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1C3A3-7588-48CB-984B-1FB41A545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88FE4-7502-40C8-9FC2-AA5C9A040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8B43B-9B0B-485E-BD60-3CE8AB0C0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FCB6B-D015-4AB5-ACC3-D66D0B4E5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3E13E2-D54B-4B78-AEF9-0D19EF06A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A2EDCC-EF3E-4F8F-8513-595E17B44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00D530-19FE-43D5-BCA9-976652BE4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0DDA5E-2C8E-43FC-9C2C-DD2243892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CB4460-51EE-40CA-ACC8-4DF83E725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A1029-8D1A-4E7C-A26B-E3F8D2D15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F7714-6B20-4470-A5B6-487743D26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4704302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证券投资学第四、五章PPT大纲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证券投资基本概念与原理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股票投资分析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债券投资分析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衍生金融工具投资分析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证券投资组合管理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证券投资监管与法规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证券投资基本概念与原理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证券投资是指企业或个人用积累起来的货币购买股票、债券等有价证券，借以获得收益的行为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证券投资具有高风险、高收益、流动性强等特点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证券投资是金融市场的重要组成部分，对于调节资金余缺、优化资源配置等具有重要作用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证券投资定义及特点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证券市场是股票、债券、投资基金等有价证券发行和交易的场所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证券市场具有融资功能、投资功能、定价功能和资源配置功能等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证券市场根据交易品种和交易方式等不同，可以分为股票市场、债券市场、基金市场等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证券市场功能与分类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证券交易制度与流程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证券交易制度包括集中竞价交易制度、大宗交易制度、融资融券制度等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证券交易流程包括开户、委托、成交、清算与交割等步骤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投资者在参与证券交易时应了解相关规则和风险，并选择合法的证券公司进行交易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投资者类型包括个人投资者和机构投资者，其中机构投资者又包括证券公司、基金公司、保险公司等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不同类型的投资者在投资目标、风险偏好、投资期限等方面存在差异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投资者行为分析包括基本面分析、技术分析、投资组合理论等，有助于投资者制定合理的投资策略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00" b="1800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投资者类型及行为分析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股票投资分析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普通股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享有公司决策参与权、收益权、处置权，风险与收益并存。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优先股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享有优先分配股息和剩余资产权，通常无表决权，风险较低。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股票的特点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收益性、风险性、流动性、永久性、参与性。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股票种类与特点介绍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48" r="1354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249" r="2024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股票估值方法与技巧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通过比较同行业公司市盈率来评估股票价值。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通过比较公司净资产与市场价格来确定股票价值。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预测公司未来现金流并进行折现，以评估股票内在价值。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借助图表和指标分析股票价格走势和交易情况，辅助估值判断。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市盈率法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市净率法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现金流折现法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技术分析法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行情解读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基本面分析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技术面分析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市场预测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股票市场行情解读与预测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5039" b="1503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541" r="1354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671" r="1567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分析大盘指数、板块轮动、个股表现等，理解市场趋势和热点。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研究公司财务状况、行业地位、盈利能力等，评估股票长期投资价值。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运用K线图、成交量、移动平均线等工具，分析股票短期走势和交易机会。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结合宏观经济、政策环境、国际形势等因素，对股票市场未来走势进行预测。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17" r="199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投资策略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价值投资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成长投资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股票投资策略及风险管理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根据投资目标和风险承受能力，制定合理的投资组合和配置比例。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关注高成长潜力的行业和公司，追求资本增值和超额收益。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寻找被低估的优质公司，长期持有并分享公司成长带来的收益。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建立止损止盈机制，控制仓位和杠杆比例，分散投资降低单一股票风险。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债券投资分析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由中央政府或地方政府发行的债券，信用等级高，风险低。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政府债券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由企业发行的债券，根据企业信用等级不同，风险与收益各异。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企业债券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由银行或其他金融机构发行的债券，通常用于筹集长期资金。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金融债券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可在特定条件下转换为股票的债券，具有潜在收益性和风险性。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可转换债券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债券种类与特点介绍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将未来现金流以一定贴现率贴现至当前时点，计算债券内在价值。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现金流贴现法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参考市场上相似债券的交易价格，评估目标债券的价值。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市场比较法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利用利率期限结构模型，预测未来利率走势，评估债券价格。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期限结构模型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债券估值方法与技巧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481" b="6481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债券市场行情解读与预测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宏观经济形势分析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关注国内外经济指标、政策变化，判断对债券市场的影响。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利率走势预测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分析货币市场、资本市场利率变动趋势，预测债券价格走势。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信用风险评估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评估发债主体信用状况，关注违约、降级等信用风险事件。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https://d.book118.com/968047043026006043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2024-09-22T15:43:51.198</cp:lastPrinted>
  <dcterms:created xsi:type="dcterms:W3CDTF">2024-09-22T07:43:51Z</dcterms:created>
  <dcterms:modified xsi:type="dcterms:W3CDTF">2024-09-22T07:43:53Z</dcterms:modified>
</cp:coreProperties>
</file>