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7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54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49173-0843-4421-A70C-BFEBD6054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984C9-CFFC-4AAB-A19B-DFF640E94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8500A-31ED-4F9E-B320-3C75C764B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58119-F062-4F69-8B13-DD8FA5BA4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83B5ED-3373-43EF-8064-B419820EF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E18BF7-B77A-452F-B8A4-DE8B11EA1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2CFB5F-C996-46CA-A6C8-F486BBD5B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301AC-D2F4-4B9F-AF56-1CAEF61F9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59C02-E861-4911-A80D-05AA123CE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26955-29CB-46B2-9B33-5965F026B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884C4-8B36-4EA1-B417-7124D5222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761" r:id="rId2"/>
    <p:sldLayoutId id="2147497762" r:id="rId3"/>
    <p:sldLayoutId id="2147497763" r:id="rId4"/>
    <p:sldLayoutId id="2147497764" r:id="rId5"/>
    <p:sldLayoutId id="2147497765" r:id="rId6"/>
    <p:sldLayoutId id="2147497766" r:id="rId7"/>
    <p:sldLayoutId id="2147497767" r:id="rId8"/>
    <p:sldLayoutId id="2147497768" r:id="rId9"/>
    <p:sldLayoutId id="2147497769" r:id="rId10"/>
    <p:sldLayoutId id="214749777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9.xml" /><Relationship Id="rId11" Type="http://schemas.openxmlformats.org/officeDocument/2006/relationships/tags" Target="../tags/tag420.xml" /><Relationship Id="rId12" Type="http://schemas.openxmlformats.org/officeDocument/2006/relationships/tags" Target="../tags/tag421.xml" /><Relationship Id="rId13" Type="http://schemas.openxmlformats.org/officeDocument/2006/relationships/tags" Target="../tags/tag422.xml" /><Relationship Id="rId2" Type="http://schemas.openxmlformats.org/officeDocument/2006/relationships/tags" Target="../tags/tag411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tags" Target="../tags/tag416.xml" /><Relationship Id="rId8" Type="http://schemas.openxmlformats.org/officeDocument/2006/relationships/tags" Target="../tags/tag417.xml" /><Relationship Id="rId9" Type="http://schemas.openxmlformats.org/officeDocument/2006/relationships/tags" Target="../tags/tag4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1.xml" /><Relationship Id="rId11" Type="http://schemas.openxmlformats.org/officeDocument/2006/relationships/tags" Target="../tags/tag432.xml" /><Relationship Id="rId12" Type="http://schemas.openxmlformats.org/officeDocument/2006/relationships/tags" Target="../tags/tag433.xml" /><Relationship Id="rId13" Type="http://schemas.openxmlformats.org/officeDocument/2006/relationships/tags" Target="../tags/tag434.xml" /><Relationship Id="rId14" Type="http://schemas.openxmlformats.org/officeDocument/2006/relationships/tags" Target="../tags/tag435.xml" /><Relationship Id="rId15" Type="http://schemas.openxmlformats.org/officeDocument/2006/relationships/tags" Target="../tags/tag436.xml" /><Relationship Id="rId16" Type="http://schemas.openxmlformats.org/officeDocument/2006/relationships/tags" Target="../tags/tag437.xml" /><Relationship Id="rId17" Type="http://schemas.openxmlformats.org/officeDocument/2006/relationships/tags" Target="../tags/tag438.xml" /><Relationship Id="rId18" Type="http://schemas.openxmlformats.org/officeDocument/2006/relationships/tags" Target="../tags/tag439.xml" /><Relationship Id="rId19" Type="http://schemas.openxmlformats.org/officeDocument/2006/relationships/tags" Target="../tags/tag440.xml" /><Relationship Id="rId2" Type="http://schemas.openxmlformats.org/officeDocument/2006/relationships/tags" Target="../tags/tag423.xml" /><Relationship Id="rId20" Type="http://schemas.openxmlformats.org/officeDocument/2006/relationships/tags" Target="../tags/tag441.xml" /><Relationship Id="rId21" Type="http://schemas.openxmlformats.org/officeDocument/2006/relationships/tags" Target="../tags/tag442.xml" /><Relationship Id="rId22" Type="http://schemas.openxmlformats.org/officeDocument/2006/relationships/tags" Target="../tags/tag443.xml" /><Relationship Id="rId23" Type="http://schemas.openxmlformats.org/officeDocument/2006/relationships/tags" Target="../tags/tag444.xml" /><Relationship Id="rId24" Type="http://schemas.openxmlformats.org/officeDocument/2006/relationships/tags" Target="../tags/tag445.xml" /><Relationship Id="rId25" Type="http://schemas.openxmlformats.org/officeDocument/2006/relationships/tags" Target="../tags/tag446.xml" /><Relationship Id="rId26" Type="http://schemas.openxmlformats.org/officeDocument/2006/relationships/tags" Target="../tags/tag447.xml" /><Relationship Id="rId27" Type="http://schemas.openxmlformats.org/officeDocument/2006/relationships/tags" Target="../tags/tag448.xml" /><Relationship Id="rId28" Type="http://schemas.openxmlformats.org/officeDocument/2006/relationships/tags" Target="../tags/tag449.xml" /><Relationship Id="rId29" Type="http://schemas.openxmlformats.org/officeDocument/2006/relationships/tags" Target="../tags/tag450.xml" /><Relationship Id="rId3" Type="http://schemas.openxmlformats.org/officeDocument/2006/relationships/tags" Target="../tags/tag424.xml" /><Relationship Id="rId30" Type="http://schemas.openxmlformats.org/officeDocument/2006/relationships/tags" Target="../tags/tag451.xml" /><Relationship Id="rId31" Type="http://schemas.openxmlformats.org/officeDocument/2006/relationships/tags" Target="../tags/tag452.xml" /><Relationship Id="rId32" Type="http://schemas.openxmlformats.org/officeDocument/2006/relationships/tags" Target="../tags/tag453.xml" /><Relationship Id="rId4" Type="http://schemas.openxmlformats.org/officeDocument/2006/relationships/tags" Target="../tags/tag425.xml" /><Relationship Id="rId5" Type="http://schemas.openxmlformats.org/officeDocument/2006/relationships/tags" Target="../tags/tag426.xml" /><Relationship Id="rId6" Type="http://schemas.openxmlformats.org/officeDocument/2006/relationships/tags" Target="../tags/tag427.xml" /><Relationship Id="rId7" Type="http://schemas.openxmlformats.org/officeDocument/2006/relationships/tags" Target="../tags/tag428.xml" /><Relationship Id="rId8" Type="http://schemas.openxmlformats.org/officeDocument/2006/relationships/tags" Target="../tags/tag429.xml" /><Relationship Id="rId9" Type="http://schemas.openxmlformats.org/officeDocument/2006/relationships/tags" Target="../tags/tag4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2.xml" /><Relationship Id="rId11" Type="http://schemas.openxmlformats.org/officeDocument/2006/relationships/tags" Target="../tags/tag463.xml" /><Relationship Id="rId12" Type="http://schemas.openxmlformats.org/officeDocument/2006/relationships/tags" Target="../tags/tag464.xml" /><Relationship Id="rId13" Type="http://schemas.openxmlformats.org/officeDocument/2006/relationships/tags" Target="../tags/tag465.xml" /><Relationship Id="rId14" Type="http://schemas.openxmlformats.org/officeDocument/2006/relationships/tags" Target="../tags/tag466.xml" /><Relationship Id="rId15" Type="http://schemas.openxmlformats.org/officeDocument/2006/relationships/tags" Target="../tags/tag467.xml" /><Relationship Id="rId16" Type="http://schemas.openxmlformats.org/officeDocument/2006/relationships/tags" Target="../tags/tag468.xml" /><Relationship Id="rId17" Type="http://schemas.openxmlformats.org/officeDocument/2006/relationships/tags" Target="../tags/tag469.xml" /><Relationship Id="rId18" Type="http://schemas.openxmlformats.org/officeDocument/2006/relationships/tags" Target="../tags/tag470.xml" /><Relationship Id="rId19" Type="http://schemas.openxmlformats.org/officeDocument/2006/relationships/tags" Target="../tags/tag471.xml" /><Relationship Id="rId2" Type="http://schemas.openxmlformats.org/officeDocument/2006/relationships/tags" Target="../tags/tag454.xml" /><Relationship Id="rId20" Type="http://schemas.openxmlformats.org/officeDocument/2006/relationships/tags" Target="../tags/tag472.xml" /><Relationship Id="rId21" Type="http://schemas.openxmlformats.org/officeDocument/2006/relationships/tags" Target="../tags/tag473.xml" /><Relationship Id="rId3" Type="http://schemas.openxmlformats.org/officeDocument/2006/relationships/tags" Target="../tags/tag455.xml" /><Relationship Id="rId4" Type="http://schemas.openxmlformats.org/officeDocument/2006/relationships/tags" Target="../tags/tag456.xml" /><Relationship Id="rId5" Type="http://schemas.openxmlformats.org/officeDocument/2006/relationships/tags" Target="../tags/tag457.xml" /><Relationship Id="rId6" Type="http://schemas.openxmlformats.org/officeDocument/2006/relationships/tags" Target="../tags/tag458.xml" /><Relationship Id="rId7" Type="http://schemas.openxmlformats.org/officeDocument/2006/relationships/tags" Target="../tags/tag459.xml" /><Relationship Id="rId8" Type="http://schemas.openxmlformats.org/officeDocument/2006/relationships/tags" Target="../tags/tag460.xml" /><Relationship Id="rId9" Type="http://schemas.openxmlformats.org/officeDocument/2006/relationships/tags" Target="../tags/tag4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2.xml" /><Relationship Id="rId11" Type="http://schemas.openxmlformats.org/officeDocument/2006/relationships/tags" Target="../tags/tag483.xml" /><Relationship Id="rId12" Type="http://schemas.openxmlformats.org/officeDocument/2006/relationships/tags" Target="../tags/tag484.xml" /><Relationship Id="rId13" Type="http://schemas.openxmlformats.org/officeDocument/2006/relationships/tags" Target="../tags/tag485.xml" /><Relationship Id="rId2" Type="http://schemas.openxmlformats.org/officeDocument/2006/relationships/tags" Target="../tags/tag474.xml" /><Relationship Id="rId3" Type="http://schemas.openxmlformats.org/officeDocument/2006/relationships/tags" Target="../tags/tag475.xml" /><Relationship Id="rId4" Type="http://schemas.openxmlformats.org/officeDocument/2006/relationships/tags" Target="../tags/tag476.xml" /><Relationship Id="rId5" Type="http://schemas.openxmlformats.org/officeDocument/2006/relationships/tags" Target="../tags/tag477.xml" /><Relationship Id="rId6" Type="http://schemas.openxmlformats.org/officeDocument/2006/relationships/tags" Target="../tags/tag478.xml" /><Relationship Id="rId7" Type="http://schemas.openxmlformats.org/officeDocument/2006/relationships/tags" Target="../tags/tag479.xml" /><Relationship Id="rId8" Type="http://schemas.openxmlformats.org/officeDocument/2006/relationships/tags" Target="../tags/tag480.xml" /><Relationship Id="rId9" Type="http://schemas.openxmlformats.org/officeDocument/2006/relationships/tags" Target="../tags/tag48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86.xml" /><Relationship Id="rId4" Type="http://schemas.openxmlformats.org/officeDocument/2006/relationships/tags" Target="../tags/tag487.xml" /><Relationship Id="rId5" Type="http://schemas.openxmlformats.org/officeDocument/2006/relationships/tags" Target="../tags/tag48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7.xml" /><Relationship Id="rId11" Type="http://schemas.openxmlformats.org/officeDocument/2006/relationships/tags" Target="../tags/tag498.xml" /><Relationship Id="rId12" Type="http://schemas.openxmlformats.org/officeDocument/2006/relationships/tags" Target="../tags/tag499.xml" /><Relationship Id="rId13" Type="http://schemas.openxmlformats.org/officeDocument/2006/relationships/tags" Target="../tags/tag500.xml" /><Relationship Id="rId14" Type="http://schemas.openxmlformats.org/officeDocument/2006/relationships/tags" Target="../tags/tag501.xml" /><Relationship Id="rId15" Type="http://schemas.openxmlformats.org/officeDocument/2006/relationships/tags" Target="../tags/tag502.xml" /><Relationship Id="rId16" Type="http://schemas.openxmlformats.org/officeDocument/2006/relationships/tags" Target="../tags/tag503.xml" /><Relationship Id="rId17" Type="http://schemas.openxmlformats.org/officeDocument/2006/relationships/tags" Target="../tags/tag504.xml" /><Relationship Id="rId2" Type="http://schemas.openxmlformats.org/officeDocument/2006/relationships/tags" Target="../tags/tag489.xml" /><Relationship Id="rId3" Type="http://schemas.openxmlformats.org/officeDocument/2006/relationships/tags" Target="../tags/tag490.xml" /><Relationship Id="rId4" Type="http://schemas.openxmlformats.org/officeDocument/2006/relationships/tags" Target="../tags/tag491.xml" /><Relationship Id="rId5" Type="http://schemas.openxmlformats.org/officeDocument/2006/relationships/tags" Target="../tags/tag492.xml" /><Relationship Id="rId6" Type="http://schemas.openxmlformats.org/officeDocument/2006/relationships/tags" Target="../tags/tag493.xml" /><Relationship Id="rId7" Type="http://schemas.openxmlformats.org/officeDocument/2006/relationships/tags" Target="../tags/tag494.xml" /><Relationship Id="rId8" Type="http://schemas.openxmlformats.org/officeDocument/2006/relationships/tags" Target="../tags/tag495.xml" /><Relationship Id="rId9" Type="http://schemas.openxmlformats.org/officeDocument/2006/relationships/tags" Target="../tags/tag4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3.xml" /><Relationship Id="rId11" Type="http://schemas.openxmlformats.org/officeDocument/2006/relationships/tags" Target="../tags/tag514.xml" /><Relationship Id="rId12" Type="http://schemas.openxmlformats.org/officeDocument/2006/relationships/tags" Target="../tags/tag515.xml" /><Relationship Id="rId13" Type="http://schemas.openxmlformats.org/officeDocument/2006/relationships/tags" Target="../tags/tag516.xml" /><Relationship Id="rId14" Type="http://schemas.openxmlformats.org/officeDocument/2006/relationships/tags" Target="../tags/tag517.xml" /><Relationship Id="rId15" Type="http://schemas.openxmlformats.org/officeDocument/2006/relationships/tags" Target="../tags/tag518.xml" /><Relationship Id="rId16" Type="http://schemas.openxmlformats.org/officeDocument/2006/relationships/tags" Target="../tags/tag519.xml" /><Relationship Id="rId17" Type="http://schemas.openxmlformats.org/officeDocument/2006/relationships/tags" Target="../tags/tag520.xml" /><Relationship Id="rId18" Type="http://schemas.openxmlformats.org/officeDocument/2006/relationships/tags" Target="../tags/tag521.xml" /><Relationship Id="rId19" Type="http://schemas.openxmlformats.org/officeDocument/2006/relationships/tags" Target="../tags/tag522.xml" /><Relationship Id="rId2" Type="http://schemas.openxmlformats.org/officeDocument/2006/relationships/tags" Target="../tags/tag505.xml" /><Relationship Id="rId3" Type="http://schemas.openxmlformats.org/officeDocument/2006/relationships/tags" Target="../tags/tag506.xml" /><Relationship Id="rId4" Type="http://schemas.openxmlformats.org/officeDocument/2006/relationships/tags" Target="../tags/tag507.xml" /><Relationship Id="rId5" Type="http://schemas.openxmlformats.org/officeDocument/2006/relationships/tags" Target="../tags/tag508.xml" /><Relationship Id="rId6" Type="http://schemas.openxmlformats.org/officeDocument/2006/relationships/tags" Target="../tags/tag509.xml" /><Relationship Id="rId7" Type="http://schemas.openxmlformats.org/officeDocument/2006/relationships/tags" Target="../tags/tag510.xml" /><Relationship Id="rId8" Type="http://schemas.openxmlformats.org/officeDocument/2006/relationships/tags" Target="../tags/tag511.xml" /><Relationship Id="rId9" Type="http://schemas.openxmlformats.org/officeDocument/2006/relationships/tags" Target="../tags/tag5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23.xml" /><Relationship Id="rId3" Type="http://schemas.openxmlformats.org/officeDocument/2006/relationships/tags" Target="../tags/tag524.xml" /><Relationship Id="rId4" Type="http://schemas.openxmlformats.org/officeDocument/2006/relationships/tags" Target="../tags/tag525.xml" /><Relationship Id="rId5" Type="http://schemas.openxmlformats.org/officeDocument/2006/relationships/tags" Target="../tags/tag526.xml" /><Relationship Id="rId6" Type="http://schemas.openxmlformats.org/officeDocument/2006/relationships/tags" Target="../tags/tag527.xml" /><Relationship Id="rId7" Type="http://schemas.openxmlformats.org/officeDocument/2006/relationships/tags" Target="../tags/tag528.xml" /><Relationship Id="rId8" Type="http://schemas.openxmlformats.org/officeDocument/2006/relationships/tags" Target="../tags/tag529.xml" /><Relationship Id="rId9" Type="http://schemas.openxmlformats.org/officeDocument/2006/relationships/tags" Target="../tags/tag5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9.xml" /><Relationship Id="rId11" Type="http://schemas.openxmlformats.org/officeDocument/2006/relationships/tags" Target="../tags/tag540.xml" /><Relationship Id="rId12" Type="http://schemas.openxmlformats.org/officeDocument/2006/relationships/tags" Target="../tags/tag541.xml" /><Relationship Id="rId13" Type="http://schemas.openxmlformats.org/officeDocument/2006/relationships/tags" Target="../tags/tag542.xml" /><Relationship Id="rId2" Type="http://schemas.openxmlformats.org/officeDocument/2006/relationships/tags" Target="../tags/tag531.xml" /><Relationship Id="rId3" Type="http://schemas.openxmlformats.org/officeDocument/2006/relationships/tags" Target="../tags/tag532.xml" /><Relationship Id="rId4" Type="http://schemas.openxmlformats.org/officeDocument/2006/relationships/tags" Target="../tags/tag533.xml" /><Relationship Id="rId5" Type="http://schemas.openxmlformats.org/officeDocument/2006/relationships/tags" Target="../tags/tag534.xml" /><Relationship Id="rId6" Type="http://schemas.openxmlformats.org/officeDocument/2006/relationships/tags" Target="../tags/tag535.xml" /><Relationship Id="rId7" Type="http://schemas.openxmlformats.org/officeDocument/2006/relationships/tags" Target="../tags/tag536.xml" /><Relationship Id="rId8" Type="http://schemas.openxmlformats.org/officeDocument/2006/relationships/tags" Target="../tags/tag537.xml" /><Relationship Id="rId9" Type="http://schemas.openxmlformats.org/officeDocument/2006/relationships/tags" Target="../tags/tag5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55034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传染病上岗培训与复训制度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传染病上岗培训制度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传染病复训制度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培训与复训考核要求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培训与复训的监督与管理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培训与复训的保障措施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传染病上岗培训制度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504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提高传染病防治意识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4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掌握传染病基本知识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0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熟悉传染病防治流程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6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提高传染病报告和处置能力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22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4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培训内容</a:t>
            </a:r>
            <a:endParaRPr lang="zh-CN" altLang="en-US"/>
          </a:p>
        </p:txBody>
      </p:sp>
      <p:sp>
        <p:nvSpPr>
          <p:cNvPr id="1050468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70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72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74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76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78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80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8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8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8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8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9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9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9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96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498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00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0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04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传染病基础知识：包括病原体、传播途径、症状等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06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案例分析：通过实际案例，分析传染病防控工作中的问题和解决方法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08" name="正文"/>
          <p:cNvSpPr txBox="1"/>
          <p:nvPr>
            <p:custDataLst>
              <p:tags r:id="rId29"/>
            </p:custDataLst>
          </p:nvPr>
        </p:nvSpPr>
        <p:spPr>
          <a:xfrm>
            <a:off x="8155389" y="2542982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传染病相关法律法规：包括传染病防治法、职业病防治法等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10" name="正文"/>
          <p:cNvSpPr txBox="1"/>
          <p:nvPr>
            <p:custDataLst>
              <p:tags r:id="rId30"/>
            </p:custDataLst>
          </p:nvPr>
        </p:nvSpPr>
        <p:spPr>
          <a:xfrm>
            <a:off x="1967825" y="2542982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传染病预防措施：包括个人卫生、环境消毒、疫苗接种等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12" name="正文"/>
          <p:cNvSpPr txBox="1"/>
          <p:nvPr>
            <p:custDataLst>
              <p:tags r:id="rId31"/>
            </p:custDataLst>
          </p:nvPr>
        </p:nvSpPr>
        <p:spPr>
          <a:xfrm>
            <a:off x="643495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传染病应急处理：包括应急响应、隔离措施、医疗救治等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14" name="正文"/>
          <p:cNvSpPr txBox="1"/>
          <p:nvPr>
            <p:custDataLst>
              <p:tags r:id="rId32"/>
            </p:custDataLst>
          </p:nvPr>
        </p:nvSpPr>
        <p:spPr>
          <a:xfrm>
            <a:off x="3688263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传染病报告制度：包括报告流程、报告时限等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5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培训方式</a:t>
            </a:r>
            <a:endParaRPr lang="zh-CN" altLang="en-US"/>
          </a:p>
        </p:txBody>
      </p:sp>
      <p:sp>
        <p:nvSpPr>
          <p:cNvPr id="10505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64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6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2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线上培训：通过互联网进行远程学习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5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混合式培训：结合线上和线下两种方式，灵活安排学习时间和地点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5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4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2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实践操作：在实际工作中进行实践操作，提高技能水平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5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线下培训：在实体教室进行面对面教学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6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培训周期与时间安排</a:t>
            </a:r>
            <a:endParaRPr lang="zh-CN" altLang="en-US"/>
          </a:p>
        </p:txBody>
      </p:sp>
      <p:sp>
        <p:nvSpPr>
          <p:cNvPr id="1050644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46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48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培训周期：根据不同岗位和传染病类型，制定相应的培训周期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50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52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54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时间安排：根据培训周期，合理安排培训时间，确保培训效果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56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58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60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培训内容：包括传染病基础知识、预防措施、应急处理等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62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64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66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考核方式：通过笔试、实操等方式，考核培训效果，确保培训质量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传染病复训制度</a:t>
            </a:r>
            <a:endParaRPr lang="zh-CN" altLang="en-US"/>
          </a:p>
        </p:txBody>
      </p:sp>
      <p:sp>
        <p:nvSpPr>
          <p:cNvPr id="1050712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复训目标</a:t>
            </a:r>
            <a:endParaRPr lang="zh-CN" altLang="en-US"/>
          </a:p>
        </p:txBody>
      </p:sp>
      <p:sp>
        <p:nvSpPr>
          <p:cNvPr id="1051034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36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38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40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加强传染病防治意识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42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44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46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48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提高传染病防治知识水平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50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52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54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56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更新传染病防治技术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58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60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62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64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提高传染病防治能力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复训内容</a:t>
            </a:r>
            <a:endParaRPr lang="zh-CN" altLang="en-US"/>
          </a:p>
        </p:txBody>
      </p:sp>
      <p:sp>
        <p:nvSpPr>
          <p:cNvPr id="1051110" name="圆角矩形 26"/>
          <p:cNvSpPr/>
          <p:nvPr>
            <p:custDataLst>
              <p:tags r:id="rId2"/>
            </p:custDataLst>
          </p:nvPr>
        </p:nvSpPr>
        <p:spPr>
          <a:xfrm>
            <a:off x="838200" y="1876215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112" name="圆角矩形 28"/>
          <p:cNvSpPr/>
          <p:nvPr>
            <p:custDataLst>
              <p:tags r:id="rId3"/>
            </p:custDataLst>
          </p:nvPr>
        </p:nvSpPr>
        <p:spPr>
          <a:xfrm>
            <a:off x="840048" y="1876215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114" name="文本框 31"/>
          <p:cNvSpPr txBox="1"/>
          <p:nvPr>
            <p:custDataLst>
              <p:tags r:id="rId4"/>
            </p:custDataLst>
          </p:nvPr>
        </p:nvSpPr>
        <p:spPr>
          <a:xfrm>
            <a:off x="938002" y="2247086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传染病的基本概念和分类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16" name="圆角矩形 29"/>
          <p:cNvSpPr/>
          <p:nvPr>
            <p:custDataLst>
              <p:tags r:id="rId5"/>
            </p:custDataLst>
          </p:nvPr>
        </p:nvSpPr>
        <p:spPr>
          <a:xfrm>
            <a:off x="2622938" y="1876215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118" name="圆角矩形 32"/>
          <p:cNvSpPr/>
          <p:nvPr>
            <p:custDataLst>
              <p:tags r:id="rId6"/>
            </p:custDataLst>
          </p:nvPr>
        </p:nvSpPr>
        <p:spPr>
          <a:xfrm>
            <a:off x="2624786" y="1876215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120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247086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传染病的传播途径和预防措施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22" name="圆角矩形 3"/>
          <p:cNvSpPr/>
          <p:nvPr>
            <p:custDataLst>
              <p:tags r:id="rId8"/>
            </p:custDataLst>
          </p:nvPr>
        </p:nvSpPr>
        <p:spPr>
          <a:xfrm>
            <a:off x="4407676" y="1876215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124" name="圆角矩形 4"/>
          <p:cNvSpPr/>
          <p:nvPr>
            <p:custDataLst>
              <p:tags r:id="rId9"/>
            </p:custDataLst>
          </p:nvPr>
        </p:nvSpPr>
        <p:spPr>
          <a:xfrm>
            <a:off x="4409524" y="1876215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126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247086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传染病的诊断和治疗方法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28" name="圆角矩形 8"/>
          <p:cNvSpPr/>
          <p:nvPr>
            <p:custDataLst>
              <p:tags r:id="rId11"/>
            </p:custDataLst>
          </p:nvPr>
        </p:nvSpPr>
        <p:spPr>
          <a:xfrm>
            <a:off x="6192414" y="1876215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130" name="圆角矩形 9"/>
          <p:cNvSpPr/>
          <p:nvPr>
            <p:custDataLst>
              <p:tags r:id="rId12"/>
            </p:custDataLst>
          </p:nvPr>
        </p:nvSpPr>
        <p:spPr>
          <a:xfrm>
            <a:off x="6194262" y="1876215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132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247086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传染病的流行病学和防控策略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34" name="圆角矩形 6"/>
          <p:cNvSpPr/>
          <p:nvPr>
            <p:custDataLst>
              <p:tags r:id="rId14"/>
            </p:custDataLst>
          </p:nvPr>
        </p:nvSpPr>
        <p:spPr>
          <a:xfrm>
            <a:off x="7977152" y="1877448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136" name="圆角矩形 7"/>
          <p:cNvSpPr/>
          <p:nvPr>
            <p:custDataLst>
              <p:tags r:id="rId15"/>
            </p:custDataLst>
          </p:nvPr>
        </p:nvSpPr>
        <p:spPr>
          <a:xfrm>
            <a:off x="7979000" y="1877448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138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248318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传染病的法律法规和政策要求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40" name="圆角矩形 16"/>
          <p:cNvSpPr/>
          <p:nvPr>
            <p:custDataLst>
              <p:tags r:id="rId17"/>
            </p:custDataLst>
          </p:nvPr>
        </p:nvSpPr>
        <p:spPr>
          <a:xfrm>
            <a:off x="9761890" y="1877448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142" name="圆角矩形 17"/>
          <p:cNvSpPr/>
          <p:nvPr>
            <p:custDataLst>
              <p:tags r:id="rId18"/>
            </p:custDataLst>
          </p:nvPr>
        </p:nvSpPr>
        <p:spPr>
          <a:xfrm>
            <a:off x="9763738" y="1877448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144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248318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传染病的应急处理和报告制度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复训方式</a:t>
            </a:r>
            <a:endParaRPr lang="zh-CN" altLang="en-US"/>
          </a:p>
        </p:txBody>
      </p:sp>
      <p:sp>
        <p:nvSpPr>
          <p:cNvPr id="1051190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192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194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196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19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随机复训：根据工作需要进行复训，如疫情爆发时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200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定期复训：根据规定时间进行复训，如每年一次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20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专题复训：针对特定传染病进行复训，如新冠病毒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20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模拟演练：通过模拟实际工作情况进行复训，提高应对能力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复训周期与时间安排</a:t>
            </a:r>
            <a:endParaRPr lang="zh-CN" altLang="en-US"/>
          </a:p>
        </p:txBody>
      </p:sp>
      <p:sp>
        <p:nvSpPr>
          <p:cNvPr id="1051250" name="矩形 38"/>
          <p:cNvSpPr/>
          <p:nvPr>
            <p:custDataLst>
              <p:tags r:id="rId2"/>
            </p:custDataLst>
          </p:nvPr>
        </p:nvSpPr>
        <p:spPr>
          <a:xfrm rot="204112">
            <a:off x="1224808" y="1099950"/>
            <a:ext cx="4320282" cy="225499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52" name="矩形 39"/>
          <p:cNvSpPr/>
          <p:nvPr>
            <p:custDataLst>
              <p:tags r:id="rId3"/>
            </p:custDataLst>
          </p:nvPr>
        </p:nvSpPr>
        <p:spPr>
          <a:xfrm>
            <a:off x="1229800" y="1100663"/>
            <a:ext cx="4320282" cy="22549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54" name="TextBox 2"/>
          <p:cNvSpPr txBox="1"/>
          <p:nvPr>
            <p:custDataLst>
              <p:tags r:id="rId4"/>
            </p:custDataLst>
          </p:nvPr>
        </p:nvSpPr>
        <p:spPr>
          <a:xfrm>
            <a:off x="1480116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复训周期：根据传染病的流行情况和防控需求，定期进行复训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256" name="矩形 100"/>
          <p:cNvSpPr/>
          <p:nvPr>
            <p:custDataLst>
              <p:tags r:id="rId5"/>
            </p:custDataLst>
          </p:nvPr>
        </p:nvSpPr>
        <p:spPr>
          <a:xfrm rot="204112">
            <a:off x="6641206" y="1099950"/>
            <a:ext cx="4320282" cy="225499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58" name="矩形 101"/>
          <p:cNvSpPr/>
          <p:nvPr>
            <p:custDataLst>
              <p:tags r:id="rId6"/>
            </p:custDataLst>
          </p:nvPr>
        </p:nvSpPr>
        <p:spPr>
          <a:xfrm>
            <a:off x="6646911" y="1100663"/>
            <a:ext cx="4320282" cy="225499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60" name="TextBox 2"/>
          <p:cNvSpPr txBox="1"/>
          <p:nvPr>
            <p:custDataLst>
              <p:tags r:id="rId7"/>
            </p:custDataLst>
          </p:nvPr>
        </p:nvSpPr>
        <p:spPr>
          <a:xfrm>
            <a:off x="6897941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复训时间：根据实际情况，合理安排复训时间，确保培训效果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262" name="矩形 122"/>
          <p:cNvSpPr/>
          <p:nvPr>
            <p:custDataLst>
              <p:tags r:id="rId8"/>
            </p:custDataLst>
          </p:nvPr>
        </p:nvSpPr>
        <p:spPr>
          <a:xfrm rot="204112">
            <a:off x="1224808" y="3921897"/>
            <a:ext cx="4320282" cy="2254990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64" name="矩形 123"/>
          <p:cNvSpPr/>
          <p:nvPr>
            <p:custDataLst>
              <p:tags r:id="rId9"/>
            </p:custDataLst>
          </p:nvPr>
        </p:nvSpPr>
        <p:spPr>
          <a:xfrm>
            <a:off x="1229800" y="3922610"/>
            <a:ext cx="4320282" cy="225499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66" name="TextBox 2"/>
          <p:cNvSpPr txBox="1"/>
          <p:nvPr>
            <p:custDataLst>
              <p:tags r:id="rId10"/>
            </p:custDataLst>
          </p:nvPr>
        </p:nvSpPr>
        <p:spPr>
          <a:xfrm>
            <a:off x="1479403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复训内容：根据最新的传染病防控知识和技能，更新复训内容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268" name="矩形 89"/>
          <p:cNvSpPr/>
          <p:nvPr>
            <p:custDataLst>
              <p:tags r:id="rId11"/>
            </p:custDataLst>
          </p:nvPr>
        </p:nvSpPr>
        <p:spPr>
          <a:xfrm rot="204112">
            <a:off x="6641206" y="3921897"/>
            <a:ext cx="4320282" cy="2254990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70" name="矩形 90"/>
          <p:cNvSpPr/>
          <p:nvPr>
            <p:custDataLst>
              <p:tags r:id="rId12"/>
            </p:custDataLst>
          </p:nvPr>
        </p:nvSpPr>
        <p:spPr>
          <a:xfrm>
            <a:off x="6646911" y="3922610"/>
            <a:ext cx="4320282" cy="22549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72" name="TextBox 2"/>
          <p:cNvSpPr txBox="1"/>
          <p:nvPr>
            <p:custDataLst>
              <p:tags r:id="rId13"/>
            </p:custDataLst>
          </p:nvPr>
        </p:nvSpPr>
        <p:spPr>
          <a:xfrm>
            <a:off x="6896514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复训方式：采用线上与线下相结合的方式，提高复训效果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https://d.book118.com/968055034074006031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88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思源黑体 CN Normal</vt:lpstr>
      <vt:lpstr>Calibri Light</vt:lpstr>
      <vt:lpstr>宋体</vt:lpstr>
      <vt:lpstr>Office Theme</vt:lpstr>
      <vt:lpstr>传染病上岗培训与复训制度</vt:lpstr>
      <vt:lpstr>目录</vt:lpstr>
      <vt:lpstr>传染病上岗培训制度</vt:lpstr>
      <vt:lpstr>培训目标</vt:lpstr>
      <vt:lpstr>培训内容</vt:lpstr>
      <vt:lpstr>培训方式</vt:lpstr>
      <vt:lpstr>培训周期与时间安排</vt:lpstr>
      <vt:lpstr>传染病复训制度</vt:lpstr>
      <vt:lpstr>复训目标</vt:lpstr>
      <vt:lpstr>复训内容</vt:lpstr>
      <vt:lpstr>复训方式</vt:lpstr>
      <vt:lpstr>复训周期与时间安排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2024-09-08T13:22:46.715</cp:lastPrinted>
  <dcterms:created xsi:type="dcterms:W3CDTF">2024-09-08T05:22:46Z</dcterms:created>
  <dcterms:modified xsi:type="dcterms:W3CDTF">2024-09-08T05:22:49Z</dcterms:modified>
</cp:coreProperties>
</file>