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0"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tags" Target="tags/tag1.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BD10525F-DC8F-4412-8CD7-0793B283B57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EA0C355-C85E-4784-A05B-8D191ADB24D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E3A6AD89-A628-4C3B-A5DD-0488C36B5C2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17E1EA13-71F1-4A0B-AECE-F903DBF133C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06817F62-EE81-4F40-84C0-38070A9117A4}"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C44A561E-4891-48CA-8327-1532E1F92730}"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DC075867-56A3-4FDC-A0DA-18E47CC7A7E7}"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BCE8EECB-0DD6-4F5D-AAC4-9D95EE6A6BD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50158EA7-991C-444E-B9B7-0394041FB03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3EB4D7E-675B-4DDC-A0F4-B4F540BCBDE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902077E-3511-4328-A5F7-E611A38D7EA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jpeg" /><Relationship Id="rId3"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968061011106006036"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366499" y="2075523"/>
            <a:ext cx="6209139" cy="20002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950" b="1">
                <a:solidFill>
                  <a:srgbClr val="000000">
                    <a:alpha val="100000"/>
                  </a:srgbClr>
                </a:solidFill>
                <a:latin typeface="Microsoft Yahei"/>
                <a:ea typeface="Microsoft Yahei"/>
                <a:cs typeface="Microsoft Yahei"/>
              </a:rPr>
              <a:t>新零售门店连锁企业薪酬设计策略与组织绩效管理的协同作用</a:t>
            </a:r>
          </a:p>
        </p:txBody>
      </p:sp>
      <p:sp>
        <p:nvSpPr>
          <p:cNvPr id="3" name="TextBox 3"/>
          <p:cNvSpPr txBox="1"/>
          <p:nvPr/>
        </p:nvSpPr>
        <p:spPr>
          <a:xfrm>
            <a:off x="5699925" y="4075772"/>
            <a:ext cx="2059305" cy="4819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2025">
                <a:solidFill>
                  <a:srgbClr val="000000">
                    <a:alpha val="100000"/>
                  </a:srgbClr>
                </a:solidFill>
                <a:latin typeface="Microsoft Yahei"/>
                <a:ea typeface="Microsoft Yahei"/>
                <a:cs typeface="Microsoft Yahei"/>
              </a:rPr>
              <a:t>汇报人：XX</a:t>
            </a:r>
          </a:p>
        </p:txBody>
      </p:sp>
      <p:sp>
        <p:nvSpPr>
          <p:cNvPr id="4" name="AutoShape 4"/>
          <p:cNvSpPr/>
          <p:nvPr/>
        </p:nvSpPr>
        <p:spPr>
          <a:xfrm>
            <a:off x="5560413" y="4244233"/>
            <a:ext cx="149037" cy="149037"/>
          </a:xfrm>
          <a:prstGeom prst="ellipse">
            <a:avLst/>
          </a:prstGeom>
          <a:solidFill>
            <a:schemeClr val="dk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8030728" y="4075772"/>
            <a:ext cx="2745105" cy="4819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2025">
                <a:solidFill>
                  <a:srgbClr val="000000">
                    <a:alpha val="100000"/>
                  </a:srgbClr>
                </a:solidFill>
                <a:latin typeface="Microsoft Yahei"/>
                <a:ea typeface="Microsoft Yahei"/>
                <a:cs typeface="Microsoft Yahei"/>
              </a:rPr>
              <a:t>2024-01-27</a:t>
            </a:r>
          </a:p>
        </p:txBody>
      </p:sp>
      <p:sp>
        <p:nvSpPr>
          <p:cNvPr id="6" name="AutoShape 6"/>
          <p:cNvSpPr/>
          <p:nvPr/>
        </p:nvSpPr>
        <p:spPr>
          <a:xfrm>
            <a:off x="7891216" y="4244233"/>
            <a:ext cx="149037" cy="149037"/>
          </a:xfrm>
          <a:prstGeom prst="ellipse">
            <a:avLst/>
          </a:prstGeom>
          <a:solidFill>
            <a:schemeClr val="dk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1218929" y="948015"/>
            <a:ext cx="4792980" cy="5237962"/>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spcBef>
                <a:spcPct val="0"/>
              </a:spcBef>
              <a:buFont typeface="Arial"/>
              <a:buChar char="•"/>
            </a:pPr>
            <a:r>
              <a:rPr lang="en-US" sz="2400">
                <a:solidFill>
                  <a:srgbClr val="000000">
                    <a:alpha val="100000"/>
                  </a:srgbClr>
                </a:solidFill>
                <a:latin typeface="Microsoft Yahei"/>
                <a:ea typeface="Microsoft Yahei"/>
                <a:cs typeface="Microsoft Yahei"/>
              </a:rPr>
              <a:t>引言</a:t>
            </a:r>
          </a:p>
          <a:p>
            <a:pPr marL="203200" lvl="0" indent="-203200">
              <a:lnSpc>
                <a:spcPct val="150000"/>
              </a:lnSpc>
              <a:spcBef>
                <a:spcPct val="0"/>
              </a:spcBef>
              <a:buFont typeface="Arial"/>
              <a:buChar char="•"/>
            </a:pPr>
            <a:r>
              <a:rPr lang="en-US" sz="2400">
                <a:solidFill>
                  <a:srgbClr val="000000">
                    <a:alpha val="100000"/>
                  </a:srgbClr>
                </a:solidFill>
                <a:latin typeface="Microsoft Yahei"/>
                <a:ea typeface="Microsoft Yahei"/>
                <a:cs typeface="Microsoft Yahei"/>
              </a:rPr>
              <a:t>薪酬设计策略</a:t>
            </a:r>
          </a:p>
          <a:p>
            <a:pPr marL="203200" lvl="0" indent="-203200">
              <a:lnSpc>
                <a:spcPct val="150000"/>
              </a:lnSpc>
              <a:spcBef>
                <a:spcPct val="0"/>
              </a:spcBef>
              <a:buFont typeface="Arial"/>
              <a:buChar char="•"/>
            </a:pPr>
            <a:r>
              <a:rPr lang="en-US" sz="2400">
                <a:solidFill>
                  <a:srgbClr val="000000">
                    <a:alpha val="100000"/>
                  </a:srgbClr>
                </a:solidFill>
                <a:latin typeface="Microsoft Yahei"/>
                <a:ea typeface="Microsoft Yahei"/>
                <a:cs typeface="Microsoft Yahei"/>
              </a:rPr>
              <a:t>组织绩效管理</a:t>
            </a:r>
          </a:p>
          <a:p>
            <a:pPr marL="203200" lvl="0" indent="-203200">
              <a:lnSpc>
                <a:spcPct val="150000"/>
              </a:lnSpc>
              <a:spcBef>
                <a:spcPct val="0"/>
              </a:spcBef>
              <a:buFont typeface="Arial"/>
              <a:buChar char="•"/>
            </a:pPr>
            <a:r>
              <a:rPr lang="en-US" sz="2400">
                <a:solidFill>
                  <a:srgbClr val="000000">
                    <a:alpha val="100000"/>
                  </a:srgbClr>
                </a:solidFill>
                <a:latin typeface="Microsoft Yahei"/>
                <a:ea typeface="Microsoft Yahei"/>
                <a:cs typeface="Microsoft Yahei"/>
              </a:rPr>
              <a:t>薪酬设计策略与组织绩效管理的协同作用</a:t>
            </a:r>
          </a:p>
          <a:p>
            <a:pPr marL="203200" lvl="0" indent="-203200">
              <a:lnSpc>
                <a:spcPct val="150000"/>
              </a:lnSpc>
              <a:spcBef>
                <a:spcPct val="0"/>
              </a:spcBef>
              <a:buFont typeface="Arial"/>
              <a:buChar char="•"/>
            </a:pPr>
            <a:r>
              <a:rPr lang="en-US" sz="2400">
                <a:solidFill>
                  <a:srgbClr val="000000">
                    <a:alpha val="100000"/>
                  </a:srgbClr>
                </a:solidFill>
                <a:latin typeface="Microsoft Yahei"/>
                <a:ea typeface="Microsoft Yahei"/>
                <a:cs typeface="Microsoft Yahei"/>
              </a:rPr>
              <a:t>新零售门店连锁企业案例分析</a:t>
            </a:r>
          </a:p>
          <a:p>
            <a:pPr marL="203200" lvl="0" indent="-203200">
              <a:lnSpc>
                <a:spcPct val="150000"/>
              </a:lnSpc>
              <a:spcBef>
                <a:spcPct val="0"/>
              </a:spcBef>
              <a:buFont typeface="Arial"/>
              <a:buChar char="•"/>
            </a:pPr>
            <a:r>
              <a:rPr lang="en-US" sz="2400">
                <a:solidFill>
                  <a:srgbClr val="000000">
                    <a:alpha val="100000"/>
                  </a:srgbClr>
                </a:solidFill>
                <a:latin typeface="Microsoft Yahei"/>
                <a:ea typeface="Microsoft Yahei"/>
                <a:cs typeface="Microsoft Yahei"/>
              </a:rPr>
              <a:t>结论与展望</a:t>
            </a:r>
          </a:p>
        </p:txBody>
      </p:sp>
      <p:sp>
        <p:nvSpPr>
          <p:cNvPr id="4" name="TextBox 4"/>
          <p:cNvSpPr txBox="1"/>
          <p:nvPr/>
        </p:nvSpPr>
        <p:spPr>
          <a:xfrm>
            <a:off x="7285959" y="2707005"/>
            <a:ext cx="2792730" cy="1443990"/>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8025" b="1">
                <a:solidFill>
                  <a:srgbClr val="000000">
                    <a:alpha val="100000"/>
                  </a:srgbClr>
                </a:solidFill>
                <a:latin typeface="Microsoft Yahei"/>
                <a:ea typeface="Microsoft Yahei"/>
                <a:cs typeface="Microsoft Yahei"/>
              </a:rPr>
              <a:t>目录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393306" y="1775648"/>
            <a:ext cx="7405389"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8400" b="1">
                <a:solidFill>
                  <a:srgbClr val="D3816D">
                    <a:alpha val="100000"/>
                  </a:srgbClr>
                </a:solidFill>
                <a:latin typeface="Microsoft Yahei"/>
                <a:ea typeface="Microsoft Yahei"/>
                <a:cs typeface="Microsoft Yahei"/>
              </a:rPr>
              <a:t>01</a:t>
            </a:r>
          </a:p>
        </p:txBody>
      </p:sp>
      <p:sp>
        <p:nvSpPr>
          <p:cNvPr id="3" name="TextBox 3"/>
          <p:cNvSpPr txBox="1"/>
          <p:nvPr/>
        </p:nvSpPr>
        <p:spPr>
          <a:xfrm>
            <a:off x="2424378" y="2793581"/>
            <a:ext cx="7343244" cy="180594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ct val="0"/>
              </a:spcBef>
            </a:pPr>
            <a:r>
              <a:rPr lang="en-US" sz="4500" b="1">
                <a:solidFill>
                  <a:srgbClr val="000000">
                    <a:alpha val="100000"/>
                  </a:srgbClr>
                </a:solidFill>
                <a:latin typeface="Microsoft Yahei"/>
                <a:ea typeface="Microsoft Yahei"/>
                <a:cs typeface="Microsoft Yahei"/>
              </a:rPr>
              <a:t>引言</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sp>
        <p:nvSpPr>
          <p:cNvPr id="3" name="AutoShape 3"/>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5" name="Picture 5"/>
          <p:cNvPicPr>
            <a:picLocks noChangeAspect="1"/>
          </p:cNvPicPr>
          <p:nvPr/>
        </p:nvPicPr>
        <p:blipFill>
          <a:blip r:embed="rId2"/>
          <a:srcRect l="23749" r="23749"/>
          <a:stretch>
            <a:fillRect/>
          </a:stretch>
        </p:blipFill>
        <p:spPr>
          <a:xfrm>
            <a:off x="981837" y="3694465"/>
            <a:ext cx="3394942" cy="2143864"/>
          </a:xfrm>
          <a:prstGeom prst="rect">
            <a:avLst/>
          </a:prstGeom>
        </p:spPr>
      </p:pic>
      <p:pic>
        <p:nvPicPr>
          <p:cNvPr id="6" name="Picture 6"/>
          <p:cNvPicPr>
            <a:picLocks noChangeAspect="1"/>
          </p:cNvPicPr>
          <p:nvPr/>
        </p:nvPicPr>
        <p:blipFill>
          <a:blip r:embed="rId3"/>
          <a:srcRect t="18426" b="18426"/>
          <a:stretch>
            <a:fillRect/>
          </a:stretch>
        </p:blipFill>
        <p:spPr>
          <a:xfrm>
            <a:off x="4376812" y="1577730"/>
            <a:ext cx="3394942" cy="2143864"/>
          </a:xfrm>
          <a:prstGeom prst="rect">
            <a:avLst/>
          </a:prstGeom>
        </p:spPr>
      </p:pic>
      <p:pic>
        <p:nvPicPr>
          <p:cNvPr id="7" name="Picture 7"/>
          <p:cNvPicPr>
            <a:picLocks noChangeAspect="1"/>
          </p:cNvPicPr>
          <p:nvPr/>
        </p:nvPicPr>
        <p:blipFill>
          <a:blip r:embed="rId4"/>
          <a:srcRect t="7873" b="7873"/>
          <a:stretch>
            <a:fillRect/>
          </a:stretch>
        </p:blipFill>
        <p:spPr>
          <a:xfrm>
            <a:off x="7771733" y="3721608"/>
            <a:ext cx="3394942" cy="2143864"/>
          </a:xfrm>
          <a:prstGeom prst="rect">
            <a:avLst/>
          </a:prstGeom>
        </p:spPr>
      </p:pic>
      <p:grpSp>
        <p:nvGrpSpPr>
          <p:cNvPr id="8" name="Group 8"/>
          <p:cNvGrpSpPr/>
          <p:nvPr/>
        </p:nvGrpSpPr>
        <p:grpSpPr>
          <a:xfrm>
            <a:off x="454963" y="93878"/>
            <a:ext cx="10641129" cy="914400"/>
            <a:chOff x="454963" y="93878"/>
            <a:chExt cx="10641129" cy="914400"/>
          </a:xfrm>
        </p:grpSpPr>
        <p:sp>
          <p:nvSpPr>
            <p:cNvPr id="9" name="AutoShape 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背景与意义</a:t>
              </a:r>
            </a:p>
          </p:txBody>
        </p:sp>
      </p:grpSp>
      <p:sp>
        <p:nvSpPr>
          <p:cNvPr id="30" name="TextBox 30"/>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新零售行业的崛起</a:t>
            </a:r>
          </a:p>
        </p:txBody>
      </p:sp>
      <p:sp>
        <p:nvSpPr>
          <p:cNvPr id="31" name="TextBox 31"/>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随着互联网技术的发展和消费者行为的转变，新零售行业迅速崛起，成为经济增长的新动力。</a:t>
            </a:r>
          </a:p>
        </p:txBody>
      </p:sp>
      <p:sp>
        <p:nvSpPr>
          <p:cNvPr id="32" name="TextBox 32"/>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薪酬设计策略的重要性</a:t>
            </a:r>
          </a:p>
        </p:txBody>
      </p:sp>
      <p:sp>
        <p:nvSpPr>
          <p:cNvPr id="33" name="TextBox 33"/>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在新零售行业中，合理的薪酬设计策略对于吸引、激励和留住优秀人才至关重要。</a:t>
            </a:r>
          </a:p>
        </p:txBody>
      </p:sp>
      <p:sp>
        <p:nvSpPr>
          <p:cNvPr id="34" name="TextBox 34"/>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组织绩效管理的关键作用</a:t>
            </a:r>
          </a:p>
        </p:txBody>
      </p:sp>
      <p:sp>
        <p:nvSpPr>
          <p:cNvPr id="35" name="TextBox 35"/>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有效的组织绩效管理能够确保企业战略目标的实现，提升整体业绩和竞争力。</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8163" r="18163"/>
          <a:stretch>
            <a:fillRect/>
          </a:stretch>
        </p:blipFill>
        <p:spPr>
          <a:xfrm>
            <a:off x="3909691" y="1250241"/>
            <a:ext cx="7848601"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探讨新零售门店连锁企业薪酬设计策略与组织绩效管理的协同作用，为企业制定科学合理的薪酬和组织绩效管理方案提供理论支持和实践指导。</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如何设计符合新零售行业特点的薪酬策略？如何构建有效的组织绩效管理体系？二者如何相互协同，共同提升企业绩效？</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研究目的与问题</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研究问题</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研究目的</a:t>
            </a:r>
            <a:endParaRPr lang="en-US" sz="1100"/>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393306" y="1775648"/>
            <a:ext cx="7405389"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8400" b="1">
                <a:solidFill>
                  <a:srgbClr val="D3816D">
                    <a:alpha val="100000"/>
                  </a:srgbClr>
                </a:solidFill>
                <a:latin typeface="Microsoft Yahei"/>
                <a:ea typeface="Microsoft Yahei"/>
                <a:cs typeface="Microsoft Yahei"/>
              </a:rPr>
              <a:t>02</a:t>
            </a:r>
          </a:p>
        </p:txBody>
      </p:sp>
      <p:sp>
        <p:nvSpPr>
          <p:cNvPr id="3" name="TextBox 3"/>
          <p:cNvSpPr txBox="1"/>
          <p:nvPr/>
        </p:nvSpPr>
        <p:spPr>
          <a:xfrm>
            <a:off x="2424378" y="2793581"/>
            <a:ext cx="7343244" cy="180594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ct val="0"/>
              </a:spcBef>
            </a:pPr>
            <a:r>
              <a:rPr lang="en-US" sz="4500" b="1">
                <a:solidFill>
                  <a:srgbClr val="000000">
                    <a:alpha val="100000"/>
                  </a:srgbClr>
                </a:solidFill>
                <a:latin typeface="Microsoft Yahei"/>
                <a:ea typeface="Microsoft Yahei"/>
                <a:cs typeface="Microsoft Yahei"/>
              </a:rPr>
              <a:t>薪酬设计策略</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21875" r="21875"/>
          <a:stretch>
            <a:fillRect/>
          </a:stretch>
        </p:blipFill>
        <p:spPr>
          <a:xfrm>
            <a:off x="3352886" y="2055085"/>
            <a:ext cx="2476500" cy="2476500"/>
          </a:xfrm>
          <a:prstGeom prst="ellipse">
            <a:avLst/>
          </a:prstGeom>
        </p:spPr>
      </p:pic>
      <p:pic>
        <p:nvPicPr>
          <p:cNvPr id="3" name="Picture 3"/>
          <p:cNvPicPr>
            <a:picLocks noChangeAspect="1"/>
          </p:cNvPicPr>
          <p:nvPr/>
        </p:nvPicPr>
        <p:blipFill>
          <a:blip r:embed="rId3"/>
          <a:srcRect l="21875" r="21875"/>
          <a:stretch>
            <a:fillRect/>
          </a:stretch>
        </p:blipFill>
        <p:spPr>
          <a:xfrm>
            <a:off x="6374798" y="2055085"/>
            <a:ext cx="2476500" cy="2476500"/>
          </a:xfrm>
          <a:prstGeom prst="ellipse">
            <a:avLst/>
          </a:prstGeom>
        </p:spPr>
      </p:pic>
      <p:grpSp>
        <p:nvGrpSpPr>
          <p:cNvPr id="4" name="Group 4"/>
          <p:cNvGrpSpPr/>
          <p:nvPr/>
        </p:nvGrpSpPr>
        <p:grpSpPr>
          <a:xfrm>
            <a:off x="3352886" y="2107432"/>
            <a:ext cx="665795" cy="665791"/>
            <a:chOff x="3352886" y="2107432"/>
            <a:chExt cx="665795" cy="665791"/>
          </a:xfrm>
        </p:grpSpPr>
        <p:sp>
          <p:nvSpPr>
            <p:cNvPr id="5" name="AutoShape 5"/>
            <p:cNvSpPr/>
            <p:nvPr/>
          </p:nvSpPr>
          <p:spPr>
            <a:xfrm>
              <a:off x="3352886" y="2107432"/>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6" name="Freeform 6"/>
            <p:cNvSpPr/>
            <p:nvPr/>
          </p:nvSpPr>
          <p:spPr>
            <a:xfrm>
              <a:off x="3532726" y="2292906"/>
              <a:ext cx="306115" cy="294843"/>
            </a:xfrm>
            <a:custGeom>
              <a:rect l="l" t="t" r="r" b="b"/>
              <a:pathLst>
                <a:path w="6825" h="6825">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7" name="Group 7"/>
          <p:cNvGrpSpPr/>
          <p:nvPr/>
        </p:nvGrpSpPr>
        <p:grpSpPr>
          <a:xfrm>
            <a:off x="8174522" y="2107432"/>
            <a:ext cx="665795" cy="665791"/>
            <a:chOff x="8174522" y="2107432"/>
            <a:chExt cx="665795" cy="665791"/>
          </a:xfrm>
        </p:grpSpPr>
        <p:sp>
          <p:nvSpPr>
            <p:cNvPr id="8" name="AutoShape 8"/>
            <p:cNvSpPr/>
            <p:nvPr/>
          </p:nvSpPr>
          <p:spPr>
            <a:xfrm>
              <a:off x="8174522" y="2107432"/>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9" name="Freeform 9"/>
            <p:cNvSpPr/>
            <p:nvPr/>
          </p:nvSpPr>
          <p:spPr>
            <a:xfrm>
              <a:off x="8354362" y="2273856"/>
              <a:ext cx="306115" cy="294843"/>
            </a:xfrm>
            <a:custGeom>
              <a:rect l="l" t="t" r="r" b="b"/>
              <a:pathLst>
                <a:path w="6825"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4252748" y="4178300"/>
            <a:ext cx="665795" cy="665791"/>
            <a:chOff x="4252748" y="4178300"/>
            <a:chExt cx="665795" cy="665791"/>
          </a:xfrm>
        </p:grpSpPr>
        <p:sp>
          <p:nvSpPr>
            <p:cNvPr id="11" name="AutoShape 11"/>
            <p:cNvSpPr/>
            <p:nvPr/>
          </p:nvSpPr>
          <p:spPr>
            <a:xfrm>
              <a:off x="4252748"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12" name="Freeform 12"/>
            <p:cNvSpPr/>
            <p:nvPr/>
          </p:nvSpPr>
          <p:spPr>
            <a:xfrm>
              <a:off x="4432588" y="4363773"/>
              <a:ext cx="306115" cy="294843"/>
            </a:xfrm>
            <a:custGeom>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7274660" y="4178300"/>
            <a:ext cx="665795" cy="665791"/>
            <a:chOff x="7274660" y="4178300"/>
            <a:chExt cx="665795" cy="665791"/>
          </a:xfrm>
        </p:grpSpPr>
        <p:sp>
          <p:nvSpPr>
            <p:cNvPr id="14" name="AutoShape 14"/>
            <p:cNvSpPr/>
            <p:nvPr/>
          </p:nvSpPr>
          <p:spPr>
            <a:xfrm>
              <a:off x="7274660"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15" name="Freeform 15"/>
            <p:cNvSpPr/>
            <p:nvPr/>
          </p:nvSpPr>
          <p:spPr>
            <a:xfrm>
              <a:off x="7469003" y="4363774"/>
              <a:ext cx="306115" cy="294843"/>
            </a:xfrm>
            <a:custGeom>
              <a:rect l="l" t="t" r="r" b="b"/>
              <a:pathLst>
                <a:path w="582235" h="606722">
                  <a:moveTo>
                    <a:pt x="0" y="404481"/>
                  </a:moveTo>
                  <a:lnTo>
                    <a:pt x="101261" y="404481"/>
                  </a:lnTo>
                  <a:lnTo>
                    <a:pt x="101261" y="606722"/>
                  </a:lnTo>
                  <a:lnTo>
                    <a:pt x="0" y="606722"/>
                  </a:lnTo>
                  <a:close/>
                  <a:moveTo>
                    <a:pt x="151927" y="328623"/>
                  </a:moveTo>
                  <a:lnTo>
                    <a:pt x="253188" y="328623"/>
                  </a:lnTo>
                  <a:lnTo>
                    <a:pt x="253188" y="606722"/>
                  </a:lnTo>
                  <a:lnTo>
                    <a:pt x="151927" y="606722"/>
                  </a:lnTo>
                  <a:close/>
                  <a:moveTo>
                    <a:pt x="303855" y="252766"/>
                  </a:moveTo>
                  <a:lnTo>
                    <a:pt x="405046" y="252766"/>
                  </a:lnTo>
                  <a:lnTo>
                    <a:pt x="405046" y="606722"/>
                  </a:lnTo>
                  <a:lnTo>
                    <a:pt x="303855" y="606722"/>
                  </a:lnTo>
                  <a:close/>
                  <a:moveTo>
                    <a:pt x="455711" y="202241"/>
                  </a:moveTo>
                  <a:lnTo>
                    <a:pt x="556972" y="202241"/>
                  </a:lnTo>
                  <a:lnTo>
                    <a:pt x="556972" y="606722"/>
                  </a:lnTo>
                  <a:lnTo>
                    <a:pt x="455711" y="606722"/>
                  </a:lnTo>
                  <a:close/>
                  <a:moveTo>
                    <a:pt x="455697" y="0"/>
                  </a:moveTo>
                  <a:lnTo>
                    <a:pt x="556785" y="0"/>
                  </a:lnTo>
                  <a:lnTo>
                    <a:pt x="556874" y="0"/>
                  </a:lnTo>
                  <a:lnTo>
                    <a:pt x="556963" y="0"/>
                  </a:lnTo>
                  <a:cubicBezTo>
                    <a:pt x="557230" y="0"/>
                    <a:pt x="557408" y="0"/>
                    <a:pt x="557675" y="0"/>
                  </a:cubicBezTo>
                  <a:cubicBezTo>
                    <a:pt x="558298" y="89"/>
                    <a:pt x="558832" y="89"/>
                    <a:pt x="559366" y="89"/>
                  </a:cubicBezTo>
                  <a:cubicBezTo>
                    <a:pt x="559811" y="178"/>
                    <a:pt x="560256" y="267"/>
                    <a:pt x="560611" y="267"/>
                  </a:cubicBezTo>
                  <a:cubicBezTo>
                    <a:pt x="561056" y="356"/>
                    <a:pt x="561412" y="444"/>
                    <a:pt x="561857" y="444"/>
                  </a:cubicBezTo>
                  <a:cubicBezTo>
                    <a:pt x="562302" y="533"/>
                    <a:pt x="562747" y="711"/>
                    <a:pt x="563192" y="800"/>
                  </a:cubicBezTo>
                  <a:cubicBezTo>
                    <a:pt x="563548" y="889"/>
                    <a:pt x="563904" y="978"/>
                    <a:pt x="564171" y="1067"/>
                  </a:cubicBezTo>
                  <a:cubicBezTo>
                    <a:pt x="564616" y="1156"/>
                    <a:pt x="565061" y="1333"/>
                    <a:pt x="565506" y="1511"/>
                  </a:cubicBezTo>
                  <a:cubicBezTo>
                    <a:pt x="565862" y="1600"/>
                    <a:pt x="566218" y="1778"/>
                    <a:pt x="566574" y="1867"/>
                  </a:cubicBezTo>
                  <a:cubicBezTo>
                    <a:pt x="566929" y="2044"/>
                    <a:pt x="567285" y="2222"/>
                    <a:pt x="567730" y="2400"/>
                  </a:cubicBezTo>
                  <a:cubicBezTo>
                    <a:pt x="568086" y="2578"/>
                    <a:pt x="568442" y="2755"/>
                    <a:pt x="568798" y="2933"/>
                  </a:cubicBezTo>
                  <a:cubicBezTo>
                    <a:pt x="569154" y="3111"/>
                    <a:pt x="569421" y="3289"/>
                    <a:pt x="569777" y="3467"/>
                  </a:cubicBezTo>
                  <a:cubicBezTo>
                    <a:pt x="570133" y="3733"/>
                    <a:pt x="570578" y="4000"/>
                    <a:pt x="570934" y="4178"/>
                  </a:cubicBezTo>
                  <a:cubicBezTo>
                    <a:pt x="571201" y="4444"/>
                    <a:pt x="571557" y="4622"/>
                    <a:pt x="571824" y="4800"/>
                  </a:cubicBezTo>
                  <a:cubicBezTo>
                    <a:pt x="572180" y="5155"/>
                    <a:pt x="572536" y="5422"/>
                    <a:pt x="572891" y="5689"/>
                  </a:cubicBezTo>
                  <a:cubicBezTo>
                    <a:pt x="573247" y="5955"/>
                    <a:pt x="573514" y="6222"/>
                    <a:pt x="573781" y="6489"/>
                  </a:cubicBezTo>
                  <a:cubicBezTo>
                    <a:pt x="574137" y="6755"/>
                    <a:pt x="574493" y="7022"/>
                    <a:pt x="574760" y="7289"/>
                  </a:cubicBezTo>
                  <a:cubicBezTo>
                    <a:pt x="575205" y="7733"/>
                    <a:pt x="575561" y="8178"/>
                    <a:pt x="575917" y="8533"/>
                  </a:cubicBezTo>
                  <a:cubicBezTo>
                    <a:pt x="576095" y="8711"/>
                    <a:pt x="576273" y="8889"/>
                    <a:pt x="576451" y="9066"/>
                  </a:cubicBezTo>
                  <a:cubicBezTo>
                    <a:pt x="576451" y="9155"/>
                    <a:pt x="576451" y="9155"/>
                    <a:pt x="576451" y="9155"/>
                  </a:cubicBezTo>
                  <a:cubicBezTo>
                    <a:pt x="576985" y="9777"/>
                    <a:pt x="577519" y="10489"/>
                    <a:pt x="577964" y="11200"/>
                  </a:cubicBezTo>
                  <a:cubicBezTo>
                    <a:pt x="577964" y="11200"/>
                    <a:pt x="578053" y="11289"/>
                    <a:pt x="578053" y="11289"/>
                  </a:cubicBezTo>
                  <a:cubicBezTo>
                    <a:pt x="578498" y="12000"/>
                    <a:pt x="578854" y="12622"/>
                    <a:pt x="579209" y="13244"/>
                  </a:cubicBezTo>
                  <a:cubicBezTo>
                    <a:pt x="579387" y="13600"/>
                    <a:pt x="579565" y="13955"/>
                    <a:pt x="579743" y="14222"/>
                  </a:cubicBezTo>
                  <a:cubicBezTo>
                    <a:pt x="579921" y="14666"/>
                    <a:pt x="580099" y="15111"/>
                    <a:pt x="580277" y="15555"/>
                  </a:cubicBezTo>
                  <a:cubicBezTo>
                    <a:pt x="580455" y="15911"/>
                    <a:pt x="580633" y="16266"/>
                    <a:pt x="580722" y="16711"/>
                  </a:cubicBezTo>
                  <a:cubicBezTo>
                    <a:pt x="580900" y="17066"/>
                    <a:pt x="581078" y="17422"/>
                    <a:pt x="581167" y="17866"/>
                  </a:cubicBezTo>
                  <a:cubicBezTo>
                    <a:pt x="581256" y="18311"/>
                    <a:pt x="581434" y="18755"/>
                    <a:pt x="581523" y="19199"/>
                  </a:cubicBezTo>
                  <a:cubicBezTo>
                    <a:pt x="581612" y="19555"/>
                    <a:pt x="581701" y="19910"/>
                    <a:pt x="581790" y="20266"/>
                  </a:cubicBezTo>
                  <a:cubicBezTo>
                    <a:pt x="581879" y="20977"/>
                    <a:pt x="582057" y="21777"/>
                    <a:pt x="582146" y="22488"/>
                  </a:cubicBezTo>
                  <a:cubicBezTo>
                    <a:pt x="582146" y="22577"/>
                    <a:pt x="582146" y="22666"/>
                    <a:pt x="582146" y="22666"/>
                  </a:cubicBezTo>
                  <a:cubicBezTo>
                    <a:pt x="582235" y="23555"/>
                    <a:pt x="582235" y="24355"/>
                    <a:pt x="582235" y="25244"/>
                  </a:cubicBezTo>
                  <a:lnTo>
                    <a:pt x="582235" y="126396"/>
                  </a:lnTo>
                  <a:cubicBezTo>
                    <a:pt x="582235" y="140351"/>
                    <a:pt x="570934" y="151728"/>
                    <a:pt x="556963" y="151728"/>
                  </a:cubicBezTo>
                  <a:cubicBezTo>
                    <a:pt x="542992" y="151728"/>
                    <a:pt x="531691" y="140351"/>
                    <a:pt x="531691" y="126396"/>
                  </a:cubicBezTo>
                  <a:lnTo>
                    <a:pt x="531691" y="79286"/>
                  </a:lnTo>
                  <a:lnTo>
                    <a:pt x="421260" y="171106"/>
                  </a:lnTo>
                  <a:cubicBezTo>
                    <a:pt x="410582" y="180083"/>
                    <a:pt x="394564" y="178572"/>
                    <a:pt x="385666" y="167906"/>
                  </a:cubicBezTo>
                  <a:cubicBezTo>
                    <a:pt x="376678" y="157150"/>
                    <a:pt x="378191" y="141240"/>
                    <a:pt x="388869" y="132262"/>
                  </a:cubicBezTo>
                  <a:lnTo>
                    <a:pt x="487020" y="50576"/>
                  </a:lnTo>
                  <a:lnTo>
                    <a:pt x="455697" y="50576"/>
                  </a:lnTo>
                  <a:cubicBezTo>
                    <a:pt x="441727" y="50576"/>
                    <a:pt x="430425" y="39288"/>
                    <a:pt x="430425" y="25244"/>
                  </a:cubicBezTo>
                  <a:cubicBezTo>
                    <a:pt x="430425" y="11289"/>
                    <a:pt x="441727" y="0"/>
                    <a:pt x="45569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6" name="AutoShape 16"/>
          <p:cNvSpPr/>
          <p:nvPr/>
        </p:nvSpPr>
        <p:spPr>
          <a:xfrm>
            <a:off x="633036" y="2037683"/>
            <a:ext cx="2553871" cy="42262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ts val="270"/>
              </a:spcBef>
              <a:defRPr/>
            </a:pPr>
            <a:r>
              <a:rPr lang="en-US" sz="1575" b="1">
                <a:solidFill>
                  <a:schemeClr val="accent1">
                    <a:alpha val="100000"/>
                  </a:schemeClr>
                </a:solidFill>
                <a:latin typeface="Microsoft Yahei"/>
                <a:ea typeface="Microsoft Yahei"/>
                <a:cs typeface="Microsoft Yahei"/>
              </a:rPr>
              <a:t>战略导向</a:t>
            </a:r>
            <a:endParaRPr lang="en-US" sz="1100"/>
          </a:p>
        </p:txBody>
      </p:sp>
      <p:sp>
        <p:nvSpPr>
          <p:cNvPr id="17" name="AutoShape 17"/>
          <p:cNvSpPr/>
          <p:nvPr/>
        </p:nvSpPr>
        <p:spPr>
          <a:xfrm>
            <a:off x="1940528" y="4661950"/>
            <a:ext cx="2084356" cy="403578"/>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市场竞争力</a:t>
            </a:r>
            <a:endParaRPr lang="en-US" sz="1100"/>
          </a:p>
        </p:txBody>
      </p:sp>
      <p:sp>
        <p:nvSpPr>
          <p:cNvPr id="18" name="AutoShape 18"/>
          <p:cNvSpPr/>
          <p:nvPr/>
        </p:nvSpPr>
        <p:spPr>
          <a:xfrm>
            <a:off x="9015108" y="2037683"/>
            <a:ext cx="2569478" cy="44168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内部公平性</a:t>
            </a:r>
            <a:endParaRPr lang="en-US" sz="1100"/>
          </a:p>
        </p:txBody>
      </p:sp>
      <p:sp>
        <p:nvSpPr>
          <p:cNvPr id="19" name="AutoShape 19"/>
          <p:cNvSpPr/>
          <p:nvPr/>
        </p:nvSpPr>
        <p:spPr>
          <a:xfrm>
            <a:off x="8314658" y="4661950"/>
            <a:ext cx="2084356" cy="42262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defRPr/>
            </a:pPr>
            <a:r>
              <a:rPr lang="en-US" sz="1575" b="1">
                <a:solidFill>
                  <a:schemeClr val="accent1">
                    <a:alpha val="100000"/>
                  </a:schemeClr>
                </a:solidFill>
                <a:latin typeface="Microsoft Yahei"/>
                <a:ea typeface="Microsoft Yahei"/>
                <a:cs typeface="Microsoft Yahei"/>
              </a:rPr>
              <a:t>激励作用</a:t>
            </a:r>
            <a:endParaRPr lang="en-US" sz="1100"/>
          </a:p>
        </p:txBody>
      </p:sp>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薪酬设计原则与思路</a:t>
              </a:r>
            </a:p>
          </p:txBody>
        </p:sp>
      </p:grpSp>
      <p:sp>
        <p:nvSpPr>
          <p:cNvPr id="42" name="TextBox 42"/>
          <p:cNvSpPr txBox="1"/>
          <p:nvPr/>
        </p:nvSpPr>
        <p:spPr>
          <a:xfrm>
            <a:off x="633255" y="2402205"/>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375"/>
              </a:spcBef>
            </a:pPr>
            <a:r>
              <a:rPr lang="en-US" sz="1350">
                <a:solidFill>
                  <a:schemeClr val="dk1">
                    <a:alpha val="100000"/>
                  </a:schemeClr>
                </a:solidFill>
                <a:latin typeface="Microsoft Yahei"/>
                <a:ea typeface="Microsoft Yahei"/>
                <a:cs typeface="Microsoft Yahei"/>
              </a:rPr>
              <a:t>薪酬设计应与企业战略和业务目标保持一致，支持企业长期发展。</a:t>
            </a:r>
          </a:p>
        </p:txBody>
      </p:sp>
      <p:sp>
        <p:nvSpPr>
          <p:cNvPr id="43" name="TextBox 43"/>
          <p:cNvSpPr txBox="1"/>
          <p:nvPr/>
        </p:nvSpPr>
        <p:spPr>
          <a:xfrm>
            <a:off x="9015108" y="2402205"/>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pPr>
            <a:r>
              <a:rPr lang="en-US" sz="1350">
                <a:solidFill>
                  <a:schemeClr val="dk1">
                    <a:alpha val="100000"/>
                  </a:schemeClr>
                </a:solidFill>
                <a:latin typeface="Microsoft Yahei"/>
                <a:ea typeface="Microsoft Yahei"/>
                <a:cs typeface="Microsoft Yahei"/>
              </a:rPr>
              <a:t>建立合理的薪酬差距，体现员工能力和贡献的差异，保持内部公平性。</a:t>
            </a:r>
          </a:p>
        </p:txBody>
      </p:sp>
      <p:sp>
        <p:nvSpPr>
          <p:cNvPr id="44" name="TextBox 44"/>
          <p:cNvSpPr txBox="1"/>
          <p:nvPr/>
        </p:nvSpPr>
        <p:spPr>
          <a:xfrm>
            <a:off x="1940528" y="5112856"/>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pPr>
            <a:r>
              <a:rPr lang="en-US" sz="1350">
                <a:solidFill>
                  <a:schemeClr val="dk1">
                    <a:alpha val="100000"/>
                  </a:schemeClr>
                </a:solidFill>
                <a:latin typeface="Microsoft Yahei"/>
                <a:ea typeface="Microsoft Yahei"/>
                <a:cs typeface="Microsoft Yahei"/>
              </a:rPr>
              <a:t>确保薪酬水平在市场上具有竞争力，以吸引和留住优秀人才。</a:t>
            </a:r>
          </a:p>
        </p:txBody>
      </p:sp>
      <p:sp>
        <p:nvSpPr>
          <p:cNvPr id="45" name="TextBox 45"/>
          <p:cNvSpPr txBox="1"/>
          <p:nvPr/>
        </p:nvSpPr>
        <p:spPr>
          <a:xfrm>
            <a:off x="7845361" y="5065527"/>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375"/>
              </a:spcBef>
            </a:pPr>
            <a:r>
              <a:rPr lang="en-US" sz="1350">
                <a:solidFill>
                  <a:schemeClr val="dk1">
                    <a:alpha val="100000"/>
                  </a:schemeClr>
                </a:solidFill>
                <a:latin typeface="Microsoft Yahei"/>
                <a:ea typeface="Microsoft Yahei"/>
                <a:cs typeface="Microsoft Yahei"/>
              </a:rPr>
              <a:t>通过薪酬设计，激发员工工作积极性和创造力，提高个人和组织绩效。</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rcRect l="12524" r="12524"/>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宽带薪酬</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建立宽带薪酬体系，打破传统薪酬等级观念，鼓励员工横向和纵向发展。</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薪酬水平</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根据企业战略、市场状况、员工能力和业绩等因素，确定合理的薪酬水平。</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薪酬结构</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设计包含基本薪酬、绩效薪酬、津贴补贴、股票期权等多元化的薪酬结构。</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薪酬水平与结构设计</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5381" r="15381"/>
          <a:stretch>
            <a:fillRect/>
          </a:stretch>
        </p:blipFill>
        <p:spPr>
          <a:xfrm>
            <a:off x="454963" y="1569535"/>
            <a:ext cx="4219248" cy="4219249"/>
          </a:xfrm>
          <a:prstGeom prst="ellipse">
            <a:avLst/>
          </a:prstGeom>
        </p:spPr>
      </p:pic>
      <p:grpSp>
        <p:nvGrpSpPr>
          <p:cNvPr id="3" name="Group 3"/>
          <p:cNvGrpSpPr/>
          <p:nvPr/>
        </p:nvGrpSpPr>
        <p:grpSpPr>
          <a:xfrm>
            <a:off x="5163133" y="1294832"/>
            <a:ext cx="6264882" cy="1468186"/>
            <a:chOff x="5163133" y="1294832"/>
            <a:chExt cx="6264882" cy="1468186"/>
          </a:xfrm>
        </p:grpSpPr>
        <p:sp>
          <p:nvSpPr>
            <p:cNvPr id="4" name="AutoShape 4"/>
            <p:cNvSpPr/>
            <p:nvPr/>
          </p:nvSpPr>
          <p:spPr>
            <a:xfrm>
              <a:off x="5328795" y="1294832"/>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5632910" y="1424361"/>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岗位价值评估</a:t>
              </a:r>
            </a:p>
          </p:txBody>
        </p:sp>
        <p:sp>
          <p:nvSpPr>
            <p:cNvPr id="6" name="TextBox 6"/>
            <p:cNvSpPr txBox="1"/>
            <p:nvPr/>
          </p:nvSpPr>
          <p:spPr>
            <a:xfrm>
              <a:off x="5632910" y="1910708"/>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通过岗位价值评估，确定不同岗位的相对价值，为差异化薪酬提供依据。</a:t>
              </a:r>
            </a:p>
          </p:txBody>
        </p:sp>
        <p:sp>
          <p:nvSpPr>
            <p:cNvPr id="7" name="AutoShape 7"/>
            <p:cNvSpPr/>
            <p:nvPr/>
          </p:nvSpPr>
          <p:spPr>
            <a:xfrm>
              <a:off x="5163133" y="1294832"/>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5163133" y="2945066"/>
            <a:ext cx="6264882" cy="1468186"/>
            <a:chOff x="5163133" y="2945066"/>
            <a:chExt cx="6264882" cy="1468186"/>
          </a:xfrm>
        </p:grpSpPr>
        <p:sp>
          <p:nvSpPr>
            <p:cNvPr id="9" name="AutoShape 9"/>
            <p:cNvSpPr/>
            <p:nvPr/>
          </p:nvSpPr>
          <p:spPr>
            <a:xfrm>
              <a:off x="5328795" y="2945066"/>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5632910" y="3074595"/>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个人能力评估</a:t>
              </a:r>
            </a:p>
          </p:txBody>
        </p:sp>
        <p:sp>
          <p:nvSpPr>
            <p:cNvPr id="11" name="TextBox 11"/>
            <p:cNvSpPr txBox="1"/>
            <p:nvPr/>
          </p:nvSpPr>
          <p:spPr>
            <a:xfrm>
              <a:off x="5632910" y="3560941"/>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建立个人能力评估体系，将员工能力与薪酬水平挂钩，体现个体差异。</a:t>
              </a:r>
            </a:p>
          </p:txBody>
        </p:sp>
        <p:sp>
          <p:nvSpPr>
            <p:cNvPr id="12" name="AutoShape 12"/>
            <p:cNvSpPr/>
            <p:nvPr/>
          </p:nvSpPr>
          <p:spPr>
            <a:xfrm>
              <a:off x="5163133" y="2945066"/>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5163133" y="4595300"/>
            <a:ext cx="6264882" cy="1468186"/>
            <a:chOff x="5163133" y="4595300"/>
            <a:chExt cx="6264882" cy="1468186"/>
          </a:xfrm>
        </p:grpSpPr>
        <p:sp>
          <p:nvSpPr>
            <p:cNvPr id="14" name="AutoShape 14"/>
            <p:cNvSpPr/>
            <p:nvPr/>
          </p:nvSpPr>
          <p:spPr>
            <a:xfrm>
              <a:off x="5328795" y="4595300"/>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5632910" y="4724828"/>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绩效差异化管理</a:t>
              </a:r>
            </a:p>
          </p:txBody>
        </p:sp>
        <p:sp>
          <p:nvSpPr>
            <p:cNvPr id="16" name="TextBox 16"/>
            <p:cNvSpPr txBox="1"/>
            <p:nvPr/>
          </p:nvSpPr>
          <p:spPr>
            <a:xfrm>
              <a:off x="5632910" y="5211175"/>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根据员工绩效表现，给予不同的绩效薪酬和奖励，强化绩效导向。</a:t>
              </a:r>
            </a:p>
          </p:txBody>
        </p:sp>
        <p:sp>
          <p:nvSpPr>
            <p:cNvPr id="17" name="AutoShape 17"/>
            <p:cNvSpPr/>
            <p:nvPr/>
          </p:nvSpPr>
          <p:spPr>
            <a:xfrm>
              <a:off x="5163133" y="4595300"/>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薪酬差异化管理</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63829" y="1628258"/>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4345" y="2028557"/>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建立定期薪酬调整机制，根据市场变化、企业业绩和员工绩效等因素进行调整。</a:t>
            </a:r>
          </a:p>
        </p:txBody>
      </p:sp>
      <p:sp>
        <p:nvSpPr>
          <p:cNvPr id="4" name="TextBox 4"/>
          <p:cNvSpPr txBox="1"/>
          <p:nvPr/>
        </p:nvSpPr>
        <p:spPr>
          <a:xfrm>
            <a:off x="994345" y="1509487"/>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定期调整</a:t>
            </a:r>
          </a:p>
        </p:txBody>
      </p:sp>
      <p:pic>
        <p:nvPicPr>
          <p:cNvPr id="5" name="Picture 5"/>
          <p:cNvPicPr>
            <a:picLocks noChangeAspect="1"/>
          </p:cNvPicPr>
          <p:nvPr/>
        </p:nvPicPr>
        <p:blipFill>
          <a:blip r:embed="rId2"/>
          <a:srcRect l="12476" r="12476"/>
          <a:stretch>
            <a:fillRect/>
          </a:stretch>
        </p:blipFill>
        <p:spPr>
          <a:xfrm>
            <a:off x="6096000" y="1153983"/>
            <a:ext cx="5194482" cy="5194482"/>
          </a:xfrm>
          <a:prstGeom prst="ellipse">
            <a:avLst/>
          </a:prstGeom>
        </p:spPr>
      </p:pic>
      <p:sp>
        <p:nvSpPr>
          <p:cNvPr id="6" name="TextBox 6"/>
          <p:cNvSpPr txBox="1"/>
          <p:nvPr/>
        </p:nvSpPr>
        <p:spPr>
          <a:xfrm>
            <a:off x="994345" y="3637901"/>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针对特殊情况，如员工晋升、岗位变动、市场变化等，进行不定期薪酬调整。</a:t>
            </a:r>
          </a:p>
        </p:txBody>
      </p:sp>
      <p:sp>
        <p:nvSpPr>
          <p:cNvPr id="7" name="TextBox 7"/>
          <p:cNvSpPr txBox="1"/>
          <p:nvPr/>
        </p:nvSpPr>
        <p:spPr>
          <a:xfrm>
            <a:off x="994345" y="3118831"/>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不定期调整</a:t>
            </a:r>
          </a:p>
        </p:txBody>
      </p:sp>
      <p:sp>
        <p:nvSpPr>
          <p:cNvPr id="8" name="TextBox 8"/>
          <p:cNvSpPr txBox="1"/>
          <p:nvPr/>
        </p:nvSpPr>
        <p:spPr>
          <a:xfrm>
            <a:off x="994345" y="5274339"/>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加强与员工的薪酬沟通，提高薪酬透明度和员工满意度。</a:t>
            </a:r>
          </a:p>
        </p:txBody>
      </p:sp>
      <p:sp>
        <p:nvSpPr>
          <p:cNvPr id="9" name="TextBox 9"/>
          <p:cNvSpPr txBox="1"/>
          <p:nvPr/>
        </p:nvSpPr>
        <p:spPr>
          <a:xfrm>
            <a:off x="994345" y="4755268"/>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薪酬沟通</a:t>
            </a:r>
          </a:p>
        </p:txBody>
      </p:sp>
      <p:sp>
        <p:nvSpPr>
          <p:cNvPr id="10" name="AutoShape 10"/>
          <p:cNvSpPr/>
          <p:nvPr/>
        </p:nvSpPr>
        <p:spPr>
          <a:xfrm>
            <a:off x="763829" y="3237602"/>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63829" y="4874039"/>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薪酬调整机制</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393306" y="1775648"/>
            <a:ext cx="7405389"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8400" b="1">
                <a:solidFill>
                  <a:srgbClr val="D3816D">
                    <a:alpha val="100000"/>
                  </a:srgbClr>
                </a:solidFill>
                <a:latin typeface="Microsoft Yahei"/>
                <a:ea typeface="Microsoft Yahei"/>
                <a:cs typeface="Microsoft Yahei"/>
              </a:rPr>
              <a:t>03</a:t>
            </a:r>
          </a:p>
        </p:txBody>
      </p:sp>
      <p:sp>
        <p:nvSpPr>
          <p:cNvPr id="3" name="TextBox 3"/>
          <p:cNvSpPr txBox="1"/>
          <p:nvPr/>
        </p:nvSpPr>
        <p:spPr>
          <a:xfrm>
            <a:off x="2424378" y="2793581"/>
            <a:ext cx="7343244" cy="180594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ct val="0"/>
              </a:spcBef>
            </a:pPr>
            <a:r>
              <a:rPr lang="en-US" sz="4500" b="1">
                <a:solidFill>
                  <a:srgbClr val="000000">
                    <a:alpha val="100000"/>
                  </a:srgbClr>
                </a:solidFill>
                <a:latin typeface="Microsoft Yahei"/>
                <a:ea typeface="Microsoft Yahei"/>
                <a:cs typeface="Microsoft Yahei"/>
              </a:rPr>
              <a:t>组织绩效管理</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12476" r="12476"/>
          <a:stretch>
            <a:fillRect/>
          </a:stretch>
        </p:blipFill>
        <p:spPr>
          <a:xfrm>
            <a:off x="7092557" y="1559288"/>
            <a:ext cx="4492828" cy="4492828"/>
          </a:xfrm>
          <a:prstGeom prst="roundRect">
            <a:avLst/>
          </a:prstGeom>
        </p:spPr>
      </p:pic>
      <p:sp>
        <p:nvSpPr>
          <p:cNvPr id="3" name="Freeform 3"/>
          <p:cNvSpPr/>
          <p:nvPr/>
        </p:nvSpPr>
        <p:spPr>
          <a:xfrm>
            <a:off x="539110" y="14883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39477" y="137065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1</a:t>
            </a:r>
          </a:p>
        </p:txBody>
      </p:sp>
      <p:sp>
        <p:nvSpPr>
          <p:cNvPr id="5" name="Freeform 5"/>
          <p:cNvSpPr/>
          <p:nvPr/>
        </p:nvSpPr>
        <p:spPr>
          <a:xfrm>
            <a:off x="539110" y="320584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739477" y="308812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2</a:t>
            </a:r>
          </a:p>
        </p:txBody>
      </p:sp>
      <p:sp>
        <p:nvSpPr>
          <p:cNvPr id="7" name="Freeform 7"/>
          <p:cNvSpPr/>
          <p:nvPr/>
        </p:nvSpPr>
        <p:spPr>
          <a:xfrm>
            <a:off x="539110" y="4984278"/>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39477" y="4866556"/>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3</a:t>
            </a:r>
          </a:p>
        </p:txBody>
      </p:sp>
      <p:sp>
        <p:nvSpPr>
          <p:cNvPr id="9" name="TextBox 9"/>
          <p:cNvSpPr txBox="1"/>
          <p:nvPr/>
        </p:nvSpPr>
        <p:spPr>
          <a:xfrm>
            <a:off x="2248535" y="1715158"/>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根据企业整体战略和业务发展需求，设定与之相匹配的绩效目标，如销售额、市场份额、客户满意度等。</a:t>
            </a:r>
          </a:p>
        </p:txBody>
      </p:sp>
      <p:sp>
        <p:nvSpPr>
          <p:cNvPr id="10" name="TextBox 10"/>
          <p:cNvSpPr txBox="1"/>
          <p:nvPr/>
        </p:nvSpPr>
        <p:spPr>
          <a:xfrm>
            <a:off x="2248535" y="1250513"/>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明确企业战略目标和业务重点</a:t>
            </a:r>
          </a:p>
        </p:txBody>
      </p:sp>
      <p:sp>
        <p:nvSpPr>
          <p:cNvPr id="11" name="TextBox 11"/>
          <p:cNvSpPr txBox="1"/>
          <p:nvPr/>
        </p:nvSpPr>
        <p:spPr>
          <a:xfrm>
            <a:off x="2248535" y="3368732"/>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为确保绩效目标的可衡量性，需要制定具体、可量化的绩效指标，如KPI（关键绩效指标）和OKR（目标与关键成果）等。</a:t>
            </a:r>
          </a:p>
        </p:txBody>
      </p:sp>
      <p:sp>
        <p:nvSpPr>
          <p:cNvPr id="12" name="TextBox 12"/>
          <p:cNvSpPr txBox="1"/>
          <p:nvPr/>
        </p:nvSpPr>
        <p:spPr>
          <a:xfrm>
            <a:off x="2248535" y="2928472"/>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制定可量化的绩效指标</a:t>
            </a:r>
          </a:p>
        </p:txBody>
      </p:sp>
      <p:sp>
        <p:nvSpPr>
          <p:cNvPr id="13" name="TextBox 13"/>
          <p:cNvSpPr txBox="1"/>
          <p:nvPr/>
        </p:nvSpPr>
        <p:spPr>
          <a:xfrm>
            <a:off x="2248535" y="5134585"/>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针对不同层级和职能的员工，设定与之相匹配的绩效目标，确保目标的合理性和激励作用。</a:t>
            </a:r>
          </a:p>
        </p:txBody>
      </p:sp>
      <p:sp>
        <p:nvSpPr>
          <p:cNvPr id="14" name="TextBox 14"/>
          <p:cNvSpPr txBox="1"/>
          <p:nvPr/>
        </p:nvSpPr>
        <p:spPr>
          <a:xfrm>
            <a:off x="2248535" y="4694325"/>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分层分类设定绩效目标</a:t>
            </a:r>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组织绩效目标与指标设定</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6033"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a:off x="1068653" y="2719942"/>
            <a:ext cx="2654699" cy="0"/>
          </a:xfrm>
          <a:prstGeom prst="line">
            <a:avLst/>
          </a:prstGeom>
          <a:ln w="9525">
            <a:solidFill>
              <a:srgbClr val="FFFFFF">
                <a:alpha val="100000"/>
              </a:srgbClr>
            </a:solidFill>
            <a:prstDash val="solid"/>
            <a:headEnd type="oval"/>
            <a:tailEnd type="none"/>
          </a:ln>
        </p:spPr>
      </p:cxnSp>
      <p:sp>
        <p:nvSpPr>
          <p:cNvPr id="4" name="TextBox 4"/>
          <p:cNvSpPr txBox="1"/>
          <p:nvPr/>
        </p:nvSpPr>
        <p:spPr>
          <a:xfrm>
            <a:off x="695570" y="1775671"/>
            <a:ext cx="3353958" cy="933450"/>
          </a:xfrm>
          <a:prstGeom prst="rect">
            <a:avLst/>
          </a:prstGeom>
        </p:spPr>
        <p:txBody>
          <a:bodyPr vert="horz" wrap="square" lIns="123825" tIns="123825" rIns="57150" bIns="123825"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选择合适的考核方法</a:t>
            </a:r>
          </a:p>
        </p:txBody>
      </p:sp>
      <p:sp>
        <p:nvSpPr>
          <p:cNvPr id="5" name="TextBox 5"/>
          <p:cNvSpPr txBox="1"/>
          <p:nvPr/>
        </p:nvSpPr>
        <p:spPr>
          <a:xfrm>
            <a:off x="894460"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根据企业实际情况和考核目的，选择合适的考核方法，如360度反馈、目标管理法、关键事件法等。</a:t>
            </a:r>
          </a:p>
        </p:txBody>
      </p:sp>
      <p:sp>
        <p:nvSpPr>
          <p:cNvPr id="6" name="AutoShape 6"/>
          <p:cNvSpPr/>
          <p:nvPr/>
        </p:nvSpPr>
        <p:spPr>
          <a:xfrm>
            <a:off x="4403619"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4836240" y="2719942"/>
            <a:ext cx="2654699" cy="0"/>
          </a:xfrm>
          <a:prstGeom prst="line">
            <a:avLst/>
          </a:prstGeom>
          <a:ln w="9525">
            <a:solidFill>
              <a:srgbClr val="FFFFFF">
                <a:alpha val="100000"/>
              </a:srgbClr>
            </a:solidFill>
            <a:prstDash val="solid"/>
            <a:headEnd type="oval"/>
            <a:tailEnd type="none"/>
          </a:ln>
        </p:spPr>
      </p:cxnSp>
      <p:sp>
        <p:nvSpPr>
          <p:cNvPr id="8" name="TextBox 8"/>
          <p:cNvSpPr txBox="1"/>
          <p:nvPr/>
        </p:nvSpPr>
        <p:spPr>
          <a:xfrm>
            <a:off x="4489344" y="1899496"/>
            <a:ext cx="3368604" cy="685800"/>
          </a:xfrm>
          <a:prstGeom prst="rect">
            <a:avLst/>
          </a:prstGeom>
        </p:spPr>
        <p:txBody>
          <a:bodyPr vert="horz" wrap="square" lIns="0" tIns="0" rIns="0" bIns="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制定考核流程</a:t>
            </a:r>
          </a:p>
        </p:txBody>
      </p:sp>
      <p:sp>
        <p:nvSpPr>
          <p:cNvPr id="9" name="TextBox 9"/>
          <p:cNvSpPr txBox="1"/>
          <p:nvPr/>
        </p:nvSpPr>
        <p:spPr>
          <a:xfrm>
            <a:off x="4662047"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明确考核周期、考核主体、考核程序等，确保考核的公正、公平和有效性。</a:t>
            </a:r>
          </a:p>
        </p:txBody>
      </p:sp>
      <p:sp>
        <p:nvSpPr>
          <p:cNvPr id="10" name="AutoShape 10"/>
          <p:cNvSpPr/>
          <p:nvPr/>
        </p:nvSpPr>
        <p:spPr>
          <a:xfrm>
            <a:off x="8171205"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8603826" y="2719942"/>
            <a:ext cx="2654699" cy="0"/>
          </a:xfrm>
          <a:prstGeom prst="line">
            <a:avLst/>
          </a:prstGeom>
          <a:ln w="9525">
            <a:solidFill>
              <a:srgbClr val="FFFFFF">
                <a:alpha val="100000"/>
              </a:srgbClr>
            </a:solidFill>
            <a:prstDash val="solid"/>
            <a:headEnd type="oval"/>
            <a:tailEnd type="none"/>
          </a:ln>
        </p:spPr>
      </p:cxnSp>
      <p:sp>
        <p:nvSpPr>
          <p:cNvPr id="12" name="TextBox 12"/>
          <p:cNvSpPr txBox="1"/>
          <p:nvPr/>
        </p:nvSpPr>
        <p:spPr>
          <a:xfrm>
            <a:off x="8244774" y="1751287"/>
            <a:ext cx="3353753" cy="933450"/>
          </a:xfrm>
          <a:prstGeom prst="rect">
            <a:avLst/>
          </a:prstGeom>
        </p:spPr>
        <p:txBody>
          <a:bodyPr vert="horz" wrap="square" lIns="0" tIns="0" rIns="0" bIns="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确定考核权重</a:t>
            </a:r>
          </a:p>
        </p:txBody>
      </p:sp>
      <p:sp>
        <p:nvSpPr>
          <p:cNvPr id="13" name="TextBox 13"/>
          <p:cNvSpPr txBox="1"/>
          <p:nvPr/>
        </p:nvSpPr>
        <p:spPr>
          <a:xfrm>
            <a:off x="8429633"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针对不同绩效指标和考核方法，确定合理的考核权重，以体现不同指标和方法的重要性。</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绩效考核方法与流程</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5012267" y="3720618"/>
            <a:ext cx="2167467" cy="2120348"/>
          </a:xfrm>
          <a:custGeom>
            <a:rect l="l" t="t" r="r" b="b"/>
            <a:pathLst>
              <a:path w="1905000" h="1905000">
                <a:moveTo>
                  <a:pt x="0" y="0"/>
                </a:moveTo>
                <a:lnTo>
                  <a:pt x="952500" y="1647825"/>
                </a:lnTo>
                <a:lnTo>
                  <a:pt x="1905000" y="0"/>
                </a:lnTo>
                <a:close/>
              </a:path>
            </a:pathLst>
          </a:cu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6249697" y="386501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3776918" y="386501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012267" y="171109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5743787" y="3022600"/>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rot="7259206">
            <a:off x="6589098" y="4674355"/>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rot="-7221168">
            <a:off x="4910864" y="4658432"/>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6818377" y="3284051"/>
            <a:ext cx="4107349"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0" name="AutoShape 10"/>
          <p:cNvSpPr/>
          <p:nvPr/>
        </p:nvSpPr>
        <p:spPr>
          <a:xfrm>
            <a:off x="10897278" y="3216317"/>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6996324" y="1208023"/>
            <a:ext cx="3900955"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提供具体反馈意见</a:t>
            </a:r>
          </a:p>
        </p:txBody>
      </p:sp>
      <p:sp>
        <p:nvSpPr>
          <p:cNvPr id="12" name="TextBox 12"/>
          <p:cNvSpPr txBox="1"/>
          <p:nvPr/>
        </p:nvSpPr>
        <p:spPr>
          <a:xfrm>
            <a:off x="6996324" y="2047219"/>
            <a:ext cx="405267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针对员工的绩效表现，提供具体、可操作的反馈意见，帮助员工了解自身优缺点和改进方向。</a:t>
            </a:r>
          </a:p>
        </p:txBody>
      </p:sp>
      <p:sp>
        <p:nvSpPr>
          <p:cNvPr id="13" name="TextBox 13"/>
          <p:cNvSpPr txBox="1"/>
          <p:nvPr/>
        </p:nvSpPr>
        <p:spPr>
          <a:xfrm>
            <a:off x="8129334" y="3502152"/>
            <a:ext cx="3483489"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鼓励员工参与</a:t>
            </a:r>
          </a:p>
        </p:txBody>
      </p:sp>
      <p:sp>
        <p:nvSpPr>
          <p:cNvPr id="14" name="TextBox 14"/>
          <p:cNvSpPr txBox="1"/>
          <p:nvPr/>
        </p:nvSpPr>
        <p:spPr>
          <a:xfrm>
            <a:off x="8141526" y="4429391"/>
            <a:ext cx="348348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鼓励员工积极参与绩效沟通和反馈过程，提出自己的想法和建议，促进企业与员工之间的互动和合作。</a:t>
            </a:r>
          </a:p>
        </p:txBody>
      </p:sp>
      <p:cxnSp>
        <p:nvCxnSpPr>
          <p:cNvPr id="15" name="Connector 15"/>
          <p:cNvCxnSpPr/>
          <p:nvPr/>
        </p:nvCxnSpPr>
        <p:spPr>
          <a:xfrm>
            <a:off x="7345623" y="5627624"/>
            <a:ext cx="4107349"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6" name="AutoShape 16"/>
          <p:cNvSpPr/>
          <p:nvPr/>
        </p:nvSpPr>
        <p:spPr>
          <a:xfrm>
            <a:off x="11424524" y="5559891"/>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7" name="Connector 17"/>
          <p:cNvCxnSpPr/>
          <p:nvPr/>
        </p:nvCxnSpPr>
        <p:spPr>
          <a:xfrm>
            <a:off x="904945" y="4589949"/>
            <a:ext cx="3793067"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8" name="AutoShape 18"/>
          <p:cNvSpPr/>
          <p:nvPr/>
        </p:nvSpPr>
        <p:spPr>
          <a:xfrm>
            <a:off x="904945" y="4510024"/>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TextBox 19"/>
          <p:cNvSpPr txBox="1"/>
          <p:nvPr/>
        </p:nvSpPr>
        <p:spPr>
          <a:xfrm>
            <a:off x="869006" y="2296376"/>
            <a:ext cx="3483489"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建立定期沟通机制</a:t>
            </a:r>
          </a:p>
        </p:txBody>
      </p:sp>
      <p:sp>
        <p:nvSpPr>
          <p:cNvPr id="20" name="TextBox 20"/>
          <p:cNvSpPr txBox="1"/>
          <p:nvPr/>
        </p:nvSpPr>
        <p:spPr>
          <a:xfrm>
            <a:off x="869006" y="3223615"/>
            <a:ext cx="348348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通过定期的面谈、会议等方式，与员工进行绩效沟通，及时了解员工工作情况和绩效表现。</a:t>
            </a:r>
          </a:p>
        </p:txBody>
      </p:sp>
      <p:sp>
        <p:nvSpPr>
          <p:cNvPr id="21" name="Freeform 21"/>
          <p:cNvSpPr/>
          <p:nvPr/>
        </p:nvSpPr>
        <p:spPr>
          <a:xfrm>
            <a:off x="5786411" y="3999944"/>
            <a:ext cx="661803" cy="661803"/>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绩效沟通与反馈机制</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https://d.book118.com/968061011106006036</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2F2F2"/>
      </a:lt1>
      <a:dk2>
        <a:srgbClr val="000000"/>
      </a:dk2>
      <a:lt2>
        <a:srgbClr val="FFFFFF"/>
      </a:lt2>
      <a:accent1>
        <a:srgbClr val="B35F4B"/>
      </a:accent1>
      <a:accent2>
        <a:srgbClr val="CCA37B"/>
      </a:accent2>
      <a:accent3>
        <a:srgbClr val="997262"/>
      </a:accent3>
      <a:accent4>
        <a:srgbClr val="B3A36B"/>
      </a:accent4>
      <a:accent5>
        <a:srgbClr val="564741"/>
      </a:accent5>
      <a:accent6>
        <a:srgbClr val="989993"/>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87</Paragraphs>
  <Slides>15</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15</vt:i4>
      </vt:variant>
    </vt:vector>
  </HeadingPairs>
  <TitlesOfParts>
    <vt:vector baseType="lpstr" size="19">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2024-09-16T02:30:24.325</cp:lastPrinted>
  <dcterms:created xsi:type="dcterms:W3CDTF">2024-09-15T18:30:24Z</dcterms:created>
  <dcterms:modified xsi:type="dcterms:W3CDTF">2024-09-15T18:30:26Z</dcterms:modified>
</cp:coreProperties>
</file>