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1BAB19-3671-42BE-9796-EAD9F5C5A8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08AD63-D05D-4C59-BD74-23465ED7CF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9EEAD8-334D-4CA7-9723-B2FA381FD0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396B98-A842-4643-A67A-B165C1CE19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B2FD7CA-9D7D-47B7-8409-2B7026B89C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0A01275-8C69-4154-9767-AC6DA18179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5C370E-4109-4C4A-B1CC-DCD947D554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148A6E-AA78-4450-802F-3C146BAFC3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C70D09-318B-4311-80E8-511083048A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85E927-67EC-4447-A063-398F2AD8E8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900CE1-CD02-45E1-B37D-5504BC27CA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806714003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景区资源保护管理与可持续发展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景区资源现状与挑战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保护管理策略与实践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可持续发展路径探索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智慧旅游技术在资源保护中的应用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合作共赢，构建景区命运共同体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景区资源现状与挑战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9800" r="198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自然景观资源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人文历史资源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民俗文化资源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旅游服务资源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景区资源类型与特点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包括山水、森林、湖泊等，具有独特性和不可再生性。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包括民族风情、民间工艺、节庆活动等，展现地域特色。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包括古建筑、文物、遗址等，承载着丰富的历史文化信息。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包括交通、住宿、餐饮等基础设施，影响游客体验。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部分景区为追求经济利益，过度开发旅游资源，导致生态环境破坏。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资源过度开发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热门景区游客数量过多，超出环境承载能力，对景区资源造成损害。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游客流量过大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部分景区管理不善，存在乱搭乱建、乱采乱挖等现象，破坏景区风貌。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缺乏有效管理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景区资源保护缺乏广泛的社会参与和支持，难以形成合力。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缺乏公众参与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当前面临的主要挑战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该景区拥有独特的自然景观和人文历史资源，吸引了大量游客前来游览。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资源类型丰富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面临挑战严峻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管理措施不足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社会参与缺失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近年来，随着游客数量的不断增加，景区生态环境遭受严重破坏，部分古建筑和文物也遭到损坏。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景区管理部门在资源保护方面投入不足，缺乏有效的管理手段和措施。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当地居民和游客对景区资源保护的参与程度较低，缺乏社会监督和支持。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案例分析：某著名景区资源保护现状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保护管理策略与实践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深入调研，全面了解景区资源状况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对景区的自然资源、人文资源、生态环境等进行全面、深入的调查和研究，充分掌握景区资源的特点、分布、数量、质量等状况。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制定科学合理的保护目标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根据景区资源的类型和特点，结合地方经济和社会发展的需要，制定科学合理的保护目标，明确保护的重点、措施和时限。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编制保护规划，明确保护措施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在充分调研和科学论证的基础上，编制景区资源保护规划，明确保护的范围、对象、措施和资金来源，确保规划的科学性、前瞻性和可操作性。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制定科学合理的保护规划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完善法规体系，强化法制保障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建立健全景区资源保护的法规体系，制定和完善相关法律法规、规章和规范性文件，为景区资源保护提供强有力的法制保障。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6167" r="61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加强执法力度，严格监管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加大对破坏景区资源行为的执法力度，加强日常监管和巡查，及时发现和制止违法行为，确保景区资源的安全和完整。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加强宣传教育，提高公众意识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通过广播、电视、报纸、网络等媒体，加强对景区资源保护的宣传教育，提高公众对景区资源保护的意识和重视程度。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加强法规建设与执法力度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积极倡导生态旅游理念，引导游客文明旅游、绿色旅游，减少对景区资源的破坏和污染。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倡导生态旅游理念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结合景区资源的特点和优势，开发具有生态特色的旅游产品，如生态旅游线路、生态旅游项目等，满足游客对生态旅游的需求。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开发生态旅游产品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建立健全生态旅游管理制度和标准体系，加强对生态旅游活动的监管和管理，确保生态旅游活动的规范有序进行。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加强生态旅游管理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推广生态旅游理念与实践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788" b="578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396" b="339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案例分析：成功实施资源保护的景区经验分享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案例一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九寨沟景区通过科学合理的保护规划和有效的管理措施，成功保护了景区的自然资源和生态环境，实现了旅游与生态的和谐发展。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案例二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黄山风景区通过加强法规建设和执法力度，严厉打击破坏景区资源的行为，确保了黄山风景区的安全和完整。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案例三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武夷山景区通过推广生态旅游理念和实践，成功吸引了大量游客前来旅游观光，同时实现了对武夷山自然资源和文化遗产的有效保护。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可持续发展路径探索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646" r="12646"/>
          <a:stretch>
            <a:fillRect/>
          </a:stretch>
        </p:blipFill>
        <p:spPr>
          <a:xfrm>
            <a:off x="161995" y="1165346"/>
            <a:ext cx="4300143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能源节约与环保措施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推广使用清洁能源，减少化石能源消耗；实施节能技术改造，提高能源利用效率；加强废弃物分类处理和资源化利用，减少环境污染。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生态修复与环境治理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积极开展生态修复工程，恢复受损生态系统功能；加强水环境治理，保障景区水质安全；实施大气污染防治措施，改善景区空气质量。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绿色交通与出行方式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推广使用公共交通、步行和自行车等绿色出行方式，减少私家车使用；建设完善的绿色交通设施和服务体系，提高游客出行便利度。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绿色低碳发展理念在景区的应用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8333" y="1708880"/>
            <a:ext cx="11358867" cy="328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92904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196514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89839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93448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354312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57921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036403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科技应用与创新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036403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运用先进科技手段，提升景区管理效率和服务水平；鼓励企业加大科技研发投入，培育自主创新能力；加强与高校、科研机构的合作，促进科技成果转化。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671580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文化创意与特色发展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71580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深入挖掘景区文化内涵，打造独具特色的旅游品牌；推动文化创意产业发展，丰富旅游产品类型；加强与国际旅游目的地的合作与交流，提升国际影响力。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08589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人才培养与引进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308589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重视人才培养和引进工作，建立完善的人才管理体系；加强旅游从业人员职业培训和素质提升，提高服务质量和水平；积极引进高层次人才和团队，为景区可持续发展提供智力支持。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创新驱动，提升景区核心竞争力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91113" y="1349255"/>
            <a:ext cx="1102900" cy="11029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846826" y="1336491"/>
            <a:ext cx="347186" cy="34928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15621" y="1171423"/>
            <a:ext cx="158782" cy="15878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5257991" y="1574521"/>
            <a:ext cx="859155" cy="624840"/>
            <a:chOff x="5257991" y="1574521"/>
            <a:chExt cx="859155" cy="624840"/>
          </a:xfrm>
        </p:grpSpPr>
        <p:sp>
          <p:nvSpPr>
            <p:cNvPr id="6" name="TextBox 6"/>
            <p:cNvSpPr txBox="1"/>
            <p:nvPr/>
          </p:nvSpPr>
          <p:spPr>
            <a:xfrm>
              <a:off x="5257991" y="1574521"/>
              <a:ext cx="859155" cy="6248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01</a:t>
              </a:r>
            </a:p>
          </p:txBody>
        </p:sp>
      </p:grpSp>
      <p:sp>
        <p:nvSpPr>
          <p:cNvPr id="7" name="AutoShape 7"/>
          <p:cNvSpPr/>
          <p:nvPr/>
        </p:nvSpPr>
        <p:spPr>
          <a:xfrm>
            <a:off x="5091113" y="3060668"/>
            <a:ext cx="1102900" cy="110499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846826" y="3048000"/>
            <a:ext cx="347186" cy="34928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115621" y="2882837"/>
            <a:ext cx="158782" cy="160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257991" y="3286601"/>
            <a:ext cx="935355" cy="624840"/>
            <a:chOff x="5257991" y="3286601"/>
            <a:chExt cx="935355" cy="624840"/>
          </a:xfrm>
        </p:grpSpPr>
        <p:sp>
          <p:nvSpPr>
            <p:cNvPr id="11" name="TextBox 11"/>
            <p:cNvSpPr txBox="1"/>
            <p:nvPr/>
          </p:nvSpPr>
          <p:spPr>
            <a:xfrm>
              <a:off x="5257991" y="3286601"/>
              <a:ext cx="935355" cy="6248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02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5091113" y="4780407"/>
            <a:ext cx="1102900" cy="11029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846826" y="4767644"/>
            <a:ext cx="347186" cy="34928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115621" y="4602575"/>
            <a:ext cx="158782" cy="158782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5257991" y="5005674"/>
            <a:ext cx="935355" cy="624840"/>
            <a:chOff x="5257991" y="5005674"/>
            <a:chExt cx="935355" cy="624840"/>
          </a:xfrm>
        </p:grpSpPr>
        <p:sp>
          <p:nvSpPr>
            <p:cNvPr id="16" name="TextBox 16"/>
            <p:cNvSpPr txBox="1"/>
            <p:nvPr/>
          </p:nvSpPr>
          <p:spPr>
            <a:xfrm>
              <a:off x="5257991" y="5005674"/>
              <a:ext cx="935355" cy="6248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03</a:t>
              </a:r>
            </a:p>
          </p:txBody>
        </p:sp>
      </p:grpSp>
      <p:sp>
        <p:nvSpPr>
          <p:cNvPr id="17" name="TextBox 17"/>
          <p:cNvSpPr txBox="1"/>
          <p:nvPr/>
        </p:nvSpPr>
        <p:spPr>
          <a:xfrm>
            <a:off x="6542983" y="1171423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政府引导与支持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542983" y="1511132"/>
            <a:ext cx="4495800" cy="1104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加强政府对景区可持续发展的引导和支持力度，制定相关政策和规划；加大财政投入力度，保障景区基础设施建设和公共服务供给；加强监管和执法力度，确保景区资源得到有效保护。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42983" y="2934249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企业主体与社会责任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42983" y="3273958"/>
            <a:ext cx="4495800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强化企业在景区可持续发展中的主体地位和社会责任担当意识；鼓励企业加大环保投入力度，推广绿色生产方式和经营模式；加强企业间合作与交流，共同推动景区可持续发展。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542983" y="4626808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社会监督与参与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542983" y="4966517"/>
            <a:ext cx="4499225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建立健全社会监督机制，鼓励公众积极参与景区资源保护和可持续发展工作；加强媒体宣传和舆论引导工作，提高公众环保意识和参与度；发挥社会组织在推动景区可持续发展中的积极作用。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社会参与，共同推动景区可持续发展</a:t>
              </a:r>
            </a:p>
          </p:txBody>
        </p:sp>
      </p:grpSp>
      <p:sp>
        <p:nvSpPr>
          <p:cNvPr id="45" name="AutoShape 45"/>
          <p:cNvSpPr/>
          <p:nvPr/>
        </p:nvSpPr>
        <p:spPr>
          <a:xfrm>
            <a:off x="1199617" y="2591922"/>
            <a:ext cx="2395784" cy="2042488"/>
          </a:xfrm>
          <a:prstGeom prst="hexagon">
            <a:avLst>
              <a:gd name="adj" fmla="val 25000"/>
              <a:gd name="vf" fmla="val 115470"/>
            </a:avLst>
          </a:prstGeom>
          <a:noFill/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1961410" y="3129442"/>
            <a:ext cx="872198" cy="872198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https://d.book118.com/968067140031006035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2024-09-13T22:22:43.321</cp:lastPrinted>
  <dcterms:created xsi:type="dcterms:W3CDTF">2024-09-13T14:22:43Z</dcterms:created>
  <dcterms:modified xsi:type="dcterms:W3CDTF">2024-09-13T14:22:45Z</dcterms:modified>
</cp:coreProperties>
</file>