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embeddedFontLst>
    <p:embeddedFont>
      <p:font typeface="SACFTR+MS-UIGothic"/>
      <p:regular r:id="rId19"/>
    </p:embeddedFont>
    <p:embeddedFont>
      <p:font typeface="CKOIHR+BGNMFR+ArialMT"/>
      <p:regular r:id="rId20"/>
    </p:embeddedFont>
    <p:embeddedFont>
      <p:font typeface="PBWOLE+OPAHRO+Arial-BoldMT"/>
      <p:regular r:id="rId21"/>
    </p:embeddedFont>
    <p:embeddedFont>
      <p:font typeface="GQDKBB+CNFHID+MicrosoftYaHei-Bold"/>
      <p:regular r:id="rId22"/>
    </p:embeddedFont>
    <p:embeddedFont>
      <p:font typeface="IRRRVQ+QEKIML+MicrosoftYaHei"/>
      <p:regular r:id="rId23"/>
    </p:embeddedFont>
  </p:embeddedFontLst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font" Target="fonts/font1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2.fntdata" /><Relationship Id="rId21" Type="http://schemas.openxmlformats.org/officeDocument/2006/relationships/font" Target="fonts/font3.fntdata" /><Relationship Id="rId22" Type="http://schemas.openxmlformats.org/officeDocument/2006/relationships/font" Target="fonts/font4.fntdata" /><Relationship Id="rId23" Type="http://schemas.openxmlformats.org/officeDocument/2006/relationships/font" Target="fonts/font5.fntdata" /><Relationship Id="rId24" Type="http://schemas.openxmlformats.org/officeDocument/2006/relationships/presProps" Target="presProps.xml" /><Relationship Id="rId25" Type="http://schemas.openxmlformats.org/officeDocument/2006/relationships/viewProps" Target="viewProps.xml" /><Relationship Id="rId26" Type="http://schemas.openxmlformats.org/officeDocument/2006/relationships/theme" Target="theme/theme1.xml" /><Relationship Id="rId27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DD491C-F22C-4488-94F0-43A6A7A344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554B9F-237E-4956-B3CC-BF023B6B0C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A7AEB4-E0D4-4179-9855-489920D002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8A2561-AA51-4468-8223-8174820739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A54C5AD-1138-4FBF-BC90-030A17F11A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5B11D96-2342-40EE-BE80-8A0E89AD86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9854FCE-619C-4649-A737-9B11484FF5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BB6E66-C2A5-455A-8A14-883F073124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171CEF-5510-43A9-A1DC-D71579FDC5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E40651-8F46-49A9-A7E2-6E5037EA45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8C7B35-C7DD-4A20-B1A1-EF07F8F506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8074022114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974089" y="1336575"/>
            <a:ext cx="4917801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0">
                <a:solidFill>
                  <a:srgbClr val="816BB7"/>
                </a:solidFill>
                <a:latin typeface="SACFTR+MS-UIGothic"/>
                <a:cs typeface="SACFTR+MS-UIGothic"/>
              </a:rPr>
              <a:t>病史采集理件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68620" y="1588960"/>
            <a:ext cx="3738821" cy="352696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AF79DE"/>
                </a:solidFill>
                <a:latin typeface="CKOIHR+BGNMFR+ArialMT"/>
                <a:cs typeface="CKOIHR+BGNMFR+ArialMT"/>
              </a:rPr>
              <a:t>•</a:t>
            </a:r>
            <a:r>
              <a:rPr sz="2450" spc="128">
                <a:solidFill>
                  <a:srgbClr val="AF79D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AF79DE"/>
                </a:solidFill>
                <a:latin typeface="SACFTR+MS-UIGothic"/>
                <a:cs typeface="SACFTR+MS-UIGothic"/>
              </a:rPr>
              <a:t>病史采集的重要性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AF79DE"/>
                </a:solidFill>
                <a:latin typeface="CKOIHR+BGNMFR+ArialMT"/>
                <a:cs typeface="CKOIHR+BGNMFR+ArialMT"/>
              </a:rPr>
              <a:t>•</a:t>
            </a:r>
            <a:r>
              <a:rPr sz="2450" spc="128">
                <a:solidFill>
                  <a:srgbClr val="AF79D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AF79DE"/>
                </a:solidFill>
                <a:latin typeface="SACFTR+MS-UIGothic"/>
                <a:cs typeface="SACFTR+MS-UIGothic"/>
              </a:rPr>
              <a:t>病史采集的方法与技巧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AF79DE"/>
                </a:solidFill>
                <a:latin typeface="CKOIHR+BGNMFR+ArialMT"/>
                <a:cs typeface="CKOIHR+BGNMFR+ArialMT"/>
              </a:rPr>
              <a:t>•</a:t>
            </a:r>
            <a:r>
              <a:rPr sz="2450" spc="128">
                <a:solidFill>
                  <a:srgbClr val="AF79D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AF79DE"/>
                </a:solidFill>
                <a:latin typeface="SACFTR+MS-UIGothic"/>
                <a:cs typeface="SACFTR+MS-UIGothic"/>
              </a:rPr>
              <a:t>常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见</a:t>
            </a:r>
            <a:r>
              <a:rPr sz="2400">
                <a:solidFill>
                  <a:srgbClr val="AF79DE"/>
                </a:solidFill>
                <a:latin typeface="SACFTR+MS-UIGothic"/>
                <a:cs typeface="SACFTR+MS-UIGothic"/>
              </a:rPr>
              <a:t>病史采集内容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AF79DE"/>
                </a:solidFill>
                <a:latin typeface="CKOIHR+BGNMFR+ArialMT"/>
                <a:cs typeface="CKOIHR+BGNMFR+ArialMT"/>
              </a:rPr>
              <a:t>•</a:t>
            </a:r>
            <a:r>
              <a:rPr sz="2450" spc="128">
                <a:solidFill>
                  <a:srgbClr val="AF79D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AF79DE"/>
                </a:solidFill>
                <a:latin typeface="SACFTR+MS-UIGothic"/>
                <a:cs typeface="SACFTR+MS-UIGothic"/>
              </a:rPr>
              <a:t>病史采集中的注意事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项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AF79DE"/>
                </a:solidFill>
                <a:latin typeface="CKOIHR+BGNMFR+ArialMT"/>
                <a:cs typeface="CKOIHR+BGNMFR+ArialMT"/>
              </a:rPr>
              <a:t>•</a:t>
            </a:r>
            <a:r>
              <a:rPr sz="2450" spc="128">
                <a:solidFill>
                  <a:srgbClr val="AF79D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AF79DE"/>
                </a:solidFill>
                <a:latin typeface="SACFTR+MS-UIGothic"/>
                <a:cs typeface="SACFTR+MS-UIGothic"/>
              </a:rPr>
              <a:t>病史采集的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实</a:t>
            </a:r>
            <a:r>
              <a:rPr sz="2400">
                <a:solidFill>
                  <a:srgbClr val="AF79DE"/>
                </a:solidFill>
                <a:latin typeface="SACFTR+MS-UIGothic"/>
                <a:cs typeface="SACFTR+MS-UIGothic"/>
              </a:rPr>
              <a:t>践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应</a:t>
            </a:r>
            <a:r>
              <a:rPr sz="2400">
                <a:solidFill>
                  <a:srgbClr val="AF79DE"/>
                </a:solidFill>
                <a:latin typeface="SACFTR+MS-UIGothic"/>
                <a:cs typeface="SACFTR+MS-UIGothic"/>
              </a:rPr>
              <a:t>用</a:t>
            </a:r>
          </a:p>
          <a:p>
            <a:pPr marL="0" marR="0">
              <a:lnSpc>
                <a:spcPts val="2552"/>
              </a:lnSpc>
              <a:spcBef>
                <a:spcPts val="1767"/>
              </a:spcBef>
              <a:spcAft>
                <a:spcPct val="0"/>
              </a:spcAft>
            </a:pPr>
            <a:r>
              <a:rPr sz="2450">
                <a:solidFill>
                  <a:srgbClr val="AF79DE"/>
                </a:solidFill>
                <a:latin typeface="CKOIHR+BGNMFR+ArialMT"/>
                <a:cs typeface="CKOIHR+BGNMFR+ArialMT"/>
              </a:rPr>
              <a:t>•</a:t>
            </a:r>
            <a:r>
              <a:rPr sz="2450" spc="128">
                <a:solidFill>
                  <a:srgbClr val="AF79D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AF79DE"/>
                </a:solidFill>
                <a:latin typeface="SACFTR+MS-UIGothic"/>
                <a:cs typeface="SACFTR+MS-UIGothic"/>
              </a:rPr>
              <a:t>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772920" y="1900356"/>
            <a:ext cx="1013754" cy="9846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78"/>
              </a:lnSpc>
              <a:spcBef>
                <a:spcPct val="0"/>
              </a:spcBef>
              <a:spcAft>
                <a:spcPct val="0"/>
              </a:spcAft>
            </a:pPr>
            <a:r>
              <a:rPr sz="3050" spc="15">
                <a:solidFill>
                  <a:srgbClr val="FFFFFF"/>
                </a:solidFill>
                <a:latin typeface="PBWOLE+OPAHRO+Arial-BoldMT"/>
                <a:cs typeface="PBWOLE+OPAHRO+Arial-BoldMT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505585" y="2852320"/>
            <a:ext cx="6235713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816BB7"/>
                </a:solidFill>
                <a:latin typeface="SACFTR+MS-UIGothic"/>
                <a:cs typeface="SACFTR+MS-UIGothic"/>
              </a:rPr>
              <a:t>病史采集的重要性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SACFTR+MS-UIGothic"/>
                <a:cs typeface="SACFTR+MS-UIGothic"/>
              </a:rPr>
              <a:t>了解患者情况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GQDKBB+CNFHID+MicrosoftYaHei-Bold"/>
                <a:cs typeface="GQDKBB+CNFHID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GQDKBB+CNFHID+MicrosoftYaHei-Bold"/>
                <a:cs typeface="GQDKBB+CNFHID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GQDKBB+CNFHID+MicrosoftYaHei-Bold"/>
                <a:cs typeface="GQDKBB+CNFHID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21780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AF79DE"/>
                </a:solidFill>
                <a:latin typeface="SACFTR+MS-UIGothic"/>
                <a:cs typeface="SACFTR+MS-UIGothic"/>
              </a:rPr>
              <a:t>患者的基本信息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AF79DE"/>
                </a:solidFill>
                <a:latin typeface="SACFTR+MS-UIGothic"/>
                <a:cs typeface="SACFTR+MS-UIGothic"/>
              </a:rPr>
              <a:t>患者的家族史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21780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AF79DE"/>
                </a:solidFill>
                <a:latin typeface="SACFTR+MS-UIGothic"/>
                <a:cs typeface="SACFTR+MS-UIGothic"/>
              </a:rPr>
              <a:t>患者的既往病史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104264" y="4746997"/>
            <a:ext cx="2189261" cy="69596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ACFTR+MS-UIGothic"/>
                <a:cs typeface="SACFTR+MS-UIGothic"/>
              </a:rPr>
              <a:t>姓名、年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龄</a:t>
            </a:r>
            <a:r>
              <a:rPr sz="1500">
                <a:solidFill>
                  <a:srgbClr val="000000"/>
                </a:solidFill>
                <a:latin typeface="SACFTR+MS-UIGothic"/>
                <a:cs typeface="SACFTR+MS-UIGothic"/>
              </a:rPr>
              <a:t>、性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别</a:t>
            </a:r>
            <a:r>
              <a:rPr sz="1500">
                <a:solidFill>
                  <a:srgbClr val="000000"/>
                </a:solidFill>
                <a:latin typeface="SACFTR+MS-UIGothic"/>
                <a:cs typeface="SACFTR+MS-UIGothic"/>
              </a:rPr>
              <a:t>、籍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贯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ACFTR+MS-UIGothic"/>
                <a:cs typeface="SACFTR+MS-UIGothic"/>
              </a:rPr>
              <a:t>等。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785359" y="4746997"/>
            <a:ext cx="2336229" cy="69596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ACFTR+MS-UIGothic"/>
                <a:cs typeface="SACFTR+MS-UIGothic"/>
              </a:rPr>
              <a:t>家族成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000000"/>
                </a:solidFill>
                <a:latin typeface="SACFTR+MS-UIGothic"/>
                <a:cs typeface="SACFTR+MS-UIGothic"/>
              </a:rPr>
              <a:t>的健康状况、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遗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传</a:t>
            </a:r>
            <a:r>
              <a:rPr sz="1500">
                <a:solidFill>
                  <a:srgbClr val="000000"/>
                </a:solidFill>
                <a:latin typeface="SACFTR+MS-UIGothic"/>
                <a:cs typeface="SACFTR+MS-UIGothic"/>
              </a:rPr>
              <a:t>疾病等。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487409" y="4746997"/>
            <a:ext cx="2262633" cy="69596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ACFTR+MS-UIGothic"/>
                <a:cs typeface="SACFTR+MS-UIGothic"/>
              </a:rPr>
              <a:t>是否有其他疾病、手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000000"/>
                </a:solidFill>
                <a:latin typeface="SACFTR+MS-UIGothic"/>
                <a:cs typeface="SACFTR+MS-UIGothic"/>
              </a:rPr>
              <a:t>、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SACFTR+MS-UIGothic"/>
                <a:cs typeface="SACFTR+MS-UIGothic"/>
              </a:rPr>
              <a:t>敏等情况。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诊</a:t>
            </a:r>
            <a:r>
              <a:rPr sz="3000">
                <a:solidFill>
                  <a:srgbClr val="AF79DE"/>
                </a:solidFill>
                <a:latin typeface="SACFTR+MS-UIGothic"/>
                <a:cs typeface="SACFTR+MS-UIGothic"/>
              </a:rPr>
              <a:t>断依据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53185" y="3825041"/>
            <a:ext cx="279714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AF79DE"/>
                </a:solidFill>
                <a:latin typeface="SACFTR+MS-UIGothic"/>
                <a:cs typeface="SACFTR+MS-UIGothic"/>
              </a:rPr>
              <a:t>患者的症状和体征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3825041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AF79DE"/>
                </a:solidFill>
                <a:latin typeface="SimSun"/>
                <a:cs typeface="SimSun"/>
              </a:rPr>
              <a:t>实验</a:t>
            </a:r>
            <a:r>
              <a:rPr sz="2300" spc="25">
                <a:solidFill>
                  <a:srgbClr val="AF79DE"/>
                </a:solidFill>
                <a:latin typeface="SACFTR+MS-UIGothic"/>
                <a:cs typeface="SACFTR+MS-UIGothic"/>
              </a:rPr>
              <a:t>室</a:t>
            </a:r>
            <a:r>
              <a:rPr sz="2300" spc="23">
                <a:solidFill>
                  <a:srgbClr val="AF79DE"/>
                </a:solidFill>
                <a:latin typeface="SimSun"/>
                <a:cs typeface="SimSun"/>
              </a:rPr>
              <a:t>检查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27719" y="3825041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AF79DE"/>
                </a:solidFill>
                <a:latin typeface="SACFTR+MS-UIGothic"/>
                <a:cs typeface="SACFTR+MS-UIGothic"/>
              </a:rPr>
              <a:t>影像学</a:t>
            </a:r>
            <a:r>
              <a:rPr sz="2300" spc="23">
                <a:solidFill>
                  <a:srgbClr val="AF79DE"/>
                </a:solidFill>
                <a:latin typeface="SimSun"/>
                <a:cs typeface="SimSun"/>
              </a:rPr>
              <a:t>检查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52244" y="4698738"/>
            <a:ext cx="2408113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ACFTR+MS-UIGothic"/>
                <a:cs typeface="SACFTR+MS-UIGothic"/>
              </a:rPr>
              <a:t>疼痛、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发热</a:t>
            </a:r>
            <a:r>
              <a:rPr sz="1500">
                <a:solidFill>
                  <a:srgbClr val="000000"/>
                </a:solidFill>
                <a:latin typeface="SACFTR+MS-UIGothic"/>
                <a:cs typeface="SACFTR+MS-UIGothic"/>
              </a:rPr>
              <a:t>、咳嗽等症状，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ACFTR+MS-UIGothic"/>
                <a:cs typeface="SACFTR+MS-UIGothic"/>
              </a:rPr>
              <a:t>以及面色、脉搏、呼吸等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ACFTR+MS-UIGothic"/>
                <a:cs typeface="SACFTR+MS-UIGothic"/>
              </a:rPr>
              <a:t>体征。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857115" y="4698738"/>
            <a:ext cx="2262633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ACFTR+MS-UIGothic"/>
                <a:cs typeface="SACFTR+MS-UIGothic"/>
              </a:rPr>
              <a:t>血常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000000"/>
                </a:solidFill>
                <a:latin typeface="SACFTR+MS-UIGothic"/>
                <a:cs typeface="SACFTR+MS-UIGothic"/>
              </a:rPr>
              <a:t>、尿常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000000"/>
                </a:solidFill>
                <a:latin typeface="SACFTR+MS-UIGothic"/>
                <a:cs typeface="SACFTR+MS-UIGothic"/>
              </a:rPr>
              <a:t>、生化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检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查</a:t>
            </a:r>
            <a:r>
              <a:rPr sz="1500">
                <a:solidFill>
                  <a:srgbClr val="000000"/>
                </a:solidFill>
                <a:latin typeface="SACFTR+MS-UIGothic"/>
                <a:cs typeface="SACFTR+MS-UIGothic"/>
              </a:rPr>
              <a:t>等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000000"/>
                </a:solidFill>
                <a:latin typeface="SACFTR+MS-UIGothic"/>
                <a:cs typeface="SACFTR+MS-UIGothic"/>
              </a:rPr>
              <a:t>果。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26780" y="4698738"/>
            <a:ext cx="2585791" cy="48834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IRRRVQ+QEKIML+MicrosoftYaHei"/>
                <a:cs typeface="IRRRVQ+QEKIML+MicrosoftYaHei"/>
              </a:rPr>
              <a:t>X</a:t>
            </a:r>
            <a:r>
              <a:rPr sz="1500">
                <a:solidFill>
                  <a:srgbClr val="000000"/>
                </a:solidFill>
                <a:latin typeface="SACFTR+MS-UIGothic"/>
                <a:cs typeface="SACFTR+MS-UIGothic"/>
              </a:rPr>
              <a:t>光、</a:t>
            </a:r>
            <a:r>
              <a:rPr sz="1500">
                <a:solidFill>
                  <a:srgbClr val="000000"/>
                </a:solidFill>
                <a:latin typeface="IRRRVQ+QEKIML+MicrosoftYaHei"/>
                <a:cs typeface="IRRRVQ+QEKIML+MicrosoftYaHei"/>
              </a:rPr>
              <a:t>CT</a:t>
            </a:r>
            <a:r>
              <a:rPr sz="1500">
                <a:solidFill>
                  <a:srgbClr val="000000"/>
                </a:solidFill>
                <a:latin typeface="SACFTR+MS-UIGothic"/>
                <a:cs typeface="SACFTR+MS-UIGothic"/>
              </a:rPr>
              <a:t>、</a:t>
            </a:r>
            <a:r>
              <a:rPr sz="1500">
                <a:solidFill>
                  <a:srgbClr val="000000"/>
                </a:solidFill>
                <a:latin typeface="IRRRVQ+QEKIML+MicrosoftYaHei"/>
                <a:cs typeface="IRRRVQ+QEKIML+MicrosoftYaHei"/>
              </a:rPr>
              <a:t>MRI</a:t>
            </a:r>
            <a:r>
              <a:rPr sz="1500">
                <a:solidFill>
                  <a:srgbClr val="000000"/>
                </a:solidFill>
                <a:latin typeface="SACFTR+MS-UIGothic"/>
                <a:cs typeface="SACFTR+MS-UIGothic"/>
              </a:rPr>
              <a:t>等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检查结</a:t>
            </a:r>
            <a:r>
              <a:rPr sz="1500">
                <a:solidFill>
                  <a:srgbClr val="000000"/>
                </a:solidFill>
                <a:latin typeface="SACFTR+MS-UIGothic"/>
                <a:cs typeface="SACFTR+MS-UIGothic"/>
              </a:rPr>
              <a:t>果。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SACFTR+MS-UIGothic"/>
                <a:cs typeface="SACFTR+MS-UIGothic"/>
              </a:rPr>
              <a:t>治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疗计</a:t>
            </a:r>
            <a:r>
              <a:rPr sz="3000">
                <a:solidFill>
                  <a:srgbClr val="AF79DE"/>
                </a:solidFill>
                <a:latin typeface="SACFTR+MS-UIGothic"/>
                <a:cs typeface="SACFTR+MS-UIGothic"/>
              </a:rPr>
              <a:t>划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164714" y="170995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药</a:t>
            </a:r>
            <a:r>
              <a:rPr sz="2000" spc="25">
                <a:solidFill>
                  <a:srgbClr val="FFFDFD"/>
                </a:solidFill>
                <a:latin typeface="SACFTR+MS-UIGothic"/>
                <a:cs typeface="SACFTR+MS-UIGothic"/>
              </a:rPr>
              <a:t>物治</a:t>
            </a:r>
            <a:r>
              <a:rPr sz="2000">
                <a:solidFill>
                  <a:srgbClr val="FFFDFD"/>
                </a:solidFill>
                <a:latin typeface="SimSun"/>
                <a:cs typeface="SimSun"/>
              </a:rPr>
              <a:t>疗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954769" y="170995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SACFTR+MS-UIGothic"/>
                <a:cs typeface="SACFTR+MS-UIGothic"/>
              </a:rPr>
              <a:t>康复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计</a:t>
            </a:r>
            <a:r>
              <a:rPr sz="2000">
                <a:solidFill>
                  <a:srgbClr val="FFFDFD"/>
                </a:solidFill>
                <a:latin typeface="SACFTR+MS-UIGothic"/>
                <a:cs typeface="SACFTR+MS-UIGothic"/>
              </a:rPr>
              <a:t>划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209675" y="2624192"/>
            <a:ext cx="3431604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ACFTR+MS-UIGothic"/>
                <a:cs typeface="SACFTR+MS-UIGothic"/>
              </a:rPr>
              <a:t>根据患者的病情和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诊</a:t>
            </a:r>
            <a:r>
              <a:rPr sz="1500">
                <a:solidFill>
                  <a:srgbClr val="FFFDFD"/>
                </a:solidFill>
                <a:latin typeface="SACFTR+MS-UIGothic"/>
                <a:cs typeface="SACFTR+MS-UIGothic"/>
              </a:rPr>
              <a:t>断，制定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药</a:t>
            </a:r>
            <a:r>
              <a:rPr sz="1500">
                <a:solidFill>
                  <a:srgbClr val="FFFDFD"/>
                </a:solidFill>
                <a:latin typeface="SACFTR+MS-UIGothic"/>
                <a:cs typeface="SACFTR+MS-UIGothic"/>
              </a:rPr>
              <a:t>物治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疗</a:t>
            </a:r>
            <a:r>
              <a:rPr sz="1500">
                <a:solidFill>
                  <a:srgbClr val="FFFDFD"/>
                </a:solidFill>
                <a:latin typeface="SACFTR+MS-UIGothic"/>
                <a:cs typeface="SACFTR+MS-UIGothic"/>
              </a:rPr>
              <a:t>方案。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999730" y="2624192"/>
            <a:ext cx="3431604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ACFTR+MS-UIGothic"/>
                <a:cs typeface="SACFTR+MS-UIGothic"/>
              </a:rPr>
              <a:t>根据患者的病情和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诊</a:t>
            </a:r>
            <a:r>
              <a:rPr sz="1500">
                <a:solidFill>
                  <a:srgbClr val="FFFDFD"/>
                </a:solidFill>
                <a:latin typeface="SACFTR+MS-UIGothic"/>
                <a:cs typeface="SACFTR+MS-UIGothic"/>
              </a:rPr>
              <a:t>断，制定康复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计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ACFTR+MS-UIGothic"/>
                <a:cs typeface="SACFTR+MS-UIGothic"/>
              </a:rPr>
              <a:t>划，包括康复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锻炼</a:t>
            </a:r>
            <a:r>
              <a:rPr sz="1500">
                <a:solidFill>
                  <a:srgbClr val="FFFDFD"/>
                </a:solidFill>
                <a:latin typeface="SACFTR+MS-UIGothic"/>
                <a:cs typeface="SACFTR+MS-UIGothic"/>
              </a:rPr>
              <a:t>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饮</a:t>
            </a:r>
            <a:r>
              <a:rPr sz="1500">
                <a:solidFill>
                  <a:srgbClr val="FFFDFD"/>
                </a:solidFill>
                <a:latin typeface="SACFTR+MS-UIGothic"/>
                <a:cs typeface="SACFTR+MS-UIGothic"/>
              </a:rPr>
              <a:t>食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调</a:t>
            </a:r>
            <a:r>
              <a:rPr sz="1500">
                <a:solidFill>
                  <a:srgbClr val="FFFDFD"/>
                </a:solidFill>
                <a:latin typeface="SACFTR+MS-UIGothic"/>
                <a:cs typeface="SACFTR+MS-UIGothic"/>
              </a:rPr>
              <a:t>整等。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431154" y="3853719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SACFTR+MS-UIGothic"/>
                <a:cs typeface="SACFTR+MS-UIGothic"/>
              </a:rPr>
              <a:t>非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药</a:t>
            </a:r>
            <a:r>
              <a:rPr sz="2000" spc="25">
                <a:solidFill>
                  <a:srgbClr val="FFFDFD"/>
                </a:solidFill>
                <a:latin typeface="SACFTR+MS-UIGothic"/>
                <a:cs typeface="SACFTR+MS-UIGothic"/>
              </a:rPr>
              <a:t>物治</a:t>
            </a:r>
            <a:r>
              <a:rPr sz="2000">
                <a:solidFill>
                  <a:srgbClr val="FFFDFD"/>
                </a:solidFill>
                <a:latin typeface="SimSun"/>
                <a:cs typeface="SimSun"/>
              </a:rPr>
              <a:t>疗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699634" y="4940038"/>
            <a:ext cx="328441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ACFTR+MS-UIGothic"/>
                <a:cs typeface="SACFTR+MS-UIGothic"/>
              </a:rPr>
              <a:t>包括理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疗</a:t>
            </a:r>
            <a:r>
              <a:rPr sz="1500">
                <a:solidFill>
                  <a:srgbClr val="FFFDFD"/>
                </a:solidFill>
                <a:latin typeface="SACFTR+MS-UIGothic"/>
                <a:cs typeface="SACFTR+MS-UIGothic"/>
              </a:rPr>
              <a:t>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针</a:t>
            </a:r>
            <a:r>
              <a:rPr sz="1500">
                <a:solidFill>
                  <a:srgbClr val="FFFDFD"/>
                </a:solidFill>
                <a:latin typeface="SACFTR+MS-UIGothic"/>
                <a:cs typeface="SACFTR+MS-UIGothic"/>
              </a:rPr>
              <a:t>灸、推拿等治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疗</a:t>
            </a:r>
            <a:r>
              <a:rPr sz="1500">
                <a:solidFill>
                  <a:srgbClr val="FFFDFD"/>
                </a:solidFill>
                <a:latin typeface="SACFTR+MS-UIGothic"/>
                <a:cs typeface="SACFTR+MS-UIGothic"/>
              </a:rPr>
              <a:t>方法。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772920" y="1900356"/>
            <a:ext cx="1013754" cy="9846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78"/>
              </a:lnSpc>
              <a:spcBef>
                <a:spcPct val="0"/>
              </a:spcBef>
              <a:spcAft>
                <a:spcPct val="0"/>
              </a:spcAft>
            </a:pPr>
            <a:r>
              <a:rPr sz="3050" spc="15">
                <a:solidFill>
                  <a:srgbClr val="FFFFFF"/>
                </a:solidFill>
                <a:latin typeface="PBWOLE+OPAHRO+Arial-BoldMT"/>
                <a:cs typeface="PBWOLE+OPAHRO+Arial-BoldMT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505585" y="2852320"/>
            <a:ext cx="7554670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816BB7"/>
                </a:solidFill>
                <a:latin typeface="SACFTR+MS-UIGothic"/>
                <a:cs typeface="SACFTR+MS-UIGothic"/>
              </a:rPr>
              <a:t>病史采集的方法与技巧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问诊</a:t>
            </a:r>
            <a:r>
              <a:rPr sz="3000">
                <a:solidFill>
                  <a:srgbClr val="AF79DE"/>
                </a:solidFill>
                <a:latin typeface="SACFTR+MS-UIGothic"/>
                <a:cs typeface="SACFTR+MS-UIGothic"/>
              </a:rPr>
              <a:t>技巧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068069" y="372036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FFF"/>
                </a:solidFill>
                <a:latin typeface="SACFTR+MS-UIGothic"/>
                <a:cs typeface="SACFTR+MS-UIGothic"/>
              </a:rPr>
              <a:t>建立信任关系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248150" y="372036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FFF"/>
                </a:solidFill>
                <a:latin typeface="SACFTR+MS-UIGothic"/>
                <a:cs typeface="SACFTR+MS-UIGothic"/>
              </a:rPr>
              <a:t>引</a:t>
            </a:r>
            <a:r>
              <a:rPr sz="2000" spc="25">
                <a:solidFill>
                  <a:srgbClr val="FFFFFF"/>
                </a:solidFill>
                <a:latin typeface="SimSun"/>
                <a:cs typeface="SimSun"/>
              </a:rPr>
              <a:t>导</a:t>
            </a:r>
            <a:r>
              <a:rPr sz="2000" spc="25">
                <a:solidFill>
                  <a:srgbClr val="FFFFFF"/>
                </a:solidFill>
                <a:latin typeface="SACFTR+MS-UIGothic"/>
                <a:cs typeface="SACFTR+MS-UIGothic"/>
              </a:rPr>
              <a:t>患者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052944" y="372036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FFF"/>
                </a:solidFill>
                <a:latin typeface="SACFTR+MS-UIGothic"/>
                <a:cs typeface="SACFTR+MS-UIGothic"/>
              </a:rPr>
              <a:t>突出重点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85044" y="372036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FFF"/>
                </a:solidFill>
                <a:latin typeface="SACFTR+MS-UIGothic"/>
                <a:cs typeface="SACFTR+MS-UIGothic"/>
              </a:rPr>
              <a:t>确</a:t>
            </a:r>
            <a:r>
              <a:rPr sz="2000" spc="25">
                <a:solidFill>
                  <a:srgbClr val="FFFFFF"/>
                </a:solidFill>
                <a:latin typeface="SimSun"/>
                <a:cs typeface="SimSun"/>
              </a:rPr>
              <a:t>认</a:t>
            </a:r>
            <a:r>
              <a:rPr sz="2000" spc="25">
                <a:solidFill>
                  <a:srgbClr val="FFFFFF"/>
                </a:solidFill>
                <a:latin typeface="SACFTR+MS-UIGothic"/>
                <a:cs typeface="SACFTR+MS-UIGothic"/>
              </a:rPr>
              <a:t>信息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86460" y="4839708"/>
            <a:ext cx="219075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ACFTR+MS-UIGothic"/>
                <a:cs typeface="SACFTR+MS-UIGothic"/>
              </a:rPr>
              <a:t>与患者建立良好的信任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ACFTR+MS-UIGothic"/>
                <a:cs typeface="SACFTR+MS-UIGothic"/>
              </a:rPr>
              <a:t>关系，使患者愿意提供</a:t>
            </a:r>
          </a:p>
          <a:p>
            <a:pPr marL="9525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ACFTR+MS-UIGothic"/>
                <a:cs typeface="SACFTR+MS-UIGothic"/>
              </a:rPr>
              <a:t>真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实</a:t>
            </a:r>
            <a:r>
              <a:rPr sz="1500">
                <a:solidFill>
                  <a:srgbClr val="FFFDFD"/>
                </a:solidFill>
                <a:latin typeface="SACFTR+MS-UIGothic"/>
                <a:cs typeface="SACFTR+MS-UIGothic"/>
              </a:rPr>
              <a:t>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详细</a:t>
            </a:r>
            <a:r>
              <a:rPr sz="1500">
                <a:solidFill>
                  <a:srgbClr val="FFFDFD"/>
                </a:solidFill>
                <a:latin typeface="SACFTR+MS-UIGothic"/>
                <a:cs typeface="SACFTR+MS-UIGothic"/>
              </a:rPr>
              <a:t>的病史。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3758565" y="4839708"/>
            <a:ext cx="2126753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ACFTR+MS-UIGothic"/>
                <a:cs typeface="SACFTR+MS-UIGothic"/>
              </a:rPr>
              <a:t>有技巧地引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FFFDFD"/>
                </a:solidFill>
                <a:latin typeface="SACFTR+MS-UIGothic"/>
                <a:cs typeface="SACFTR+MS-UIGothic"/>
              </a:rPr>
              <a:t>患者，使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ACFTR+MS-UIGothic"/>
                <a:cs typeface="SACFTR+MS-UIGothic"/>
              </a:rPr>
              <a:t>其完整、有条理地描述</a:t>
            </a:r>
          </a:p>
          <a:p>
            <a:pPr marL="38100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ACFTR+MS-UIGothic"/>
                <a:cs typeface="SACFTR+MS-UIGothic"/>
              </a:rPr>
              <a:t>病情和症状。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6597015" y="4839708"/>
            <a:ext cx="2126753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ACFTR+MS-UIGothic"/>
                <a:cs typeface="SACFTR+MS-UIGothic"/>
              </a:rPr>
              <a:t>在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问诊过</a:t>
            </a:r>
            <a:r>
              <a:rPr sz="1500">
                <a:solidFill>
                  <a:srgbClr val="FFFDFD"/>
                </a:solidFill>
                <a:latin typeface="SACFTR+MS-UIGothic"/>
                <a:cs typeface="SACFTR+MS-UIGothic"/>
              </a:rPr>
              <a:t>程中，抓住关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键</a:t>
            </a:r>
            <a:r>
              <a:rPr sz="1500">
                <a:solidFill>
                  <a:srgbClr val="FFFDFD"/>
                </a:solidFill>
                <a:latin typeface="SACFTR+MS-UIGothic"/>
                <a:cs typeface="SACFTR+MS-UIGothic"/>
              </a:rPr>
              <a:t>信息，了解患者的病</a:t>
            </a:r>
          </a:p>
          <a:p>
            <a:pPr marL="19050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ACFTR+MS-UIGothic"/>
                <a:cs typeface="SACFTR+MS-UIGothic"/>
              </a:rPr>
              <a:t>情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FFFDFD"/>
                </a:solidFill>
                <a:latin typeface="SACFTR+MS-UIGothic"/>
                <a:cs typeface="SACFTR+MS-UIGothic"/>
              </a:rPr>
              <a:t>化和家族史。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352915" y="5011158"/>
            <a:ext cx="2336229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DFD"/>
                </a:solidFill>
                <a:latin typeface="SACFTR+MS-UIGothic"/>
                <a:cs typeface="SACFTR+MS-UIGothic"/>
              </a:rPr>
              <a:t>患者的描述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DFD"/>
                </a:solidFill>
                <a:latin typeface="SACFTR+MS-UIGothic"/>
                <a:cs typeface="SACFTR+MS-UIGothic"/>
              </a:rPr>
              <a:t>行确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认</a:t>
            </a:r>
            <a:r>
              <a:rPr sz="1500">
                <a:solidFill>
                  <a:srgbClr val="FFFDFD"/>
                </a:solidFill>
                <a:latin typeface="SACFTR+MS-UIGothic"/>
                <a:cs typeface="SACFTR+MS-UIGothic"/>
              </a:rPr>
              <a:t>，</a:t>
            </a:r>
          </a:p>
          <a:p>
            <a:pPr marL="9525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ACFTR+MS-UIGothic"/>
                <a:cs typeface="SACFTR+MS-UIGothic"/>
              </a:rPr>
              <a:t>避免信息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误</a:t>
            </a:r>
            <a:r>
              <a:rPr sz="1500">
                <a:solidFill>
                  <a:srgbClr val="FFFDFD"/>
                </a:solidFill>
                <a:latin typeface="SACFTR+MS-UIGothic"/>
                <a:cs typeface="SACFTR+MS-UIGothic"/>
              </a:rPr>
              <a:t>解或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遗</a:t>
            </a:r>
            <a:r>
              <a:rPr sz="1500">
                <a:solidFill>
                  <a:srgbClr val="FFFDFD"/>
                </a:solidFill>
                <a:latin typeface="SACFTR+MS-UIGothic"/>
                <a:cs typeface="SACFTR+MS-UIGothic"/>
              </a:rPr>
              <a:t>漏。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观</a:t>
            </a:r>
            <a:r>
              <a:rPr sz="3000">
                <a:solidFill>
                  <a:srgbClr val="AF79DE"/>
                </a:solidFill>
                <a:latin typeface="SACFTR+MS-UIGothic"/>
                <a:cs typeface="SACFTR+MS-UIGothic"/>
              </a:rPr>
              <a:t>察与体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检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57375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IRRRVQ+QEKIML+MicrosoftYaHei"/>
                <a:cs typeface="IRRRVQ+QEKIML+MicrosoftYaHei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3517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IRRRVQ+QEKIML+MicrosoftYaHei"/>
                <a:cs typeface="IRRRVQ+QEKIML+MicrosoftYaHei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21360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IRRRVQ+QEKIML+MicrosoftYaHei"/>
                <a:cs typeface="IRRRVQ+QEKIML+MicrosoftYaHei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9203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IRRRVQ+QEKIML+MicrosoftYaHei"/>
                <a:cs typeface="IRRRVQ+QEKIML+MicrosoftYaHei"/>
              </a:rPr>
              <a:t>04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476375" y="4788530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AF79DE"/>
                </a:solidFill>
                <a:latin typeface="SimSun"/>
                <a:cs typeface="SimSun"/>
              </a:rPr>
              <a:t>观</a:t>
            </a:r>
            <a:r>
              <a:rPr sz="1550" spc="25">
                <a:solidFill>
                  <a:srgbClr val="AF79DE"/>
                </a:solidFill>
                <a:latin typeface="SACFTR+MS-UIGothic"/>
                <a:cs typeface="SACFTR+MS-UIGothic"/>
              </a:rPr>
              <a:t>察患者状</a:t>
            </a:r>
            <a:r>
              <a:rPr sz="1550">
                <a:solidFill>
                  <a:srgbClr val="AF79DE"/>
                </a:solidFill>
                <a:latin typeface="SimSun"/>
                <a:cs typeface="SimSun"/>
              </a:rPr>
              <a:t>态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383404" y="4788530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AF79DE"/>
                </a:solidFill>
                <a:latin typeface="SACFTR+MS-UIGothic"/>
                <a:cs typeface="SACFTR+MS-UIGothic"/>
              </a:rPr>
              <a:t>常</a:t>
            </a:r>
            <a:r>
              <a:rPr sz="1550" spc="25">
                <a:solidFill>
                  <a:srgbClr val="AF79DE"/>
                </a:solidFill>
                <a:latin typeface="SimSun"/>
                <a:cs typeface="SimSun"/>
              </a:rPr>
              <a:t>规</a:t>
            </a:r>
            <a:r>
              <a:rPr sz="1550" spc="25">
                <a:solidFill>
                  <a:srgbClr val="AF79DE"/>
                </a:solidFill>
                <a:latin typeface="SACFTR+MS-UIGothic"/>
                <a:cs typeface="SACFTR+MS-UIGothic"/>
              </a:rPr>
              <a:t>体</a:t>
            </a:r>
            <a:r>
              <a:rPr sz="1550">
                <a:solidFill>
                  <a:srgbClr val="AF79DE"/>
                </a:solidFill>
                <a:latin typeface="SimSun"/>
                <a:cs typeface="SimSun"/>
              </a:rPr>
              <a:t>检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6927850" y="4788530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AF79DE"/>
                </a:solidFill>
                <a:latin typeface="SimSun"/>
                <a:cs typeface="SimSun"/>
              </a:rPr>
              <a:t>针对</a:t>
            </a:r>
            <a:r>
              <a:rPr sz="1550" spc="25">
                <a:solidFill>
                  <a:srgbClr val="AF79DE"/>
                </a:solidFill>
                <a:latin typeface="SACFTR+MS-UIGothic"/>
                <a:cs typeface="SACFTR+MS-UIGothic"/>
              </a:rPr>
              <a:t>性</a:t>
            </a:r>
            <a:r>
              <a:rPr sz="1550" spc="25">
                <a:solidFill>
                  <a:srgbClr val="AF79DE"/>
                </a:solidFill>
                <a:latin typeface="SimSun"/>
                <a:cs typeface="SimSun"/>
              </a:rPr>
              <a:t>检查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734550" y="4788530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AF79DE"/>
                </a:solidFill>
                <a:latin typeface="SACFTR+MS-UIGothic"/>
                <a:cs typeface="SACFTR+MS-UIGothic"/>
              </a:rPr>
              <a:t>注意</a:t>
            </a:r>
            <a:r>
              <a:rPr sz="1550" spc="25">
                <a:solidFill>
                  <a:srgbClr val="AF79DE"/>
                </a:solidFill>
                <a:latin typeface="SimSun"/>
                <a:cs typeface="SimSun"/>
              </a:rPr>
              <a:t>细节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1010919" y="5274162"/>
            <a:ext cx="2496941" cy="10039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观</a:t>
            </a:r>
            <a:r>
              <a:rPr sz="1350">
                <a:solidFill>
                  <a:srgbClr val="000000"/>
                </a:solidFill>
                <a:latin typeface="SACFTR+MS-UIGothic"/>
                <a:cs typeface="SACFTR+MS-UIGothic"/>
              </a:rPr>
              <a:t>察患者的精神状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态</a:t>
            </a:r>
            <a:r>
              <a:rPr sz="1350">
                <a:solidFill>
                  <a:srgbClr val="000000"/>
                </a:solidFill>
                <a:latin typeface="SACFTR+MS-UIGothic"/>
                <a:cs typeface="SACFTR+MS-UIGothic"/>
              </a:rPr>
              <a:t>、面色、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ACFTR+MS-UIGothic"/>
                <a:cs typeface="SACFTR+MS-UIGothic"/>
              </a:rPr>
              <a:t>体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态</a:t>
            </a:r>
            <a:r>
              <a:rPr sz="1350">
                <a:solidFill>
                  <a:srgbClr val="000000"/>
                </a:solidFill>
                <a:latin typeface="SACFTR+MS-UIGothic"/>
                <a:cs typeface="SACFTR+MS-UIGothic"/>
              </a:rPr>
              <a:t>等，初步判断患者的健康</a:t>
            </a:r>
          </a:p>
          <a:p>
            <a:pPr marL="857249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ACFTR+MS-UIGothic"/>
                <a:cs typeface="SACFTR+MS-UIGothic"/>
              </a:rPr>
              <a:t>状况。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3689350" y="5274162"/>
            <a:ext cx="2496941" cy="10039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SACFTR+MS-UIGothic"/>
                <a:cs typeface="SACFTR+MS-UIGothic"/>
              </a:rPr>
              <a:t>行体温、脉搏、呼吸、血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压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ACFTR+MS-UIGothic"/>
                <a:cs typeface="SACFTR+MS-UIGothic"/>
              </a:rPr>
              <a:t>等常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规</a:t>
            </a:r>
            <a:r>
              <a:rPr sz="1350">
                <a:solidFill>
                  <a:srgbClr val="000000"/>
                </a:solidFill>
                <a:latin typeface="SACFTR+MS-UIGothic"/>
                <a:cs typeface="SACFTR+MS-UIGothic"/>
              </a:rPr>
              <a:t>体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检</a:t>
            </a:r>
            <a:r>
              <a:rPr sz="1350">
                <a:solidFill>
                  <a:srgbClr val="000000"/>
                </a:solidFill>
                <a:latin typeface="SACFTR+MS-UIGothic"/>
                <a:cs typeface="SACFTR+MS-UIGothic"/>
              </a:rPr>
              <a:t>，了解患者的生命</a:t>
            </a:r>
          </a:p>
          <a:p>
            <a:pPr marL="857250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ACFTR+MS-UIGothic"/>
                <a:cs typeface="SACFTR+MS-UIGothic"/>
              </a:rPr>
              <a:t>体征。</a:t>
            </a:r>
          </a:p>
        </p:txBody>
      </p:sp>
      <p:sp>
        <p:nvSpPr>
          <p:cNvPr id="14" name="object 14"/>
          <p:cNvSpPr txBox="1"/>
          <p:nvPr/>
        </p:nvSpPr>
        <p:spPr>
          <a:xfrm>
            <a:off x="6367145" y="5274162"/>
            <a:ext cx="2496941" cy="71627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ACFTR+MS-UIGothic"/>
                <a:cs typeface="SACFTR+MS-UIGothic"/>
              </a:rPr>
              <a:t>根据患者病情，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SACFTR+MS-UIGothic"/>
                <a:cs typeface="SACFTR+MS-UIGothic"/>
              </a:rPr>
              <a:t>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针对</a:t>
            </a:r>
            <a:r>
              <a:rPr sz="1350">
                <a:solidFill>
                  <a:srgbClr val="000000"/>
                </a:solidFill>
                <a:latin typeface="SACFTR+MS-UIGothic"/>
                <a:cs typeface="SACFTR+MS-UIGothic"/>
              </a:rPr>
              <a:t>性的</a:t>
            </a:r>
          </a:p>
          <a:p>
            <a:pPr marL="171449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检查</a:t>
            </a:r>
            <a:r>
              <a:rPr sz="1350">
                <a:solidFill>
                  <a:srgbClr val="000000"/>
                </a:solidFill>
                <a:latin typeface="SACFTR+MS-UIGothic"/>
                <a:cs typeface="SACFTR+MS-UIGothic"/>
              </a:rPr>
              <a:t>，如听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诊</a:t>
            </a:r>
            <a:r>
              <a:rPr sz="1350">
                <a:solidFill>
                  <a:srgbClr val="000000"/>
                </a:solidFill>
                <a:latin typeface="SACFTR+MS-UIGothic"/>
                <a:cs typeface="SACFTR+MS-UIGothic"/>
              </a:rPr>
              <a:t>、触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诊</a:t>
            </a:r>
            <a:r>
              <a:rPr sz="1350">
                <a:solidFill>
                  <a:srgbClr val="000000"/>
                </a:solidFill>
                <a:latin typeface="SACFTR+MS-UIGothic"/>
                <a:cs typeface="SACFTR+MS-UIGothic"/>
              </a:rPr>
              <a:t>等。</a:t>
            </a:r>
          </a:p>
        </p:txBody>
      </p:sp>
      <p:sp>
        <p:nvSpPr>
          <p:cNvPr id="15" name="object 15"/>
          <p:cNvSpPr txBox="1"/>
          <p:nvPr/>
        </p:nvSpPr>
        <p:spPr>
          <a:xfrm>
            <a:off x="9045575" y="5274162"/>
            <a:ext cx="2496941" cy="10039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ACFTR+MS-UIGothic"/>
                <a:cs typeface="SACFTR+MS-UIGothic"/>
              </a:rPr>
              <a:t>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观</a:t>
            </a:r>
            <a:r>
              <a:rPr sz="1350">
                <a:solidFill>
                  <a:srgbClr val="000000"/>
                </a:solidFill>
                <a:latin typeface="SACFTR+MS-UIGothic"/>
                <a:cs typeface="SACFTR+MS-UIGothic"/>
              </a:rPr>
              <a:t>察和体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检过</a:t>
            </a:r>
            <a:r>
              <a:rPr sz="1350">
                <a:solidFill>
                  <a:srgbClr val="000000"/>
                </a:solidFill>
                <a:latin typeface="SACFTR+MS-UIGothic"/>
                <a:cs typeface="SACFTR+MS-UIGothic"/>
              </a:rPr>
              <a:t>程中，注意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细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节变</a:t>
            </a:r>
            <a:r>
              <a:rPr sz="1350">
                <a:solidFill>
                  <a:srgbClr val="000000"/>
                </a:solidFill>
                <a:latin typeface="SACFTR+MS-UIGothic"/>
                <a:cs typeface="SACFTR+MS-UIGothic"/>
              </a:rPr>
              <a:t>化，可能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隐</a:t>
            </a:r>
            <a:r>
              <a:rPr sz="1350">
                <a:solidFill>
                  <a:srgbClr val="000000"/>
                </a:solidFill>
                <a:latin typeface="SACFTR+MS-UIGothic"/>
                <a:cs typeface="SACFTR+MS-UIGothic"/>
              </a:rPr>
              <a:t>藏着重要的疾</a:t>
            </a:r>
          </a:p>
          <a:p>
            <a:pPr marL="771525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ACFTR+MS-UIGothic"/>
                <a:cs typeface="SACFTR+MS-UIGothic"/>
              </a:rPr>
              <a:t>病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线</a:t>
            </a:r>
            <a:r>
              <a:rPr sz="1350">
                <a:solidFill>
                  <a:srgbClr val="000000"/>
                </a:solidFill>
                <a:latin typeface="SACFTR+MS-UIGothic"/>
                <a:cs typeface="SACFTR+MS-UIGothic"/>
              </a:rPr>
              <a:t>索。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辅</a:t>
            </a:r>
            <a:r>
              <a:rPr sz="3000">
                <a:solidFill>
                  <a:srgbClr val="AF79DE"/>
                </a:solidFill>
                <a:latin typeface="SACFTR+MS-UIGothic"/>
                <a:cs typeface="SACFTR+MS-UIGothic"/>
              </a:rPr>
              <a:t>助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检查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409700" y="2105655"/>
            <a:ext cx="2092318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AF79DE"/>
                </a:solidFill>
                <a:latin typeface="SimSun"/>
                <a:cs typeface="SimSun"/>
              </a:rPr>
              <a:t>选择</a:t>
            </a:r>
            <a:r>
              <a:rPr sz="1550" spc="25">
                <a:solidFill>
                  <a:srgbClr val="AF79DE"/>
                </a:solidFill>
                <a:latin typeface="SACFTR+MS-UIGothic"/>
                <a:cs typeface="SACFTR+MS-UIGothic"/>
              </a:rPr>
              <a:t>合适的</a:t>
            </a:r>
            <a:r>
              <a:rPr sz="1550" spc="25">
                <a:solidFill>
                  <a:srgbClr val="AF79DE"/>
                </a:solidFill>
                <a:latin typeface="SimSun"/>
                <a:cs typeface="SimSun"/>
              </a:rPr>
              <a:t>检查项</a:t>
            </a:r>
            <a:r>
              <a:rPr sz="1550">
                <a:solidFill>
                  <a:srgbClr val="AF79DE"/>
                </a:solidFill>
                <a:latin typeface="SACFTR+MS-UIGothic"/>
                <a:cs typeface="SACFTR+MS-UIGothic"/>
              </a:rPr>
              <a:t>目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963659" y="2139946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AF79DE"/>
                </a:solidFill>
                <a:latin typeface="SACFTR+MS-UIGothic"/>
                <a:cs typeface="SACFTR+MS-UIGothic"/>
              </a:rPr>
              <a:t>分析</a:t>
            </a:r>
            <a:r>
              <a:rPr sz="1550" spc="25">
                <a:solidFill>
                  <a:srgbClr val="AF79DE"/>
                </a:solidFill>
                <a:latin typeface="SimSun"/>
                <a:cs typeface="SimSun"/>
              </a:rPr>
              <a:t>检查结</a:t>
            </a:r>
            <a:r>
              <a:rPr sz="1550">
                <a:solidFill>
                  <a:srgbClr val="AF79DE"/>
                </a:solidFill>
                <a:latin typeface="SACFTR+MS-UIGothic"/>
                <a:cs typeface="SACFTR+MS-UIGothic"/>
              </a:rPr>
              <a:t>果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09625" y="2537948"/>
            <a:ext cx="2694109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ACFTR+MS-UIGothic"/>
                <a:cs typeface="SACFTR+MS-UIGothic"/>
              </a:rPr>
              <a:t>根据患者的病情和医生的判断，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963659" y="2537948"/>
            <a:ext cx="2496941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对检查结</a:t>
            </a:r>
            <a:r>
              <a:rPr sz="1350">
                <a:solidFill>
                  <a:srgbClr val="000000"/>
                </a:solidFill>
                <a:latin typeface="SACFTR+MS-UIGothic"/>
                <a:cs typeface="SACFTR+MS-UIGothic"/>
              </a:rPr>
              <a:t>果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SACFTR+MS-UIGothic"/>
                <a:cs typeface="SACFTR+MS-UIGothic"/>
              </a:rPr>
              <a:t>行科学、客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观</a:t>
            </a:r>
            <a:r>
              <a:rPr sz="1350">
                <a:solidFill>
                  <a:srgbClr val="000000"/>
                </a:solidFill>
                <a:latin typeface="SACFTR+MS-UIGothic"/>
                <a:cs typeface="SACFTR+MS-UIGothic"/>
              </a:rPr>
              <a:t>地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ACFTR+MS-UIGothic"/>
                <a:cs typeface="SACFTR+MS-UIGothic"/>
              </a:rPr>
              <a:t>分析，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结</a:t>
            </a:r>
            <a:r>
              <a:rPr sz="1350">
                <a:solidFill>
                  <a:srgbClr val="000000"/>
                </a:solidFill>
                <a:latin typeface="SACFTR+MS-UIGothic"/>
                <a:cs typeface="SACFTR+MS-UIGothic"/>
              </a:rPr>
              <a:t>合其他信息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SACFTR+MS-UIGothic"/>
                <a:cs typeface="SACFTR+MS-UIGothic"/>
              </a:rPr>
              <a:t>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综</a:t>
            </a:r>
            <a:r>
              <a:rPr sz="1350">
                <a:solidFill>
                  <a:srgbClr val="000000"/>
                </a:solidFill>
                <a:latin typeface="SACFTR+MS-UIGothic"/>
                <a:cs typeface="SACFTR+MS-UIGothic"/>
              </a:rPr>
              <a:t>合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ACFTR+MS-UIGothic"/>
                <a:cs typeface="SACFTR+MS-UIGothic"/>
              </a:rPr>
              <a:t>判断。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666875" y="2846558"/>
            <a:ext cx="191407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选择</a:t>
            </a:r>
            <a:r>
              <a:rPr sz="1350">
                <a:solidFill>
                  <a:srgbClr val="000000"/>
                </a:solidFill>
                <a:latin typeface="SACFTR+MS-UIGothic"/>
                <a:cs typeface="SACFTR+MS-UIGothic"/>
              </a:rPr>
              <a:t>合适的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检查项</a:t>
            </a:r>
            <a:r>
              <a:rPr sz="1350">
                <a:solidFill>
                  <a:srgbClr val="000000"/>
                </a:solidFill>
                <a:latin typeface="SACFTR+MS-UIGothic"/>
                <a:cs typeface="SACFTR+MS-UIGothic"/>
              </a:rPr>
              <a:t>目。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2032000" y="4764401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AF79DE"/>
                </a:solidFill>
                <a:latin typeface="SACFTR+MS-UIGothic"/>
                <a:cs typeface="SACFTR+MS-UIGothic"/>
              </a:rPr>
              <a:t>遵循</a:t>
            </a:r>
            <a:r>
              <a:rPr sz="1550" spc="25">
                <a:solidFill>
                  <a:srgbClr val="AF79DE"/>
                </a:solidFill>
                <a:latin typeface="SimSun"/>
                <a:cs typeface="SimSun"/>
              </a:rPr>
              <a:t>检查</a:t>
            </a:r>
            <a:r>
              <a:rPr sz="1550" spc="25">
                <a:solidFill>
                  <a:srgbClr val="AF79DE"/>
                </a:solidFill>
                <a:latin typeface="SACFTR+MS-UIGothic"/>
                <a:cs typeface="SACFTR+MS-UIGothic"/>
              </a:rPr>
              <a:t>流程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9507219" y="4764401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AF79DE"/>
                </a:solidFill>
                <a:latin typeface="SimSun"/>
                <a:cs typeface="SimSun"/>
              </a:rPr>
              <a:t>动态监测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2032000" y="5183992"/>
            <a:ext cx="2563177" cy="67500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ACFTR+MS-UIGothic"/>
                <a:cs typeface="SACFTR+MS-UIGothic"/>
              </a:rPr>
              <a:t>确保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检查</a:t>
            </a:r>
            <a:r>
              <a:rPr sz="1350">
                <a:solidFill>
                  <a:srgbClr val="000000"/>
                </a:solidFill>
                <a:latin typeface="SACFTR+MS-UIGothic"/>
                <a:cs typeface="SACFTR+MS-UIGothic"/>
              </a:rPr>
              <a:t>流程的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规</a:t>
            </a:r>
            <a:r>
              <a:rPr sz="1350">
                <a:solidFill>
                  <a:srgbClr val="000000"/>
                </a:solidFill>
                <a:latin typeface="SACFTR+MS-UIGothic"/>
                <a:cs typeface="SACFTR+MS-UIGothic"/>
              </a:rPr>
              <a:t>范性和准确</a:t>
            </a:r>
          </a:p>
          <a:p>
            <a:pPr marL="0" marR="0">
              <a:lnSpc>
                <a:spcPts val="1350"/>
              </a:lnSpc>
              <a:spcBef>
                <a:spcPts val="59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ACFTR+MS-UIGothic"/>
                <a:cs typeface="SACFTR+MS-UIGothic"/>
              </a:rPr>
              <a:t>性，避免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误</a:t>
            </a:r>
            <a:r>
              <a:rPr sz="1350">
                <a:solidFill>
                  <a:srgbClr val="000000"/>
                </a:solidFill>
                <a:latin typeface="SACFTR+MS-UIGothic"/>
                <a:cs typeface="SACFTR+MS-UIGothic"/>
              </a:rPr>
              <a:t>差和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误诊</a:t>
            </a:r>
            <a:r>
              <a:rPr sz="1350">
                <a:solidFill>
                  <a:srgbClr val="000000"/>
                </a:solidFill>
                <a:latin typeface="SACFTR+MS-UIGothic"/>
                <a:cs typeface="SACFTR+MS-UIGothic"/>
              </a:rPr>
              <a:t>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046719" y="5248762"/>
            <a:ext cx="2694109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000"/>
                </a:solidFill>
                <a:latin typeface="SACFTR+MS-UIGothic"/>
                <a:cs typeface="SACFTR+MS-UIGothic"/>
              </a:rPr>
              <a:t>于某些慢性疾病，需要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动态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监测辅</a:t>
            </a:r>
            <a:r>
              <a:rPr sz="1350">
                <a:solidFill>
                  <a:srgbClr val="000000"/>
                </a:solidFill>
                <a:latin typeface="SACFTR+MS-UIGothic"/>
                <a:cs typeface="SACFTR+MS-UIGothic"/>
              </a:rPr>
              <a:t>助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检查结</a:t>
            </a:r>
            <a:r>
              <a:rPr sz="1350">
                <a:solidFill>
                  <a:srgbClr val="000000"/>
                </a:solidFill>
                <a:latin typeface="SACFTR+MS-UIGothic"/>
                <a:cs typeface="SACFTR+MS-UIGothic"/>
              </a:rPr>
              <a:t>果的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变</a:t>
            </a:r>
            <a:r>
              <a:rPr sz="1350">
                <a:solidFill>
                  <a:srgbClr val="000000"/>
                </a:solidFill>
                <a:latin typeface="SACFTR+MS-UIGothic"/>
                <a:cs typeface="SACFTR+MS-UIGothic"/>
              </a:rPr>
              <a:t>化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趋势</a:t>
            </a:r>
            <a:r>
              <a:rPr sz="1350">
                <a:solidFill>
                  <a:srgbClr val="000000"/>
                </a:solidFill>
                <a:latin typeface="SACFTR+MS-UIGothic"/>
                <a:cs typeface="SACFTR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772920" y="1900356"/>
            <a:ext cx="1013754" cy="9846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78"/>
              </a:lnSpc>
              <a:spcBef>
                <a:spcPct val="0"/>
              </a:spcBef>
              <a:spcAft>
                <a:spcPct val="0"/>
              </a:spcAft>
            </a:pPr>
            <a:r>
              <a:rPr sz="3050" spc="15">
                <a:solidFill>
                  <a:srgbClr val="FFFFFF"/>
                </a:solidFill>
                <a:latin typeface="PBWOLE+OPAHRO+Arial-BoldMT"/>
                <a:cs typeface="PBWOLE+OPAHRO+Arial-BoldMT"/>
              </a:rPr>
              <a:t>03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505585" y="2852320"/>
            <a:ext cx="5575122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0">
                <a:solidFill>
                  <a:srgbClr val="816BB7"/>
                </a:solidFill>
                <a:latin typeface="SACFTR+MS-UIGothic"/>
                <a:cs typeface="SACFTR+MS-UIGothic"/>
              </a:rPr>
              <a:t>常病史采集内容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1714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现</a:t>
            </a:r>
            <a:r>
              <a:rPr sz="3000">
                <a:solidFill>
                  <a:srgbClr val="AF79DE"/>
                </a:solidFill>
                <a:latin typeface="SACFTR+MS-UIGothic"/>
                <a:cs typeface="SACFTR+MS-UIGothic"/>
              </a:rPr>
              <a:t>病史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783714" y="1233542"/>
            <a:ext cx="19362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ACFTR+MS-UIGothic"/>
                <a:cs typeface="SACFTR+MS-UIGothic"/>
              </a:rPr>
              <a:t>患者当前的症状、体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763000" y="1233542"/>
            <a:ext cx="2000250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ACFTR+MS-UIGothic"/>
                <a:cs typeface="SACFTR+MS-UIGothic"/>
              </a:rPr>
              <a:t>患者是否有其他疾病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ACFTR+MS-UIGothic"/>
                <a:cs typeface="SACFTR+MS-UIGothic"/>
              </a:rPr>
              <a:t>或并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SACFTR+MS-UIGothic"/>
                <a:cs typeface="SACFTR+MS-UIGothic"/>
              </a:rPr>
              <a:t>症，以及其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严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ACFTR+MS-UIGothic"/>
                <a:cs typeface="SACFTR+MS-UIGothic"/>
              </a:rPr>
              <a:t>重程度和治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疗</a:t>
            </a:r>
            <a:r>
              <a:rPr sz="1500">
                <a:solidFill>
                  <a:srgbClr val="000000"/>
                </a:solidFill>
                <a:latin typeface="SACFTR+MS-UIGothic"/>
                <a:cs typeface="SACFTR+MS-UIGothic"/>
              </a:rPr>
              <a:t>效果。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783714" y="1507863"/>
            <a:ext cx="1936253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ACFTR+MS-UIGothic"/>
                <a:cs typeface="SACFTR+MS-UIGothic"/>
              </a:rPr>
              <a:t>征、病情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000000"/>
                </a:solidFill>
                <a:latin typeface="SACFTR+MS-UIGothic"/>
                <a:cs typeface="SACFTR+MS-UIGothic"/>
              </a:rPr>
              <a:t>化及治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疗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经过</a:t>
            </a:r>
            <a:r>
              <a:rPr sz="1500">
                <a:solidFill>
                  <a:srgbClr val="000000"/>
                </a:solidFill>
                <a:latin typeface="SACFTR+MS-UIGothic"/>
                <a:cs typeface="SACFTR+MS-UIGothic"/>
              </a:rPr>
              <a:t>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5282565" y="5200388"/>
            <a:ext cx="1936253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ACFTR+MS-UIGothic"/>
                <a:cs typeface="SACFTR+MS-UIGothic"/>
              </a:rPr>
              <a:t>患者的生活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习惯</a:t>
            </a:r>
            <a:r>
              <a:rPr sz="1500">
                <a:solidFill>
                  <a:srgbClr val="000000"/>
                </a:solidFill>
                <a:latin typeface="SACFTR+MS-UIGothic"/>
                <a:cs typeface="SACFTR+MS-UIGothic"/>
              </a:rPr>
              <a:t>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饮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ACFTR+MS-UIGothic"/>
                <a:cs typeface="SACFTR+MS-UIGothic"/>
              </a:rPr>
              <a:t>食、睡眠、大小便等</a:t>
            </a:r>
          </a:p>
          <a:p>
            <a:pPr marL="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ACFTR+MS-UIGothic"/>
                <a:cs typeface="SACFTR+MS-UIGothic"/>
              </a:rPr>
              <a:t>状况。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1714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SACFTR+MS-UIGothic"/>
                <a:cs typeface="SACFTR+MS-UIGothic"/>
              </a:rPr>
              <a:t>既往史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77289" y="2407022"/>
            <a:ext cx="335800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ACFTR+MS-UIGothic"/>
                <a:cs typeface="SACFTR+MS-UIGothic"/>
              </a:rPr>
              <a:t>患者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DFD"/>
                </a:solidFill>
                <a:latin typeface="SACFTR+MS-UIGothic"/>
                <a:cs typeface="SACFTR+MS-UIGothic"/>
              </a:rPr>
              <a:t>去的疾病、手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FFFDFD"/>
                </a:solidFill>
                <a:latin typeface="SACFTR+MS-UIGothic"/>
                <a:cs typeface="SACFTR+MS-UIGothic"/>
              </a:rPr>
              <a:t>、外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伤</a:t>
            </a:r>
            <a:r>
              <a:rPr sz="1500">
                <a:solidFill>
                  <a:srgbClr val="FFFDFD"/>
                </a:solidFill>
                <a:latin typeface="SACFTR+MS-UIGothic"/>
                <a:cs typeface="SACFTR+MS-UIGothic"/>
              </a:rPr>
              <a:t>及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DFD"/>
                </a:solidFill>
                <a:latin typeface="SACFTR+MS-UIGothic"/>
                <a:cs typeface="SACFTR+MS-UIGothic"/>
              </a:rPr>
              <a:t>敏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061959" y="2578472"/>
            <a:ext cx="343160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ACFTR+MS-UIGothic"/>
                <a:cs typeface="SACFTR+MS-UIGothic"/>
              </a:rPr>
              <a:t>患者是否有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遗传</a:t>
            </a:r>
            <a:r>
              <a:rPr sz="1500">
                <a:solidFill>
                  <a:srgbClr val="FFFDFD"/>
                </a:solidFill>
                <a:latin typeface="SACFTR+MS-UIGothic"/>
                <a:cs typeface="SACFTR+MS-UIGothic"/>
              </a:rPr>
              <a:t>性疾病或家族病史。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177289" y="2749923"/>
            <a:ext cx="6027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ACFTR+MS-UIGothic"/>
                <a:cs typeface="SACFTR+MS-UIGothic"/>
              </a:rPr>
              <a:t>史。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572000" y="4550783"/>
            <a:ext cx="3505200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ACFTR+MS-UIGothic"/>
                <a:cs typeface="SACFTR+MS-UIGothic"/>
              </a:rPr>
              <a:t>患者是否曾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经</a:t>
            </a:r>
            <a:r>
              <a:rPr sz="1500">
                <a:solidFill>
                  <a:srgbClr val="FFFDFD"/>
                </a:solidFill>
                <a:latin typeface="SACFTR+MS-UIGothic"/>
                <a:cs typeface="SACFTR+MS-UIGothic"/>
              </a:rPr>
              <a:t>接受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DFD"/>
                </a:solidFill>
                <a:latin typeface="SACFTR+MS-UIGothic"/>
                <a:cs typeface="SACFTR+MS-UIGothic"/>
              </a:rPr>
              <a:t>某些特殊治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疗</a:t>
            </a:r>
            <a:r>
              <a:rPr sz="1500">
                <a:solidFill>
                  <a:srgbClr val="FFFDFD"/>
                </a:solidFill>
                <a:latin typeface="SACFTR+MS-UIGothic"/>
                <a:cs typeface="SACFTR+MS-UIGothic"/>
              </a:rPr>
              <a:t>或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ACFTR+MS-UIGothic"/>
                <a:cs typeface="SACFTR+MS-UIGothic"/>
              </a:rPr>
              <a:t>服用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DFD"/>
                </a:solidFill>
                <a:latin typeface="SACFTR+MS-UIGothic"/>
                <a:cs typeface="SACFTR+MS-UIGothic"/>
              </a:rPr>
              <a:t>某些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药</a:t>
            </a:r>
            <a:r>
              <a:rPr sz="1500">
                <a:solidFill>
                  <a:srgbClr val="FFFDFD"/>
                </a:solidFill>
                <a:latin typeface="SACFTR+MS-UIGothic"/>
                <a:cs typeface="SACFTR+MS-UIGothic"/>
              </a:rPr>
              <a:t>物。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1714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SACFTR+MS-UIGothic"/>
                <a:cs typeface="SACFTR+MS-UIGothic"/>
              </a:rPr>
              <a:t>个人史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8364" y="4348853"/>
            <a:ext cx="284626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ACFTR+MS-UIGothic"/>
                <a:cs typeface="SACFTR+MS-UIGothic"/>
              </a:rPr>
              <a:t>患者的年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龄</a:t>
            </a:r>
            <a:r>
              <a:rPr sz="1500">
                <a:solidFill>
                  <a:srgbClr val="FFFFFF"/>
                </a:solidFill>
                <a:latin typeface="SACFTR+MS-UIGothic"/>
                <a:cs typeface="SACFTR+MS-UIGothic"/>
              </a:rPr>
              <a:t>、性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别</a:t>
            </a:r>
            <a:r>
              <a:rPr sz="1500">
                <a:solidFill>
                  <a:srgbClr val="FFFFFF"/>
                </a:solidFill>
                <a:latin typeface="SACFTR+MS-UIGothic"/>
                <a:cs typeface="SACFTR+MS-UIGothic"/>
              </a:rPr>
              <a:t>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职业</a:t>
            </a:r>
            <a:r>
              <a:rPr sz="1500">
                <a:solidFill>
                  <a:srgbClr val="FFFFFF"/>
                </a:solidFill>
                <a:latin typeface="SACFTR+MS-UIGothic"/>
                <a:cs typeface="SACFTR+MS-UIGothic"/>
              </a:rPr>
              <a:t>、籍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贯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13604" y="4348853"/>
            <a:ext cx="291985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ACFTR+MS-UIGothic"/>
                <a:cs typeface="SACFTR+MS-UIGothic"/>
              </a:rPr>
              <a:t>患者的生活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习惯</a:t>
            </a:r>
            <a:r>
              <a:rPr sz="1500">
                <a:solidFill>
                  <a:srgbClr val="FFFFFF"/>
                </a:solidFill>
                <a:latin typeface="SACFTR+MS-UIGothic"/>
                <a:cs typeface="SACFTR+MS-UIGothic"/>
              </a:rPr>
              <a:t>、嗜好、烟酒用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89315" y="4348853"/>
            <a:ext cx="2993454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ACFTR+MS-UIGothic"/>
                <a:cs typeface="SACFTR+MS-UIGothic"/>
              </a:rPr>
              <a:t>患者的精神状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态</a:t>
            </a:r>
            <a:r>
              <a:rPr sz="1500">
                <a:solidFill>
                  <a:srgbClr val="FFFFFF"/>
                </a:solidFill>
                <a:latin typeface="SACFTR+MS-UIGothic"/>
                <a:cs typeface="SACFTR+MS-UIGothic"/>
              </a:rPr>
              <a:t>、心理状况及社</a:t>
            </a:r>
          </a:p>
          <a:p>
            <a:pPr marL="76200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ACFTR+MS-UIGothic"/>
                <a:cs typeface="SACFTR+MS-UIGothic"/>
              </a:rPr>
              <a:t>会支持系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FFFFFF"/>
                </a:solidFill>
                <a:latin typeface="SACFTR+MS-UIGothic"/>
                <a:cs typeface="SACFTR+MS-UIGothic"/>
              </a:rPr>
              <a:t>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650364" y="4623172"/>
            <a:ext cx="13647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ACFTR+MS-UIGothic"/>
                <a:cs typeface="SACFTR+MS-UIGothic"/>
              </a:rPr>
              <a:t>等基本信息。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761354" y="4623172"/>
            <a:ext cx="7932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ACFTR+MS-UIGothic"/>
                <a:cs typeface="SACFTR+MS-UIGothic"/>
              </a:rPr>
              <a:t>量等。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https://d.book118.com/968074022114006032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5">
      <vt:lpstr>Arial</vt:lpstr>
      <vt:lpstr>Calibri</vt:lpstr>
      <vt:lpstr>SACFTR+MS-UIGothic</vt:lpstr>
      <vt:lpstr>CKOIHR+BGNMFR+ArialMT</vt:lpstr>
      <vt:lpstr>Times New Roman</vt:lpstr>
      <vt:lpstr>SimSun</vt:lpstr>
      <vt:lpstr>PBWOLE+OPAHRO+Arial-BoldMT</vt:lpstr>
      <vt:lpstr>GQDKBB+CNFHID+MicrosoftYaHei-Bold</vt:lpstr>
      <vt:lpstr>IRRRVQ+QEKIML+MicrosoftYaHei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2024-09-10T09:20:33.756</cp:lastPrinted>
  <dcterms:created xsi:type="dcterms:W3CDTF">2024-09-10T01:20:33Z</dcterms:created>
  <dcterms:modified xsi:type="dcterms:W3CDTF">2024-09-10T01:20:35Z</dcterms:modified>
</cp:coreProperties>
</file>