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09ACDE-A1D9-442D-998A-628AD07BB2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1790A1-7E8F-48B2-81A7-9C816FBE68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822AFF-78E6-4125-BED3-F53FED9847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F75E59-8F34-44F0-99DF-749CD96361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8839C39-33E1-40F4-B1E3-28516D9E11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DBEE4A6-A9C2-47E1-9620-AB06597BAF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275E5CE-7B57-4820-BD25-F89144A3EF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4C5F6F-C1BA-4DB6-AE33-832770E5FB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FAE227-AE89-4401-B996-DA74F86E03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472557-58DD-487A-AC9A-AF49F0464A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BD8936-FCB9-492A-8663-BD2DC9956F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68075126045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《朊病毒与疯牛病》PPT课件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朊病毒简介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疯牛病的概述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朊病毒与疯牛病的关系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朊病毒的防治与控制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朊病毒简介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20世纪60年代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科学家发现羊的"羊瘙痒症"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1986年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英国科学家证实"羊瘙痒症"与疯牛病有关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1997年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科学家发现疯牛病与人类克-雅病有关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朊病毒的发现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0800000">
            <a:off x="5310197" y="3360"/>
            <a:ext cx="6881803" cy="1578837"/>
          </a:xfrm>
          <a:prstGeom prst="rtTriangl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865044" y="1413187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唯一不含有核酸的病毒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29105" y="2538726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具有感染性、遗传性</a:t>
            </a:r>
          </a:p>
        </p:txBody>
      </p:sp>
      <p:sp>
        <p:nvSpPr>
          <p:cNvPr id="5" name="AutoShape 5"/>
          <p:cNvSpPr/>
          <p:nvPr/>
        </p:nvSpPr>
        <p:spPr>
          <a:xfrm>
            <a:off x="726223" y="1564498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90284" y="269003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6654250" y="1413187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只含蛋白质，不含核酸</a:t>
            </a:r>
          </a:p>
        </p:txBody>
      </p:sp>
      <p:sp>
        <p:nvSpPr>
          <p:cNvPr id="8" name="AutoShape 8"/>
          <p:cNvSpPr/>
          <p:nvPr/>
        </p:nvSpPr>
        <p:spPr>
          <a:xfrm>
            <a:off x="6515429" y="1564498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633797" y="2538726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可在宿主体内复制，引发疾病</a:t>
            </a:r>
          </a:p>
        </p:txBody>
      </p:sp>
      <p:sp>
        <p:nvSpPr>
          <p:cNvPr id="10" name="AutoShape 10"/>
          <p:cNvSpPr/>
          <p:nvPr/>
        </p:nvSpPr>
        <p:spPr>
          <a:xfrm>
            <a:off x="6494977" y="269003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t="18041" b="18041"/>
          <a:stretch>
            <a:fillRect/>
          </a:stretch>
        </p:blipFill>
        <p:spPr>
          <a:xfrm>
            <a:off x="454963" y="3801273"/>
            <a:ext cx="3547872" cy="2267712"/>
          </a:xfrm>
          <a:prstGeom prst="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5998" r="5998"/>
          <a:stretch>
            <a:fillRect/>
          </a:stretch>
        </p:blipFill>
        <p:spPr>
          <a:xfrm>
            <a:off x="4281896" y="3801273"/>
            <a:ext cx="3547872" cy="2267712"/>
          </a:xfrm>
          <a:prstGeom prst="rect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t="2050" b="2050"/>
          <a:stretch>
            <a:fillRect/>
          </a:stretch>
        </p:blipFill>
        <p:spPr>
          <a:xfrm>
            <a:off x="8108829" y="3801273"/>
            <a:ext cx="3547872" cy="2267712"/>
          </a:xfrm>
          <a:prstGeom prst="rect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朊病毒的特性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44001" y="1600152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079755" y="160015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079755" y="3212750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439820" y="301220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44001" y="4825344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079755" y="4424248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朊病毒的复制机制</a:t>
              </a:r>
            </a:p>
          </p:txBody>
        </p:sp>
      </p:grpSp>
      <p:sp>
        <p:nvSpPr>
          <p:cNvPr id="30" name="Freeform 30"/>
          <p:cNvSpPr/>
          <p:nvPr/>
        </p:nvSpPr>
        <p:spPr>
          <a:xfrm>
            <a:off x="2600086" y="1951546"/>
            <a:ext cx="843915" cy="860108"/>
          </a:xfrm>
          <a:custGeom>
            <a:rect l="l" t="t" r="r" b="b"/>
            <a:pathLst>
              <a:path w="68" h="69">
                <a:moveTo>
                  <a:pt x="65" y="29"/>
                </a:moveTo>
                <a:cubicBezTo>
                  <a:pt x="67" y="30"/>
                  <a:pt x="68" y="32"/>
                  <a:pt x="68" y="34"/>
                </a:cubicBezTo>
                <a:cubicBezTo>
                  <a:pt x="68" y="63"/>
                  <a:pt x="68" y="63"/>
                  <a:pt x="68" y="63"/>
                </a:cubicBezTo>
                <a:cubicBezTo>
                  <a:pt x="68" y="66"/>
                  <a:pt x="65" y="69"/>
                  <a:pt x="61" y="69"/>
                </a:cubicBezTo>
                <a:cubicBezTo>
                  <a:pt x="7" y="69"/>
                  <a:pt x="7" y="69"/>
                  <a:pt x="7" y="69"/>
                </a:cubicBezTo>
                <a:cubicBezTo>
                  <a:pt x="3" y="69"/>
                  <a:pt x="0" y="66"/>
                  <a:pt x="0" y="63"/>
                </a:cubicBezTo>
                <a:cubicBezTo>
                  <a:pt x="0" y="34"/>
                  <a:pt x="0" y="34"/>
                  <a:pt x="0" y="34"/>
                </a:cubicBezTo>
                <a:cubicBezTo>
                  <a:pt x="0" y="33"/>
                  <a:pt x="1" y="31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29"/>
                  <a:pt x="2" y="29"/>
                  <a:pt x="2" y="29"/>
                </a:cubicBezTo>
                <a:cubicBezTo>
                  <a:pt x="30" y="2"/>
                  <a:pt x="30" y="2"/>
                  <a:pt x="30" y="2"/>
                </a:cubicBezTo>
                <a:cubicBezTo>
                  <a:pt x="33" y="0"/>
                  <a:pt x="35" y="0"/>
                  <a:pt x="38" y="2"/>
                </a:cubicBezTo>
                <a:cubicBezTo>
                  <a:pt x="65" y="29"/>
                  <a:pt x="65" y="29"/>
                  <a:pt x="65" y="29"/>
                </a:cubicBezTo>
                <a:close/>
                <a:moveTo>
                  <a:pt x="12" y="22"/>
                </a:moveTo>
                <a:cubicBezTo>
                  <a:pt x="12" y="39"/>
                  <a:pt x="12" y="39"/>
                  <a:pt x="12" y="39"/>
                </a:cubicBezTo>
                <a:cubicBezTo>
                  <a:pt x="34" y="56"/>
                  <a:pt x="34" y="56"/>
                  <a:pt x="34" y="56"/>
                </a:cubicBezTo>
                <a:cubicBezTo>
                  <a:pt x="55" y="40"/>
                  <a:pt x="55" y="40"/>
                  <a:pt x="55" y="40"/>
                </a:cubicBezTo>
                <a:cubicBezTo>
                  <a:pt x="55" y="22"/>
                  <a:pt x="55" y="22"/>
                  <a:pt x="55" y="22"/>
                </a:cubicBezTo>
                <a:cubicBezTo>
                  <a:pt x="12" y="22"/>
                  <a:pt x="12" y="22"/>
                  <a:pt x="12" y="22"/>
                </a:cubicBezTo>
                <a:close/>
                <a:moveTo>
                  <a:pt x="19" y="26"/>
                </a:moveTo>
                <a:cubicBezTo>
                  <a:pt x="19" y="29"/>
                  <a:pt x="19" y="29"/>
                  <a:pt x="19" y="29"/>
                </a:cubicBezTo>
                <a:cubicBezTo>
                  <a:pt x="48" y="29"/>
                  <a:pt x="48" y="29"/>
                  <a:pt x="48" y="29"/>
                </a:cubicBezTo>
                <a:cubicBezTo>
                  <a:pt x="48" y="26"/>
                  <a:pt x="48" y="26"/>
                  <a:pt x="48" y="26"/>
                </a:cubicBezTo>
                <a:cubicBezTo>
                  <a:pt x="19" y="26"/>
                  <a:pt x="19" y="26"/>
                  <a:pt x="19" y="26"/>
                </a:cubicBezTo>
                <a:close/>
                <a:moveTo>
                  <a:pt x="19" y="38"/>
                </a:moveTo>
                <a:cubicBezTo>
                  <a:pt x="19" y="41"/>
                  <a:pt x="19" y="41"/>
                  <a:pt x="19" y="41"/>
                </a:cubicBezTo>
                <a:cubicBezTo>
                  <a:pt x="48" y="41"/>
                  <a:pt x="48" y="41"/>
                  <a:pt x="48" y="41"/>
                </a:cubicBezTo>
                <a:cubicBezTo>
                  <a:pt x="48" y="38"/>
                  <a:pt x="48" y="38"/>
                  <a:pt x="48" y="38"/>
                </a:cubicBezTo>
                <a:cubicBezTo>
                  <a:pt x="19" y="38"/>
                  <a:pt x="19" y="38"/>
                  <a:pt x="19" y="38"/>
                </a:cubicBezTo>
                <a:close/>
                <a:moveTo>
                  <a:pt x="19" y="32"/>
                </a:moveTo>
                <a:cubicBezTo>
                  <a:pt x="19" y="35"/>
                  <a:pt x="19" y="35"/>
                  <a:pt x="19" y="35"/>
                </a:cubicBezTo>
                <a:cubicBezTo>
                  <a:pt x="48" y="35"/>
                  <a:pt x="48" y="35"/>
                  <a:pt x="48" y="35"/>
                </a:cubicBezTo>
                <a:cubicBezTo>
                  <a:pt x="48" y="32"/>
                  <a:pt x="48" y="32"/>
                  <a:pt x="48" y="32"/>
                </a:cubicBezTo>
                <a:cubicBezTo>
                  <a:pt x="19" y="32"/>
                  <a:pt x="19" y="32"/>
                  <a:pt x="19" y="32"/>
                </a:cubicBezTo>
                <a:close/>
                <a:moveTo>
                  <a:pt x="8" y="65"/>
                </a:moveTo>
                <a:cubicBezTo>
                  <a:pt x="21" y="52"/>
                  <a:pt x="21" y="52"/>
                  <a:pt x="21" y="52"/>
                </a:cubicBezTo>
                <a:cubicBezTo>
                  <a:pt x="22" y="52"/>
                  <a:pt x="22" y="51"/>
                  <a:pt x="21" y="50"/>
                </a:cubicBezTo>
                <a:cubicBezTo>
                  <a:pt x="21" y="49"/>
                  <a:pt x="20" y="49"/>
                  <a:pt x="19" y="50"/>
                </a:cubicBezTo>
                <a:cubicBezTo>
                  <a:pt x="6" y="63"/>
                  <a:pt x="6" y="63"/>
                  <a:pt x="6" y="63"/>
                </a:cubicBezTo>
                <a:cubicBezTo>
                  <a:pt x="5" y="64"/>
                  <a:pt x="5" y="64"/>
                  <a:pt x="6" y="65"/>
                </a:cubicBezTo>
                <a:cubicBezTo>
                  <a:pt x="6" y="66"/>
                  <a:pt x="7" y="66"/>
                  <a:pt x="8" y="65"/>
                </a:cubicBezTo>
                <a:close/>
                <a:moveTo>
                  <a:pt x="63" y="63"/>
                </a:moveTo>
                <a:cubicBezTo>
                  <a:pt x="50" y="50"/>
                  <a:pt x="50" y="50"/>
                  <a:pt x="50" y="50"/>
                </a:cubicBezTo>
                <a:cubicBezTo>
                  <a:pt x="49" y="49"/>
                  <a:pt x="48" y="49"/>
                  <a:pt x="48" y="50"/>
                </a:cubicBezTo>
                <a:cubicBezTo>
                  <a:pt x="47" y="51"/>
                  <a:pt x="47" y="52"/>
                  <a:pt x="48" y="52"/>
                </a:cubicBezTo>
                <a:cubicBezTo>
                  <a:pt x="61" y="65"/>
                  <a:pt x="61" y="65"/>
                  <a:pt x="61" y="65"/>
                </a:cubicBezTo>
                <a:cubicBezTo>
                  <a:pt x="62" y="66"/>
                  <a:pt x="63" y="66"/>
                  <a:pt x="64" y="65"/>
                </a:cubicBezTo>
                <a:cubicBezTo>
                  <a:pt x="64" y="64"/>
                  <a:pt x="64" y="64"/>
                  <a:pt x="63" y="6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8998349" y="3304525"/>
            <a:ext cx="857250" cy="857250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2648637" y="4816650"/>
            <a:ext cx="857250" cy="857250"/>
          </a:xfrm>
          <a:custGeom>
            <a:rect l="l" t="t" r="r" b="b"/>
            <a:pathLst>
              <a:path w="304800" h="304800">
                <a:moveTo>
                  <a:pt x="81229" y="194615"/>
                </a:moveTo>
                <a:cubicBezTo>
                  <a:pt x="74981" y="196987"/>
                  <a:pt x="67751" y="198358"/>
                  <a:pt x="60208" y="198358"/>
                </a:cubicBezTo>
                <a:cubicBezTo>
                  <a:pt x="26537" y="198358"/>
                  <a:pt x="-752" y="171069"/>
                  <a:pt x="-752" y="137398"/>
                </a:cubicBezTo>
                <a:cubicBezTo>
                  <a:pt x="-752" y="108871"/>
                  <a:pt x="18840" y="84925"/>
                  <a:pt x="45301" y="78276"/>
                </a:cubicBezTo>
                <a:lnTo>
                  <a:pt x="45720" y="78191"/>
                </a:lnTo>
                <a:lnTo>
                  <a:pt x="45720" y="76210"/>
                </a:lnTo>
                <a:cubicBezTo>
                  <a:pt x="45720" y="76190"/>
                  <a:pt x="45720" y="76171"/>
                  <a:pt x="45720" y="76152"/>
                </a:cubicBezTo>
                <a:cubicBezTo>
                  <a:pt x="45720" y="42481"/>
                  <a:pt x="73009" y="15192"/>
                  <a:pt x="106680" y="15192"/>
                </a:cubicBezTo>
                <a:cubicBezTo>
                  <a:pt x="116148" y="15192"/>
                  <a:pt x="125111" y="17355"/>
                  <a:pt x="133102" y="21203"/>
                </a:cubicBezTo>
                <a:lnTo>
                  <a:pt x="132740" y="21041"/>
                </a:lnTo>
                <a:cubicBezTo>
                  <a:pt x="142580" y="8153"/>
                  <a:pt x="157953" y="-86"/>
                  <a:pt x="175250" y="-86"/>
                </a:cubicBezTo>
                <a:cubicBezTo>
                  <a:pt x="202273" y="-86"/>
                  <a:pt x="224600" y="20002"/>
                  <a:pt x="228114" y="46063"/>
                </a:cubicBezTo>
                <a:lnTo>
                  <a:pt x="228143" y="46339"/>
                </a:lnTo>
                <a:cubicBezTo>
                  <a:pt x="243964" y="49454"/>
                  <a:pt x="256127" y="62036"/>
                  <a:pt x="258594" y="77819"/>
                </a:cubicBezTo>
                <a:lnTo>
                  <a:pt x="258623" y="78038"/>
                </a:lnTo>
                <a:cubicBezTo>
                  <a:pt x="285255" y="84953"/>
                  <a:pt x="304610" y="108785"/>
                  <a:pt x="304610" y="137131"/>
                </a:cubicBezTo>
                <a:cubicBezTo>
                  <a:pt x="304610" y="170802"/>
                  <a:pt x="277320" y="198091"/>
                  <a:pt x="243649" y="198091"/>
                </a:cubicBezTo>
                <a:cubicBezTo>
                  <a:pt x="234134" y="198091"/>
                  <a:pt x="225133" y="195910"/>
                  <a:pt x="217113" y="192024"/>
                </a:cubicBezTo>
                <a:lnTo>
                  <a:pt x="217475" y="192186"/>
                </a:lnTo>
                <a:cubicBezTo>
                  <a:pt x="209226" y="205435"/>
                  <a:pt x="197406" y="215779"/>
                  <a:pt x="183366" y="222018"/>
                </a:cubicBezTo>
                <a:lnTo>
                  <a:pt x="182880" y="222209"/>
                </a:lnTo>
                <a:lnTo>
                  <a:pt x="182880" y="274330"/>
                </a:lnTo>
                <a:lnTo>
                  <a:pt x="213360" y="289570"/>
                </a:lnTo>
                <a:lnTo>
                  <a:pt x="213360" y="304810"/>
                </a:lnTo>
                <a:lnTo>
                  <a:pt x="91440" y="304810"/>
                </a:lnTo>
                <a:lnTo>
                  <a:pt x="91440" y="289570"/>
                </a:lnTo>
                <a:lnTo>
                  <a:pt x="121920" y="274330"/>
                </a:lnTo>
                <a:lnTo>
                  <a:pt x="121920" y="228610"/>
                </a:lnTo>
                <a:lnTo>
                  <a:pt x="81229" y="194624"/>
                </a:lnTo>
                <a:close/>
                <a:moveTo>
                  <a:pt x="76200" y="152400"/>
                </a:moveTo>
                <a:lnTo>
                  <a:pt x="121920" y="198120"/>
                </a:lnTo>
                <a:lnTo>
                  <a:pt x="121920" y="152400"/>
                </a:lnTo>
                <a:lnTo>
                  <a:pt x="7620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3" name="Group 33"/>
          <p:cNvGrpSpPr/>
          <p:nvPr/>
        </p:nvGrpSpPr>
        <p:grpSpPr>
          <a:xfrm>
            <a:off x="4068198" y="1804533"/>
            <a:ext cx="6294397" cy="802744"/>
            <a:chOff x="4068198" y="1804533"/>
            <a:chExt cx="6294397" cy="802744"/>
          </a:xfrm>
        </p:grpSpPr>
        <p:sp>
          <p:nvSpPr>
            <p:cNvPr id="34" name="TextBox 34"/>
            <p:cNvSpPr txBox="1"/>
            <p:nvPr/>
          </p:nvSpPr>
          <p:spPr>
            <a:xfrm>
              <a:off x="4068198" y="1804533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朊病毒进入宿主细胞后，诱导正常朊蛋白形成异常构象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2102790" y="3417125"/>
            <a:ext cx="6294397" cy="802744"/>
            <a:chOff x="2102790" y="3417125"/>
            <a:chExt cx="6294397" cy="802744"/>
          </a:xfrm>
        </p:grpSpPr>
        <p:sp>
          <p:nvSpPr>
            <p:cNvPr id="36" name="TextBox 36"/>
            <p:cNvSpPr txBox="1"/>
            <p:nvPr/>
          </p:nvSpPr>
          <p:spPr>
            <a:xfrm>
              <a:off x="2102790" y="3417125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异常构象的朊蛋白聚集形成淀粉样纤维，这些纤维可在细胞内不断增多并形成空泡，空泡破裂后释放出新的朊病毒，感染其他细胞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025566" y="5029724"/>
            <a:ext cx="6294397" cy="802744"/>
            <a:chOff x="4025566" y="5029724"/>
            <a:chExt cx="6294397" cy="802744"/>
          </a:xfrm>
        </p:grpSpPr>
        <p:sp>
          <p:nvSpPr>
            <p:cNvPr id="38" name="TextBox 38"/>
            <p:cNvSpPr txBox="1"/>
            <p:nvPr/>
          </p:nvSpPr>
          <p:spPr>
            <a:xfrm>
              <a:off x="4025566" y="5029724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异常构象的朊蛋白可诱导正常朊蛋白形成更多的异常构象，形成连锁反应，加速疾病的发生和发展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疯牛病的概述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071464" y="927003"/>
            <a:ext cx="9419070" cy="5265503"/>
          </a:xfrm>
          <a:custGeom>
            <a:rect l="l" t="t" r="r" b="b"/>
            <a:pathLst>
              <a:path w="625" h="495">
                <a:moveTo>
                  <a:pt x="0" y="455"/>
                </a:moveTo>
                <a:lnTo>
                  <a:pt x="117" y="455"/>
                </a:lnTo>
                <a:lnTo>
                  <a:pt x="117" y="378"/>
                </a:lnTo>
                <a:lnTo>
                  <a:pt x="117" y="337"/>
                </a:lnTo>
                <a:lnTo>
                  <a:pt x="158" y="337"/>
                </a:lnTo>
                <a:lnTo>
                  <a:pt x="235" y="337"/>
                </a:lnTo>
                <a:lnTo>
                  <a:pt x="235" y="260"/>
                </a:lnTo>
                <a:lnTo>
                  <a:pt x="235" y="219"/>
                </a:lnTo>
                <a:lnTo>
                  <a:pt x="276" y="219"/>
                </a:lnTo>
                <a:lnTo>
                  <a:pt x="353" y="219"/>
                </a:lnTo>
                <a:lnTo>
                  <a:pt x="353" y="142"/>
                </a:lnTo>
                <a:lnTo>
                  <a:pt x="353" y="101"/>
                </a:lnTo>
                <a:lnTo>
                  <a:pt x="394" y="101"/>
                </a:lnTo>
                <a:lnTo>
                  <a:pt x="495" y="101"/>
                </a:lnTo>
                <a:lnTo>
                  <a:pt x="568" y="29"/>
                </a:lnTo>
                <a:lnTo>
                  <a:pt x="560" y="21"/>
                </a:lnTo>
                <a:lnTo>
                  <a:pt x="593" y="10"/>
                </a:lnTo>
                <a:lnTo>
                  <a:pt x="625" y="0"/>
                </a:lnTo>
                <a:lnTo>
                  <a:pt x="615" y="32"/>
                </a:lnTo>
                <a:lnTo>
                  <a:pt x="604" y="65"/>
                </a:lnTo>
                <a:lnTo>
                  <a:pt x="596" y="57"/>
                </a:lnTo>
                <a:lnTo>
                  <a:pt x="512" y="142"/>
                </a:lnTo>
                <a:lnTo>
                  <a:pt x="394" y="142"/>
                </a:lnTo>
                <a:lnTo>
                  <a:pt x="394" y="219"/>
                </a:lnTo>
                <a:lnTo>
                  <a:pt x="394" y="260"/>
                </a:lnTo>
                <a:lnTo>
                  <a:pt x="353" y="260"/>
                </a:lnTo>
                <a:lnTo>
                  <a:pt x="276" y="260"/>
                </a:lnTo>
                <a:lnTo>
                  <a:pt x="276" y="337"/>
                </a:lnTo>
                <a:lnTo>
                  <a:pt x="276" y="378"/>
                </a:lnTo>
                <a:lnTo>
                  <a:pt x="235" y="378"/>
                </a:lnTo>
                <a:lnTo>
                  <a:pt x="158" y="378"/>
                </a:lnTo>
                <a:lnTo>
                  <a:pt x="158" y="455"/>
                </a:lnTo>
                <a:lnTo>
                  <a:pt x="158" y="495"/>
                </a:lnTo>
                <a:lnTo>
                  <a:pt x="117" y="495"/>
                </a:lnTo>
                <a:lnTo>
                  <a:pt x="0" y="495"/>
                </a:lnTo>
                <a:lnTo>
                  <a:pt x="0" y="455"/>
                </a:lnTo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1">
                  <a:alpha val="100000"/>
                  <a:lumMod val="40000"/>
                  <a:lumOff val="6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212425" y="2667733"/>
            <a:ext cx="4325017" cy="1027472"/>
          </a:xfrm>
          <a:prstGeom prst="roundRect">
            <a:avLst>
              <a:gd name="adj" fmla="val 8330"/>
            </a:avLst>
          </a:prstGeom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8522661" y="2674162"/>
            <a:ext cx="0" cy="1059826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7486155" y="28031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flipH="1">
            <a:off x="7682370" y="3015782"/>
            <a:ext cx="367566" cy="347027"/>
          </a:xfrm>
          <a:custGeom>
            <a:rect l="l" t="t" r="r" b="b"/>
            <a:pathLst>
              <a:path w="376" h="355">
                <a:moveTo>
                  <a:pt x="90" y="0"/>
                </a:moveTo>
                <a:cubicBezTo>
                  <a:pt x="104" y="0"/>
                  <a:pt x="115" y="12"/>
                  <a:pt x="115" y="26"/>
                </a:cubicBezTo>
                <a:cubicBezTo>
                  <a:pt x="115" y="40"/>
                  <a:pt x="104" y="52"/>
                  <a:pt x="90" y="52"/>
                </a:cubicBezTo>
                <a:cubicBezTo>
                  <a:pt x="75" y="52"/>
                  <a:pt x="64" y="40"/>
                  <a:pt x="64" y="26"/>
                </a:cubicBezTo>
                <a:cubicBezTo>
                  <a:pt x="64" y="12"/>
                  <a:pt x="75" y="0"/>
                  <a:pt x="90" y="0"/>
                </a:cubicBezTo>
                <a:close/>
                <a:moveTo>
                  <a:pt x="37" y="264"/>
                </a:moveTo>
                <a:cubicBezTo>
                  <a:pt x="95" y="264"/>
                  <a:pt x="95" y="264"/>
                  <a:pt x="95" y="264"/>
                </a:cubicBezTo>
                <a:cubicBezTo>
                  <a:pt x="108" y="264"/>
                  <a:pt x="118" y="274"/>
                  <a:pt x="118" y="287"/>
                </a:cubicBezTo>
                <a:cubicBezTo>
                  <a:pt x="118" y="310"/>
                  <a:pt x="118" y="310"/>
                  <a:pt x="118" y="310"/>
                </a:cubicBezTo>
                <a:cubicBezTo>
                  <a:pt x="120" y="310"/>
                  <a:pt x="120" y="310"/>
                  <a:pt x="120" y="310"/>
                </a:cubicBezTo>
                <a:cubicBezTo>
                  <a:pt x="131" y="310"/>
                  <a:pt x="131" y="310"/>
                  <a:pt x="131" y="310"/>
                </a:cubicBezTo>
                <a:cubicBezTo>
                  <a:pt x="134" y="310"/>
                  <a:pt x="134" y="310"/>
                  <a:pt x="134" y="310"/>
                </a:cubicBezTo>
                <a:cubicBezTo>
                  <a:pt x="134" y="287"/>
                  <a:pt x="134" y="287"/>
                  <a:pt x="134" y="287"/>
                </a:cubicBezTo>
                <a:cubicBezTo>
                  <a:pt x="134" y="274"/>
                  <a:pt x="144" y="264"/>
                  <a:pt x="156" y="264"/>
                </a:cubicBezTo>
                <a:cubicBezTo>
                  <a:pt x="215" y="264"/>
                  <a:pt x="215" y="264"/>
                  <a:pt x="215" y="264"/>
                </a:cubicBezTo>
                <a:cubicBezTo>
                  <a:pt x="227" y="264"/>
                  <a:pt x="237" y="274"/>
                  <a:pt x="237" y="287"/>
                </a:cubicBezTo>
                <a:cubicBezTo>
                  <a:pt x="237" y="310"/>
                  <a:pt x="237" y="310"/>
                  <a:pt x="237" y="310"/>
                </a:cubicBezTo>
                <a:cubicBezTo>
                  <a:pt x="241" y="310"/>
                  <a:pt x="241" y="310"/>
                  <a:pt x="241" y="310"/>
                </a:cubicBezTo>
                <a:cubicBezTo>
                  <a:pt x="250" y="310"/>
                  <a:pt x="250" y="310"/>
                  <a:pt x="250" y="310"/>
                </a:cubicBezTo>
                <a:cubicBezTo>
                  <a:pt x="255" y="310"/>
                  <a:pt x="255" y="310"/>
                  <a:pt x="255" y="310"/>
                </a:cubicBezTo>
                <a:cubicBezTo>
                  <a:pt x="255" y="287"/>
                  <a:pt x="255" y="287"/>
                  <a:pt x="255" y="287"/>
                </a:cubicBezTo>
                <a:cubicBezTo>
                  <a:pt x="255" y="274"/>
                  <a:pt x="265" y="264"/>
                  <a:pt x="278" y="264"/>
                </a:cubicBezTo>
                <a:cubicBezTo>
                  <a:pt x="336" y="264"/>
                  <a:pt x="336" y="264"/>
                  <a:pt x="336" y="264"/>
                </a:cubicBezTo>
                <a:cubicBezTo>
                  <a:pt x="348" y="264"/>
                  <a:pt x="358" y="274"/>
                  <a:pt x="358" y="287"/>
                </a:cubicBezTo>
                <a:cubicBezTo>
                  <a:pt x="358" y="310"/>
                  <a:pt x="358" y="310"/>
                  <a:pt x="358" y="310"/>
                </a:cubicBezTo>
                <a:cubicBezTo>
                  <a:pt x="362" y="310"/>
                  <a:pt x="362" y="310"/>
                  <a:pt x="362" y="310"/>
                </a:cubicBezTo>
                <a:cubicBezTo>
                  <a:pt x="371" y="310"/>
                  <a:pt x="371" y="310"/>
                  <a:pt x="371" y="310"/>
                </a:cubicBezTo>
                <a:cubicBezTo>
                  <a:pt x="376" y="310"/>
                  <a:pt x="376" y="310"/>
                  <a:pt x="376" y="310"/>
                </a:cubicBezTo>
                <a:cubicBezTo>
                  <a:pt x="376" y="323"/>
                  <a:pt x="376" y="323"/>
                  <a:pt x="376" y="323"/>
                </a:cubicBezTo>
                <a:cubicBezTo>
                  <a:pt x="371" y="323"/>
                  <a:pt x="371" y="323"/>
                  <a:pt x="371" y="323"/>
                </a:cubicBezTo>
                <a:cubicBezTo>
                  <a:pt x="362" y="323"/>
                  <a:pt x="362" y="323"/>
                  <a:pt x="362" y="323"/>
                </a:cubicBezTo>
                <a:cubicBezTo>
                  <a:pt x="358" y="323"/>
                  <a:pt x="358" y="323"/>
                  <a:pt x="358" y="323"/>
                </a:cubicBezTo>
                <a:cubicBezTo>
                  <a:pt x="358" y="355"/>
                  <a:pt x="358" y="355"/>
                  <a:pt x="358" y="355"/>
                </a:cubicBezTo>
                <a:cubicBezTo>
                  <a:pt x="255" y="355"/>
                  <a:pt x="255" y="355"/>
                  <a:pt x="255" y="355"/>
                </a:cubicBezTo>
                <a:cubicBezTo>
                  <a:pt x="255" y="323"/>
                  <a:pt x="255" y="323"/>
                  <a:pt x="255" y="323"/>
                </a:cubicBezTo>
                <a:cubicBezTo>
                  <a:pt x="250" y="323"/>
                  <a:pt x="250" y="323"/>
                  <a:pt x="250" y="323"/>
                </a:cubicBezTo>
                <a:cubicBezTo>
                  <a:pt x="241" y="323"/>
                  <a:pt x="241" y="323"/>
                  <a:pt x="241" y="323"/>
                </a:cubicBezTo>
                <a:cubicBezTo>
                  <a:pt x="237" y="323"/>
                  <a:pt x="237" y="323"/>
                  <a:pt x="237" y="323"/>
                </a:cubicBezTo>
                <a:cubicBezTo>
                  <a:pt x="237" y="355"/>
                  <a:pt x="237" y="355"/>
                  <a:pt x="237" y="355"/>
                </a:cubicBezTo>
                <a:cubicBezTo>
                  <a:pt x="134" y="355"/>
                  <a:pt x="134" y="355"/>
                  <a:pt x="134" y="355"/>
                </a:cubicBezTo>
                <a:cubicBezTo>
                  <a:pt x="134" y="323"/>
                  <a:pt x="134" y="323"/>
                  <a:pt x="134" y="323"/>
                </a:cubicBezTo>
                <a:cubicBezTo>
                  <a:pt x="131" y="323"/>
                  <a:pt x="131" y="323"/>
                  <a:pt x="131" y="323"/>
                </a:cubicBezTo>
                <a:cubicBezTo>
                  <a:pt x="120" y="323"/>
                  <a:pt x="120" y="323"/>
                  <a:pt x="120" y="323"/>
                </a:cubicBezTo>
                <a:cubicBezTo>
                  <a:pt x="118" y="323"/>
                  <a:pt x="118" y="323"/>
                  <a:pt x="118" y="323"/>
                </a:cubicBezTo>
                <a:cubicBezTo>
                  <a:pt x="118" y="355"/>
                  <a:pt x="118" y="355"/>
                  <a:pt x="118" y="355"/>
                </a:cubicBezTo>
                <a:cubicBezTo>
                  <a:pt x="14" y="355"/>
                  <a:pt x="14" y="355"/>
                  <a:pt x="14" y="355"/>
                </a:cubicBezTo>
                <a:cubicBezTo>
                  <a:pt x="14" y="323"/>
                  <a:pt x="14" y="323"/>
                  <a:pt x="14" y="323"/>
                </a:cubicBezTo>
                <a:cubicBezTo>
                  <a:pt x="0" y="323"/>
                  <a:pt x="0" y="323"/>
                  <a:pt x="0" y="323"/>
                </a:cubicBezTo>
                <a:cubicBezTo>
                  <a:pt x="0" y="310"/>
                  <a:pt x="0" y="310"/>
                  <a:pt x="0" y="310"/>
                </a:cubicBezTo>
                <a:cubicBezTo>
                  <a:pt x="14" y="310"/>
                  <a:pt x="14" y="310"/>
                  <a:pt x="14" y="310"/>
                </a:cubicBezTo>
                <a:cubicBezTo>
                  <a:pt x="14" y="287"/>
                  <a:pt x="14" y="287"/>
                  <a:pt x="14" y="287"/>
                </a:cubicBezTo>
                <a:cubicBezTo>
                  <a:pt x="14" y="274"/>
                  <a:pt x="24" y="264"/>
                  <a:pt x="37" y="264"/>
                </a:cubicBezTo>
                <a:close/>
                <a:moveTo>
                  <a:pt x="307" y="220"/>
                </a:moveTo>
                <a:cubicBezTo>
                  <a:pt x="323" y="220"/>
                  <a:pt x="336" y="232"/>
                  <a:pt x="336" y="248"/>
                </a:cubicBezTo>
                <a:cubicBezTo>
                  <a:pt x="336" y="251"/>
                  <a:pt x="335" y="255"/>
                  <a:pt x="334" y="258"/>
                </a:cubicBezTo>
                <a:cubicBezTo>
                  <a:pt x="281" y="258"/>
                  <a:pt x="281" y="258"/>
                  <a:pt x="281" y="258"/>
                </a:cubicBezTo>
                <a:cubicBezTo>
                  <a:pt x="280" y="255"/>
                  <a:pt x="279" y="251"/>
                  <a:pt x="279" y="248"/>
                </a:cubicBezTo>
                <a:cubicBezTo>
                  <a:pt x="279" y="232"/>
                  <a:pt x="292" y="220"/>
                  <a:pt x="307" y="220"/>
                </a:cubicBezTo>
                <a:close/>
                <a:moveTo>
                  <a:pt x="186" y="220"/>
                </a:moveTo>
                <a:cubicBezTo>
                  <a:pt x="202" y="220"/>
                  <a:pt x="215" y="232"/>
                  <a:pt x="215" y="248"/>
                </a:cubicBezTo>
                <a:cubicBezTo>
                  <a:pt x="215" y="251"/>
                  <a:pt x="214" y="255"/>
                  <a:pt x="213" y="258"/>
                </a:cubicBezTo>
                <a:cubicBezTo>
                  <a:pt x="160" y="258"/>
                  <a:pt x="160" y="258"/>
                  <a:pt x="160" y="258"/>
                </a:cubicBezTo>
                <a:cubicBezTo>
                  <a:pt x="159" y="255"/>
                  <a:pt x="158" y="251"/>
                  <a:pt x="158" y="248"/>
                </a:cubicBezTo>
                <a:cubicBezTo>
                  <a:pt x="158" y="232"/>
                  <a:pt x="171" y="220"/>
                  <a:pt x="186" y="220"/>
                </a:cubicBezTo>
                <a:close/>
                <a:moveTo>
                  <a:pt x="67" y="220"/>
                </a:moveTo>
                <a:cubicBezTo>
                  <a:pt x="82" y="220"/>
                  <a:pt x="95" y="232"/>
                  <a:pt x="95" y="248"/>
                </a:cubicBezTo>
                <a:cubicBezTo>
                  <a:pt x="95" y="251"/>
                  <a:pt x="94" y="255"/>
                  <a:pt x="93" y="258"/>
                </a:cubicBezTo>
                <a:cubicBezTo>
                  <a:pt x="40" y="258"/>
                  <a:pt x="40" y="258"/>
                  <a:pt x="40" y="258"/>
                </a:cubicBezTo>
                <a:cubicBezTo>
                  <a:pt x="39" y="255"/>
                  <a:pt x="38" y="251"/>
                  <a:pt x="38" y="248"/>
                </a:cubicBezTo>
                <a:cubicBezTo>
                  <a:pt x="38" y="232"/>
                  <a:pt x="51" y="220"/>
                  <a:pt x="67" y="220"/>
                </a:cubicBezTo>
                <a:close/>
                <a:moveTo>
                  <a:pt x="307" y="130"/>
                </a:moveTo>
                <a:cubicBezTo>
                  <a:pt x="307" y="147"/>
                  <a:pt x="307" y="147"/>
                  <a:pt x="307" y="147"/>
                </a:cubicBezTo>
                <a:cubicBezTo>
                  <a:pt x="293" y="147"/>
                  <a:pt x="293" y="147"/>
                  <a:pt x="293" y="147"/>
                </a:cubicBezTo>
                <a:cubicBezTo>
                  <a:pt x="308" y="201"/>
                  <a:pt x="308" y="201"/>
                  <a:pt x="308" y="201"/>
                </a:cubicBezTo>
                <a:cubicBezTo>
                  <a:pt x="289" y="201"/>
                  <a:pt x="289" y="201"/>
                  <a:pt x="289" y="201"/>
                </a:cubicBezTo>
                <a:cubicBezTo>
                  <a:pt x="273" y="147"/>
                  <a:pt x="273" y="147"/>
                  <a:pt x="273" y="147"/>
                </a:cubicBezTo>
                <a:cubicBezTo>
                  <a:pt x="216" y="147"/>
                  <a:pt x="216" y="147"/>
                  <a:pt x="216" y="147"/>
                </a:cubicBezTo>
                <a:cubicBezTo>
                  <a:pt x="201" y="201"/>
                  <a:pt x="201" y="201"/>
                  <a:pt x="201" y="201"/>
                </a:cubicBezTo>
                <a:cubicBezTo>
                  <a:pt x="181" y="201"/>
                  <a:pt x="181" y="201"/>
                  <a:pt x="181" y="201"/>
                </a:cubicBezTo>
                <a:cubicBezTo>
                  <a:pt x="197" y="147"/>
                  <a:pt x="197" y="147"/>
                  <a:pt x="197" y="147"/>
                </a:cubicBezTo>
                <a:cubicBezTo>
                  <a:pt x="181" y="147"/>
                  <a:pt x="181" y="147"/>
                  <a:pt x="181" y="147"/>
                </a:cubicBezTo>
                <a:cubicBezTo>
                  <a:pt x="181" y="130"/>
                  <a:pt x="181" y="130"/>
                  <a:pt x="181" y="130"/>
                </a:cubicBezTo>
                <a:cubicBezTo>
                  <a:pt x="307" y="130"/>
                  <a:pt x="307" y="130"/>
                  <a:pt x="307" y="130"/>
                </a:cubicBezTo>
                <a:close/>
                <a:moveTo>
                  <a:pt x="180" y="16"/>
                </a:moveTo>
                <a:cubicBezTo>
                  <a:pt x="175" y="16"/>
                  <a:pt x="170" y="18"/>
                  <a:pt x="166" y="21"/>
                </a:cubicBezTo>
                <a:cubicBezTo>
                  <a:pt x="166" y="21"/>
                  <a:pt x="166" y="21"/>
                  <a:pt x="166" y="21"/>
                </a:cubicBezTo>
                <a:cubicBezTo>
                  <a:pt x="163" y="25"/>
                  <a:pt x="161" y="30"/>
                  <a:pt x="161" y="35"/>
                </a:cubicBezTo>
                <a:cubicBezTo>
                  <a:pt x="161" y="72"/>
                  <a:pt x="161" y="72"/>
                  <a:pt x="161" y="72"/>
                </a:cubicBezTo>
                <a:cubicBezTo>
                  <a:pt x="155" y="73"/>
                  <a:pt x="155" y="73"/>
                  <a:pt x="155" y="73"/>
                </a:cubicBezTo>
                <a:cubicBezTo>
                  <a:pt x="155" y="67"/>
                  <a:pt x="155" y="67"/>
                  <a:pt x="155" y="67"/>
                </a:cubicBezTo>
                <a:cubicBezTo>
                  <a:pt x="128" y="67"/>
                  <a:pt x="128" y="67"/>
                  <a:pt x="128" y="67"/>
                </a:cubicBezTo>
                <a:cubicBezTo>
                  <a:pt x="109" y="55"/>
                  <a:pt x="109" y="55"/>
                  <a:pt x="109" y="55"/>
                </a:cubicBezTo>
                <a:cubicBezTo>
                  <a:pt x="63" y="55"/>
                  <a:pt x="117" y="55"/>
                  <a:pt x="66" y="55"/>
                </a:cubicBezTo>
                <a:cubicBezTo>
                  <a:pt x="57" y="55"/>
                  <a:pt x="50" y="63"/>
                  <a:pt x="50" y="71"/>
                </a:cubicBezTo>
                <a:cubicBezTo>
                  <a:pt x="50" y="122"/>
                  <a:pt x="50" y="122"/>
                  <a:pt x="50" y="122"/>
                </a:cubicBezTo>
                <a:cubicBezTo>
                  <a:pt x="66" y="122"/>
                  <a:pt x="66" y="122"/>
                  <a:pt x="66" y="122"/>
                </a:cubicBezTo>
                <a:cubicBezTo>
                  <a:pt x="66" y="85"/>
                  <a:pt x="66" y="85"/>
                  <a:pt x="66" y="85"/>
                </a:cubicBezTo>
                <a:cubicBezTo>
                  <a:pt x="69" y="85"/>
                  <a:pt x="69" y="85"/>
                  <a:pt x="69" y="85"/>
                </a:cubicBezTo>
                <a:cubicBezTo>
                  <a:pt x="69" y="122"/>
                  <a:pt x="69" y="122"/>
                  <a:pt x="69" y="122"/>
                </a:cubicBezTo>
                <a:cubicBezTo>
                  <a:pt x="69" y="132"/>
                  <a:pt x="69" y="132"/>
                  <a:pt x="69" y="132"/>
                </a:cubicBezTo>
                <a:cubicBezTo>
                  <a:pt x="69" y="199"/>
                  <a:pt x="69" y="199"/>
                  <a:pt x="69" y="199"/>
                </a:cubicBezTo>
                <a:cubicBezTo>
                  <a:pt x="87" y="199"/>
                  <a:pt x="87" y="199"/>
                  <a:pt x="87" y="199"/>
                </a:cubicBezTo>
                <a:cubicBezTo>
                  <a:pt x="87" y="143"/>
                  <a:pt x="87" y="143"/>
                  <a:pt x="87" y="143"/>
                </a:cubicBezTo>
                <a:cubicBezTo>
                  <a:pt x="91" y="143"/>
                  <a:pt x="91" y="143"/>
                  <a:pt x="91" y="143"/>
                </a:cubicBezTo>
                <a:cubicBezTo>
                  <a:pt x="91" y="199"/>
                  <a:pt x="91" y="199"/>
                  <a:pt x="91" y="199"/>
                </a:cubicBezTo>
                <a:cubicBezTo>
                  <a:pt x="109" y="199"/>
                  <a:pt x="109" y="199"/>
                  <a:pt x="109" y="199"/>
                </a:cubicBezTo>
                <a:cubicBezTo>
                  <a:pt x="109" y="189"/>
                  <a:pt x="109" y="189"/>
                  <a:pt x="109" y="189"/>
                </a:cubicBezTo>
                <a:cubicBezTo>
                  <a:pt x="109" y="132"/>
                  <a:pt x="109" y="132"/>
                  <a:pt x="109" y="132"/>
                </a:cubicBezTo>
                <a:cubicBezTo>
                  <a:pt x="109" y="122"/>
                  <a:pt x="109" y="122"/>
                  <a:pt x="109" y="122"/>
                </a:cubicBezTo>
                <a:cubicBezTo>
                  <a:pt x="109" y="85"/>
                  <a:pt x="109" y="85"/>
                  <a:pt x="109" y="85"/>
                </a:cubicBezTo>
                <a:cubicBezTo>
                  <a:pt x="109" y="75"/>
                  <a:pt x="109" y="75"/>
                  <a:pt x="109" y="75"/>
                </a:cubicBezTo>
                <a:cubicBezTo>
                  <a:pt x="128" y="85"/>
                  <a:pt x="128" y="85"/>
                  <a:pt x="128" y="85"/>
                </a:cubicBezTo>
                <a:cubicBezTo>
                  <a:pt x="155" y="85"/>
                  <a:pt x="155" y="85"/>
                  <a:pt x="155" y="85"/>
                </a:cubicBezTo>
                <a:cubicBezTo>
                  <a:pt x="155" y="80"/>
                  <a:pt x="155" y="80"/>
                  <a:pt x="155" y="80"/>
                </a:cubicBezTo>
                <a:cubicBezTo>
                  <a:pt x="161" y="79"/>
                  <a:pt x="161" y="79"/>
                  <a:pt x="161" y="79"/>
                </a:cubicBezTo>
                <a:cubicBezTo>
                  <a:pt x="161" y="107"/>
                  <a:pt x="161" y="107"/>
                  <a:pt x="161" y="107"/>
                </a:cubicBezTo>
                <a:cubicBezTo>
                  <a:pt x="161" y="112"/>
                  <a:pt x="163" y="117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70" y="124"/>
                  <a:pt x="175" y="126"/>
                  <a:pt x="180" y="126"/>
                </a:cubicBezTo>
                <a:cubicBezTo>
                  <a:pt x="304" y="126"/>
                  <a:pt x="304" y="126"/>
                  <a:pt x="304" y="126"/>
                </a:cubicBezTo>
                <a:cubicBezTo>
                  <a:pt x="309" y="126"/>
                  <a:pt x="314" y="124"/>
                  <a:pt x="317" y="120"/>
                </a:cubicBezTo>
                <a:cubicBezTo>
                  <a:pt x="317" y="120"/>
                  <a:pt x="317" y="120"/>
                  <a:pt x="317" y="120"/>
                </a:cubicBezTo>
                <a:cubicBezTo>
                  <a:pt x="321" y="117"/>
                  <a:pt x="323" y="112"/>
                  <a:pt x="323" y="107"/>
                </a:cubicBezTo>
                <a:cubicBezTo>
                  <a:pt x="323" y="35"/>
                  <a:pt x="323" y="35"/>
                  <a:pt x="323" y="35"/>
                </a:cubicBezTo>
                <a:cubicBezTo>
                  <a:pt x="323" y="30"/>
                  <a:pt x="321" y="25"/>
                  <a:pt x="317" y="21"/>
                </a:cubicBezTo>
                <a:cubicBezTo>
                  <a:pt x="314" y="18"/>
                  <a:pt x="309" y="16"/>
                  <a:pt x="304" y="16"/>
                </a:cubicBezTo>
                <a:cubicBezTo>
                  <a:pt x="180" y="16"/>
                  <a:pt x="180" y="16"/>
                  <a:pt x="180" y="16"/>
                </a:cubicBezTo>
                <a:close/>
                <a:moveTo>
                  <a:pt x="304" y="31"/>
                </a:moveTo>
                <a:cubicBezTo>
                  <a:pt x="305" y="31"/>
                  <a:pt x="306" y="31"/>
                  <a:pt x="307" y="32"/>
                </a:cubicBezTo>
                <a:cubicBezTo>
                  <a:pt x="307" y="33"/>
                  <a:pt x="308" y="34"/>
                  <a:pt x="308" y="35"/>
                </a:cubicBezTo>
                <a:cubicBezTo>
                  <a:pt x="308" y="107"/>
                  <a:pt x="308" y="107"/>
                  <a:pt x="308" y="107"/>
                </a:cubicBezTo>
                <a:cubicBezTo>
                  <a:pt x="308" y="108"/>
                  <a:pt x="307" y="109"/>
                  <a:pt x="307" y="109"/>
                </a:cubicBezTo>
                <a:cubicBezTo>
                  <a:pt x="307" y="110"/>
                  <a:pt x="307" y="110"/>
                  <a:pt x="307" y="110"/>
                </a:cubicBezTo>
                <a:cubicBezTo>
                  <a:pt x="306" y="110"/>
                  <a:pt x="305" y="111"/>
                  <a:pt x="304" y="111"/>
                </a:cubicBezTo>
                <a:cubicBezTo>
                  <a:pt x="180" y="111"/>
                  <a:pt x="180" y="111"/>
                  <a:pt x="180" y="111"/>
                </a:cubicBezTo>
                <a:cubicBezTo>
                  <a:pt x="179" y="111"/>
                  <a:pt x="178" y="110"/>
                  <a:pt x="177" y="110"/>
                </a:cubicBezTo>
                <a:cubicBezTo>
                  <a:pt x="177" y="109"/>
                  <a:pt x="177" y="109"/>
                  <a:pt x="177" y="109"/>
                </a:cubicBezTo>
                <a:cubicBezTo>
                  <a:pt x="176" y="109"/>
                  <a:pt x="176" y="108"/>
                  <a:pt x="176" y="107"/>
                </a:cubicBezTo>
                <a:cubicBezTo>
                  <a:pt x="176" y="76"/>
                  <a:pt x="176" y="76"/>
                  <a:pt x="176" y="76"/>
                </a:cubicBezTo>
                <a:cubicBezTo>
                  <a:pt x="238" y="63"/>
                  <a:pt x="238" y="63"/>
                  <a:pt x="238" y="63"/>
                </a:cubicBezTo>
                <a:cubicBezTo>
                  <a:pt x="237" y="62"/>
                  <a:pt x="237" y="62"/>
                  <a:pt x="237" y="62"/>
                </a:cubicBezTo>
                <a:cubicBezTo>
                  <a:pt x="176" y="70"/>
                  <a:pt x="176" y="70"/>
                  <a:pt x="176" y="70"/>
                </a:cubicBezTo>
                <a:cubicBezTo>
                  <a:pt x="176" y="35"/>
                  <a:pt x="176" y="35"/>
                  <a:pt x="176" y="35"/>
                </a:cubicBezTo>
                <a:cubicBezTo>
                  <a:pt x="176" y="34"/>
                  <a:pt x="176" y="33"/>
                  <a:pt x="177" y="32"/>
                </a:cubicBezTo>
                <a:cubicBezTo>
                  <a:pt x="177" y="32"/>
                  <a:pt x="177" y="32"/>
                  <a:pt x="177" y="32"/>
                </a:cubicBezTo>
                <a:cubicBezTo>
                  <a:pt x="178" y="31"/>
                  <a:pt x="179" y="31"/>
                  <a:pt x="180" y="31"/>
                </a:cubicBezTo>
                <a:lnTo>
                  <a:pt x="304" y="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440775" y="3915508"/>
            <a:ext cx="4325017" cy="1027472"/>
          </a:xfrm>
          <a:prstGeom prst="roundRect">
            <a:avLst>
              <a:gd name="adj" fmla="val 8330"/>
            </a:avLst>
          </a:prstGeom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 flipH="1">
            <a:off x="6751011" y="3921937"/>
            <a:ext cx="0" cy="1059826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5714505" y="4050959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78650" y="5144233"/>
            <a:ext cx="4325017" cy="1027472"/>
          </a:xfrm>
          <a:prstGeom prst="roundRect">
            <a:avLst>
              <a:gd name="adj" fmla="val 8330"/>
            </a:avLst>
          </a:prstGeom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4988886" y="5150662"/>
            <a:ext cx="0" cy="1059826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AutoShape 12"/>
          <p:cNvSpPr/>
          <p:nvPr/>
        </p:nvSpPr>
        <p:spPr>
          <a:xfrm>
            <a:off x="3952380" y="52796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908809" y="4245412"/>
            <a:ext cx="367665" cy="367665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67640" y="228600"/>
                </a:moveTo>
                <a:lnTo>
                  <a:pt x="182880" y="228600"/>
                </a:lnTo>
                <a:cubicBezTo>
                  <a:pt x="208131" y="228600"/>
                  <a:pt x="228600" y="208131"/>
                  <a:pt x="228600" y="182880"/>
                </a:cubicBezTo>
                <a:cubicBezTo>
                  <a:pt x="228600" y="157629"/>
                  <a:pt x="208131" y="137160"/>
                  <a:pt x="182880" y="137160"/>
                </a:cubicBezTo>
                <a:lnTo>
                  <a:pt x="182880" y="137160"/>
                </a:lnTo>
                <a:lnTo>
                  <a:pt x="121768" y="137160"/>
                </a:lnTo>
                <a:cubicBezTo>
                  <a:pt x="113348" y="137160"/>
                  <a:pt x="106528" y="130340"/>
                  <a:pt x="106528" y="121920"/>
                </a:cubicBezTo>
                <a:cubicBezTo>
                  <a:pt x="106528" y="113500"/>
                  <a:pt x="113348" y="106680"/>
                  <a:pt x="121768" y="106680"/>
                </a:cubicBezTo>
                <a:lnTo>
                  <a:pt x="121768" y="106680"/>
                </a:lnTo>
                <a:lnTo>
                  <a:pt x="213360" y="106680"/>
                </a:lnTo>
                <a:lnTo>
                  <a:pt x="213360" y="76200"/>
                </a:lnTo>
                <a:lnTo>
                  <a:pt x="167640" y="76200"/>
                </a:lnTo>
                <a:lnTo>
                  <a:pt x="167640" y="45720"/>
                </a:lnTo>
                <a:lnTo>
                  <a:pt x="137160" y="45720"/>
                </a:lnTo>
                <a:lnTo>
                  <a:pt x="137160" y="76200"/>
                </a:lnTo>
                <a:lnTo>
                  <a:pt x="121920" y="76200"/>
                </a:lnTo>
                <a:cubicBezTo>
                  <a:pt x="96669" y="76200"/>
                  <a:pt x="76200" y="96669"/>
                  <a:pt x="76200" y="121920"/>
                </a:cubicBezTo>
                <a:cubicBezTo>
                  <a:pt x="76200" y="147171"/>
                  <a:pt x="96669" y="167640"/>
                  <a:pt x="121920" y="167640"/>
                </a:cubicBezTo>
                <a:lnTo>
                  <a:pt x="121920" y="167640"/>
                </a:lnTo>
                <a:lnTo>
                  <a:pt x="182880" y="167640"/>
                </a:lnTo>
                <a:cubicBezTo>
                  <a:pt x="191300" y="167640"/>
                  <a:pt x="198120" y="174460"/>
                  <a:pt x="198120" y="182880"/>
                </a:cubicBezTo>
                <a:cubicBezTo>
                  <a:pt x="198120" y="191300"/>
                  <a:pt x="191300" y="198120"/>
                  <a:pt x="182880" y="198120"/>
                </a:cubicBezTo>
                <a:lnTo>
                  <a:pt x="182880" y="198120"/>
                </a:lnTo>
                <a:lnTo>
                  <a:pt x="91440" y="198120"/>
                </a:lnTo>
                <a:lnTo>
                  <a:pt x="91440" y="228600"/>
                </a:lnTo>
                <a:lnTo>
                  <a:pt x="137160" y="228600"/>
                </a:lnTo>
                <a:lnTo>
                  <a:pt x="137160" y="259080"/>
                </a:lnTo>
                <a:lnTo>
                  <a:pt x="167640" y="25908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146684" y="5474137"/>
            <a:ext cx="367665" cy="367665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疯牛病的起源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5222881" y="5436037"/>
            <a:ext cx="2541428" cy="490334"/>
            <a:chOff x="5222881" y="5436037"/>
            <a:chExt cx="2541428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5222881" y="5436037"/>
              <a:ext cx="254142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1981年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6971715" y="4184077"/>
            <a:ext cx="2541428" cy="490334"/>
            <a:chOff x="6971715" y="4184077"/>
            <a:chExt cx="2541428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6971715" y="4184077"/>
              <a:ext cx="254142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1986年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8736929" y="2936302"/>
            <a:ext cx="2541428" cy="490334"/>
            <a:chOff x="8736929" y="2936302"/>
            <a:chExt cx="2541428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8736929" y="2936302"/>
              <a:ext cx="254142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1990年代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2228086" y="3512222"/>
            <a:ext cx="2381737" cy="806572"/>
            <a:chOff x="2228086" y="3512222"/>
            <a:chExt cx="2381737" cy="806572"/>
          </a:xfrm>
        </p:grpSpPr>
        <p:sp>
          <p:nvSpPr>
            <p:cNvPr id="44" name="TextBox 44"/>
            <p:cNvSpPr txBox="1"/>
            <p:nvPr/>
          </p:nvSpPr>
          <p:spPr>
            <a:xfrm>
              <a:off x="2228086" y="3512222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科学家发现病原体为朊病毒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4027453" y="2264447"/>
            <a:ext cx="2381737" cy="806572"/>
            <a:chOff x="4027453" y="2264447"/>
            <a:chExt cx="2381737" cy="806572"/>
          </a:xfrm>
        </p:grpSpPr>
        <p:sp>
          <p:nvSpPr>
            <p:cNvPr id="46" name="TextBox 46"/>
            <p:cNvSpPr txBox="1"/>
            <p:nvPr/>
          </p:nvSpPr>
          <p:spPr>
            <a:xfrm>
              <a:off x="4027453" y="2264447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疯牛病在欧洲迅速传播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454963" y="4740947"/>
            <a:ext cx="2381737" cy="806572"/>
            <a:chOff x="454963" y="4740947"/>
            <a:chExt cx="2381737" cy="806572"/>
          </a:xfrm>
        </p:grpSpPr>
        <p:sp>
          <p:nvSpPr>
            <p:cNvPr id="48" name="TextBox 48"/>
            <p:cNvSpPr txBox="1"/>
            <p:nvPr/>
          </p:nvSpPr>
          <p:spPr>
            <a:xfrm>
              <a:off x="454963" y="4740947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英国出现首例疯牛病病例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t="73" b="7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基因遗传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食用感染疯牛病的牛肉和牛制品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动物之间的接触传播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疯牛病的传播方式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9589987">
            <a:off x="4454253" y="3728811"/>
            <a:ext cx="4292624" cy="1204932"/>
          </a:xfrm>
          <a:custGeom>
            <a:rect l="l" t="t" r="r" b="b"/>
            <a:pathLst>
              <a:path w="4648848" h="1304923">
                <a:moveTo>
                  <a:pt x="4559807" y="0"/>
                </a:moveTo>
                <a:lnTo>
                  <a:pt x="4648848" y="1304923"/>
                </a:lnTo>
                <a:lnTo>
                  <a:pt x="406711" y="1304922"/>
                </a:lnTo>
                <a:lnTo>
                  <a:pt x="89042" y="1304922"/>
                </a:lnTo>
                <a:lnTo>
                  <a:pt x="0" y="0"/>
                </a:lnTo>
                <a:lnTo>
                  <a:pt x="406711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9589987">
            <a:off x="3568187" y="2529272"/>
            <a:ext cx="4270524" cy="1198728"/>
          </a:xfrm>
          <a:custGeom>
            <a:rect l="l" t="t" r="r" b="b"/>
            <a:pathLst>
              <a:path w="4648848" h="1304923">
                <a:moveTo>
                  <a:pt x="4559807" y="0"/>
                </a:moveTo>
                <a:lnTo>
                  <a:pt x="4648848" y="1304923"/>
                </a:lnTo>
                <a:lnTo>
                  <a:pt x="406711" y="1304922"/>
                </a:lnTo>
                <a:lnTo>
                  <a:pt x="89042" y="1304922"/>
                </a:lnTo>
                <a:lnTo>
                  <a:pt x="0" y="0"/>
                </a:lnTo>
                <a:lnTo>
                  <a:pt x="406711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flipH="1" flipV="1">
            <a:off x="4474863" y="5012009"/>
            <a:ext cx="6452875" cy="1007532"/>
          </a:xfrm>
          <a:custGeom>
            <a:rect l="l" t="t" r="r" b="b"/>
            <a:pathLst>
              <a:path w="7024533" h="1096789">
                <a:moveTo>
                  <a:pt x="7024533" y="1096789"/>
                </a:moveTo>
                <a:lnTo>
                  <a:pt x="6730159" y="1096789"/>
                </a:lnTo>
                <a:lnTo>
                  <a:pt x="6227367" y="1096789"/>
                </a:lnTo>
                <a:lnTo>
                  <a:pt x="5932993" y="1096789"/>
                </a:lnTo>
                <a:lnTo>
                  <a:pt x="835684" y="1096789"/>
                </a:lnTo>
                <a:lnTo>
                  <a:pt x="0" y="0"/>
                </a:lnTo>
                <a:lnTo>
                  <a:pt x="255312" y="0"/>
                </a:lnTo>
                <a:lnTo>
                  <a:pt x="5094321" y="0"/>
                </a:lnTo>
                <a:lnTo>
                  <a:pt x="5388695" y="0"/>
                </a:lnTo>
                <a:lnTo>
                  <a:pt x="5891487" y="0"/>
                </a:lnTo>
                <a:lnTo>
                  <a:pt x="6185861" y="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 flipV="1">
            <a:off x="3576905" y="3825188"/>
            <a:ext cx="6446549" cy="1007532"/>
          </a:xfrm>
          <a:custGeom>
            <a:rect l="l" t="t" r="r" b="b"/>
            <a:pathLst>
              <a:path w="7017646" h="1096789">
                <a:moveTo>
                  <a:pt x="7017646" y="1096789"/>
                </a:moveTo>
                <a:lnTo>
                  <a:pt x="6679144" y="1096789"/>
                </a:lnTo>
                <a:lnTo>
                  <a:pt x="6334779" y="1096789"/>
                </a:lnTo>
                <a:lnTo>
                  <a:pt x="5996278" y="1096789"/>
                </a:lnTo>
                <a:lnTo>
                  <a:pt x="835685" y="1096789"/>
                </a:lnTo>
                <a:lnTo>
                  <a:pt x="0" y="0"/>
                </a:lnTo>
                <a:lnTo>
                  <a:pt x="5157606" y="0"/>
                </a:lnTo>
                <a:lnTo>
                  <a:pt x="5496108" y="0"/>
                </a:lnTo>
                <a:lnTo>
                  <a:pt x="5840472" y="0"/>
                </a:lnTo>
                <a:lnTo>
                  <a:pt x="6178974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2609211" y="1451543"/>
            <a:ext cx="5216281" cy="1007532"/>
          </a:xfrm>
          <a:custGeom>
            <a:rect l="l" t="t" r="r" b="b"/>
            <a:pathLst>
              <a:path w="5678389" h="1096789">
                <a:moveTo>
                  <a:pt x="0" y="0"/>
                </a:moveTo>
                <a:lnTo>
                  <a:pt x="3420227" y="0"/>
                </a:lnTo>
                <a:lnTo>
                  <a:pt x="4038183" y="0"/>
                </a:lnTo>
                <a:lnTo>
                  <a:pt x="4221761" y="0"/>
                </a:lnTo>
                <a:lnTo>
                  <a:pt x="4839717" y="0"/>
                </a:lnTo>
                <a:lnTo>
                  <a:pt x="5678389" y="1096789"/>
                </a:lnTo>
                <a:lnTo>
                  <a:pt x="5060433" y="1096789"/>
                </a:lnTo>
                <a:lnTo>
                  <a:pt x="4876855" y="1096789"/>
                </a:lnTo>
                <a:lnTo>
                  <a:pt x="4258899" y="1096789"/>
                </a:lnTo>
                <a:lnTo>
                  <a:pt x="0" y="109678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2590163" y="2638366"/>
            <a:ext cx="6130636" cy="1007532"/>
          </a:xfrm>
          <a:custGeom>
            <a:rect l="l" t="t" r="r" b="b"/>
            <a:pathLst>
              <a:path w="6673747" h="1096789">
                <a:moveTo>
                  <a:pt x="0" y="0"/>
                </a:moveTo>
                <a:lnTo>
                  <a:pt x="3420226" y="0"/>
                </a:lnTo>
                <a:lnTo>
                  <a:pt x="4221760" y="0"/>
                </a:lnTo>
                <a:lnTo>
                  <a:pt x="5152211" y="0"/>
                </a:lnTo>
                <a:lnTo>
                  <a:pt x="5835075" y="0"/>
                </a:lnTo>
                <a:lnTo>
                  <a:pt x="6673747" y="1096789"/>
                </a:lnTo>
                <a:lnTo>
                  <a:pt x="5990883" y="1096789"/>
                </a:lnTo>
                <a:lnTo>
                  <a:pt x="5060432" y="1096789"/>
                </a:lnTo>
                <a:lnTo>
                  <a:pt x="4258898" y="1096789"/>
                </a:lnTo>
                <a:lnTo>
                  <a:pt x="0" y="1096789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654742" y="2746306"/>
            <a:ext cx="641522" cy="7991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4474857" y="3898948"/>
            <a:ext cx="641522" cy="7991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03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5295226" y="5119948"/>
            <a:ext cx="649537" cy="7991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04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1480299" y="1451543"/>
            <a:ext cx="2095069" cy="1097178"/>
          </a:xfrm>
          <a:custGeom>
            <a:rect l="l" t="t" r="r" b="b"/>
            <a:pathLst>
              <a:path w="2280670" h="1194377">
                <a:moveTo>
                  <a:pt x="2280670" y="0"/>
                </a:moveTo>
                <a:lnTo>
                  <a:pt x="1362432" y="1194377"/>
                </a:lnTo>
                <a:lnTo>
                  <a:pt x="0" y="1194376"/>
                </a:lnTo>
                <a:lnTo>
                  <a:pt x="918238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480300" y="2548719"/>
            <a:ext cx="2095069" cy="1097178"/>
          </a:xfrm>
          <a:custGeom>
            <a:rect l="l" t="t" r="r" b="b"/>
            <a:pathLst>
              <a:path w="2280670" h="1194377">
                <a:moveTo>
                  <a:pt x="1362432" y="0"/>
                </a:moveTo>
                <a:lnTo>
                  <a:pt x="2280670" y="1194377"/>
                </a:lnTo>
                <a:lnTo>
                  <a:pt x="918238" y="1194377"/>
                </a:lnTo>
                <a:lnTo>
                  <a:pt x="0" y="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883508" y="1559483"/>
            <a:ext cx="612668" cy="7991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01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疯牛病的临床症状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3698767" y="1450300"/>
            <a:ext cx="3702933" cy="914024"/>
            <a:chOff x="3698767" y="1450300"/>
            <a:chExt cx="3702933" cy="914024"/>
          </a:xfrm>
        </p:grpSpPr>
        <p:sp>
          <p:nvSpPr>
            <p:cNvPr id="37" name="TextBox 37"/>
            <p:cNvSpPr txBox="1"/>
            <p:nvPr/>
          </p:nvSpPr>
          <p:spPr>
            <a:xfrm>
              <a:off x="3698767" y="1450300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精神异常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4550182" y="2644255"/>
            <a:ext cx="3702933" cy="914024"/>
            <a:chOff x="4550182" y="2644255"/>
            <a:chExt cx="3702933" cy="914024"/>
          </a:xfrm>
        </p:grpSpPr>
        <p:sp>
          <p:nvSpPr>
            <p:cNvPr id="39" name="TextBox 39"/>
            <p:cNvSpPr txBox="1"/>
            <p:nvPr/>
          </p:nvSpPr>
          <p:spPr>
            <a:xfrm>
              <a:off x="4550182" y="2644255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肌肉震颤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5655481" y="3874265"/>
            <a:ext cx="3702933" cy="914024"/>
            <a:chOff x="5655481" y="3874265"/>
            <a:chExt cx="3702933" cy="914024"/>
          </a:xfrm>
        </p:grpSpPr>
        <p:sp>
          <p:nvSpPr>
            <p:cNvPr id="41" name="TextBox 41"/>
            <p:cNvSpPr txBox="1"/>
            <p:nvPr/>
          </p:nvSpPr>
          <p:spPr>
            <a:xfrm>
              <a:off x="5655481" y="3874265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平衡失调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6401648" y="5012009"/>
            <a:ext cx="3702933" cy="914024"/>
            <a:chOff x="6401648" y="5012009"/>
            <a:chExt cx="3702933" cy="914024"/>
          </a:xfrm>
        </p:grpSpPr>
        <p:sp>
          <p:nvSpPr>
            <p:cNvPr id="43" name="TextBox 43"/>
            <p:cNvSpPr txBox="1"/>
            <p:nvPr/>
          </p:nvSpPr>
          <p:spPr>
            <a:xfrm>
              <a:off x="6401648" y="5012009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死亡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朊病毒与疯牛病的关系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https://d.book118.com/968075126045006034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Bebas Neue Regular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2024-09-12T16:40:24.710</cp:lastPrinted>
  <dcterms:created xsi:type="dcterms:W3CDTF">2024-09-12T08:40:24Z</dcterms:created>
  <dcterms:modified xsi:type="dcterms:W3CDTF">2024-09-12T08:40:26Z</dcterms:modified>
</cp:coreProperties>
</file>