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10" Type="http://schemas.openxmlformats.org/officeDocument/2006/relationships/tags" Target="../tags/tag3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F9E7B-7FEC-43E3-8F63-43A2ACAC8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A765E-1E94-44CE-A299-7AD1C286C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064CA-D074-4636-8FDB-783B44774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BDC72-2FC3-48EF-AACE-984E8DD53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892DE1-E3E2-40E0-97BA-2C062F74F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167847-ECAF-4B97-8A99-B24648D63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54113E-0487-4E8C-B239-122C735FB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A4AEC-F3DC-4EC4-B3C6-C27BB6977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4A5AC-18E5-431E-9457-98B9A2082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DC934-8D66-4C6D-804E-88BAC3259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529EF-94AE-4BB1-B1B7-8023DD7B2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72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74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  <a:p>
            <a:endParaRPr lang="en-US" altLang="zh-CN"/>
          </a:p>
        </p:txBody>
      </p:sp>
      <p:sp>
        <p:nvSpPr>
          <p:cNvPr id="1048678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4" name="@svg_WPS OFFICE WPS OFFICE-2099&amp;4219" descr="preencoded.png"/>
          <p:cNvSpPr/>
          <p:nvPr userDrawn="1">
            <p:custDataLst>
              <p:tags r:id="rId8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6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902335"/>
            <a:ext cx="10515600" cy="242824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3"/>
            </p:custDataLst>
          </p:nvPr>
        </p:nvSpPr>
        <p:spPr>
          <a:xfrm>
            <a:off x="838198" y="3486039"/>
            <a:ext cx="10515602" cy="1524375"/>
          </a:xfrm>
        </p:spPr>
        <p:txBody>
          <a:bodyPr wrap="square" anchor="ctr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08" name="Vector 16_#color_$dk2_4_$dk2_4_#shadow_$dk1-2094&amp;1251"/>
          <p:cNvSpPr/>
          <p:nvPr userDrawn="1">
            <p:custDataLst>
              <p:tags r:id="rId2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Vector 17_#color_$dk2_4_$dk2_4_#shadow_$dk1-2094&amp;1254"/>
          <p:cNvSpPr/>
          <p:nvPr userDrawn="1">
            <p:custDataLst>
              <p:tags r:id="rId3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Rectangle 18_#color_$accent1_$accent1_4-2092&amp;674"/>
          <p:cNvSpPr/>
          <p:nvPr userDrawn="1">
            <p:custDataLst>
              <p:tags r:id="rId4"/>
            </p:custDataLst>
          </p:nvPr>
        </p:nvSpPr>
        <p:spPr>
          <a:xfrm>
            <a:off x="786384" y="1078992"/>
            <a:ext cx="402336" cy="402336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4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365504" y="747168"/>
            <a:ext cx="10242296" cy="1065984"/>
          </a:xfrm>
        </p:spPr>
        <p:txBody>
          <a:bodyPr wrap="square" anchor="ctr">
            <a:normAutofit/>
          </a:bodyPr>
          <a:lstStyle>
            <a:lvl1pPr>
              <a:defRPr sz="4000" b="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24" name="Vector 18_#color_$dk2_4_$dk2_5-2094&amp;1235"/>
          <p:cNvSpPr/>
          <p:nvPr userDrawn="1">
            <p:custDataLst>
              <p:tags r:id="rId2"/>
            </p:custDataLst>
          </p:nvPr>
        </p:nvSpPr>
        <p:spPr>
          <a:xfrm>
            <a:off x="10378440" y="4050792"/>
            <a:ext cx="1810512" cy="2807208"/>
          </a:xfrm>
          <a:custGeom>
            <a:rect l="l" t="t" r="r" b="b"/>
            <a:pathLst>
              <a:path w="1810512" h="2807208">
                <a:moveTo>
                  <a:pt x="1810512" y="0"/>
                </a:moveTo>
                <a:lnTo>
                  <a:pt x="1810512" y="2807208"/>
                </a:lnTo>
                <a:lnTo>
                  <a:pt x="0" y="2807208"/>
                </a:lnTo>
                <a:lnTo>
                  <a:pt x="181051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546100" dist="152400" dir="894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6" name="Union_#color_$accent1_3_$accent1_4_$accent1_4-2094&amp;1238"/>
          <p:cNvSpPr/>
          <p:nvPr userDrawn="1">
            <p:custDataLst>
              <p:tags r:id="rId3"/>
            </p:custDataLst>
          </p:nvPr>
        </p:nvSpPr>
        <p:spPr>
          <a:xfrm>
            <a:off x="10396728" y="4507992"/>
            <a:ext cx="1508760" cy="2350008"/>
          </a:xfrm>
          <a:custGeom>
            <a:rect l="l" t="t" r="r" b="b"/>
            <a:pathLst>
              <a:path w="1508760" h="2350008">
                <a:moveTo>
                  <a:pt x="36576" y="2350008"/>
                </a:moveTo>
                <a:lnTo>
                  <a:pt x="0" y="2350008"/>
                </a:lnTo>
                <a:lnTo>
                  <a:pt x="36576" y="2295144"/>
                </a:lnTo>
                <a:lnTo>
                  <a:pt x="1508760" y="0"/>
                </a:lnTo>
                <a:lnTo>
                  <a:pt x="64008" y="2313432"/>
                </a:lnTo>
                <a:lnTo>
                  <a:pt x="36576" y="2350008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Vector 19_#color_$dk2_$dk2_5-2094&amp;1241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901952" cy="2944368"/>
          </a:xfrm>
          <a:custGeom>
            <a:rect l="l" t="t" r="r" b="b"/>
            <a:pathLst>
              <a:path w="1901952" h="2944368">
                <a:moveTo>
                  <a:pt x="1901952" y="0"/>
                </a:moveTo>
                <a:lnTo>
                  <a:pt x="0" y="0"/>
                </a:lnTo>
                <a:lnTo>
                  <a:pt x="0" y="2944368"/>
                </a:lnTo>
                <a:lnTo>
                  <a:pt x="1901952" y="0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368300" dist="38100" dir="1890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Union_#color_$accent1_3_$accent1_4_$accent1_4-2094&amp;1244"/>
          <p:cNvSpPr/>
          <p:nvPr userDrawn="1">
            <p:custDataLst>
              <p:tags r:id="rId5"/>
            </p:custDataLst>
          </p:nvPr>
        </p:nvSpPr>
        <p:spPr>
          <a:xfrm>
            <a:off x="338328" y="0"/>
            <a:ext cx="1545336" cy="2423160"/>
          </a:xfrm>
          <a:custGeom>
            <a:rect l="l" t="t" r="r" b="b"/>
            <a:pathLst>
              <a:path w="1545336" h="2423160">
                <a:moveTo>
                  <a:pt x="1545336" y="0"/>
                </a:moveTo>
                <a:lnTo>
                  <a:pt x="1472184" y="128016"/>
                </a:lnTo>
                <a:lnTo>
                  <a:pt x="0" y="2423160"/>
                </a:lnTo>
                <a:lnTo>
                  <a:pt x="1444752" y="109728"/>
                </a:lnTo>
                <a:lnTo>
                  <a:pt x="1517904" y="0"/>
                </a:lnTo>
                <a:lnTo>
                  <a:pt x="1545336" y="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 anchor="t">
            <a:normAutofit/>
          </a:bodyPr>
          <a:lstStyle>
            <a:lvl1pPr algn="ctr">
              <a:defRPr sz="5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7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804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6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8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en-US" altLang="zh-CN">
              <a:sym typeface="+mn-ea"/>
            </a:endParaRPr>
          </a:p>
          <a:p>
            <a:pPr lvl="0" algn="l">
              <a:buClrTx/>
              <a:buSzTx/>
              <a:buFontTx/>
            </a:pPr>
            <a:endParaRPr lang="en-US" altLang="zh-CN">
              <a:sym typeface="+mn-ea"/>
            </a:endParaRPr>
          </a:p>
        </p:txBody>
      </p:sp>
      <p:sp>
        <p:nvSpPr>
          <p:cNvPr id="1048810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>
            <a:outerShdw blurRad="254000" dist="127000" dir="2700000" algn="tl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836930" y="1298575"/>
            <a:ext cx="10514965" cy="203200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2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6976" y="3486320"/>
            <a:ext cx="10515000" cy="1465664"/>
          </a:xfrm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</a:t>
            </a:r>
            <a:endParaRPr>
              <a:sym typeface="+mn-ea"/>
            </a:endParaRPr>
          </a:p>
        </p:txBody>
      </p:sp>
      <p:sp>
        <p:nvSpPr>
          <p:cNvPr id="1048826" name="@svg_WPS OFFICE WPS OFFICE-2099&amp;4219" descr="preencoded.png"/>
          <p:cNvSpPr/>
          <p:nvPr userDrawn="1">
            <p:custDataLst>
              <p:tags r:id="rId13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Bg_#color_$dk2_$dk2_4-2092&amp;857"/>
          <p:cNvSpPr/>
          <p:nvPr userDrawn="1">
            <p:custDataLst>
              <p:tags r:id="rId12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54" name="Vector 16_#color_$dk2_4_$dk2_4_#shadow_$dk1-2094&amp;1251"/>
          <p:cNvSpPr/>
          <p:nvPr userDrawn="1">
            <p:custDataLst>
              <p:tags r:id="rId13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6" name="Vector 17_#color_$dk2_4_$dk2_4_#shadow_$dk1-2094&amp;1254"/>
          <p:cNvSpPr/>
          <p:nvPr userDrawn="1">
            <p:custDataLst>
              <p:tags r:id="rId14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gradFill>
            <a:gsLst>
              <a:gs pos="6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ags" Target="../tags/tag113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0107505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197" y="1872061"/>
            <a:ext cx="10515603" cy="1481299"/>
          </a:xfrm>
        </p:spPr>
        <p:txBody>
          <a:bodyPr wrap="square">
            <a:normAutofit/>
          </a:bodyPr>
          <a:lstStyle/>
          <a:p>
            <a:r>
              <a:rPr lang="zh-CN" altLang="en-US"/>
              <a:t>2024年团结奋斗共同进步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38198" y="3508899"/>
            <a:ext cx="10515602" cy="15243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65504" y="747168"/>
            <a:ext cx="10242296" cy="1065984"/>
          </a:xfrm>
        </p:spPr>
        <p:txBody>
          <a:bodyPr vert="horz" wrap="square" lIns="0" tIns="0" rIns="0" bIns="0" rtlCol="0" anchor="ctr">
            <a:normAutofit/>
          </a:bodyPr>
          <a:lstStyle/>
          <a:p>
            <a:pPr lvl="0" algn="l">
              <a:buClrTx/>
              <a:buSzTx/>
              <a:buFontTx/>
            </a:pPr>
            <a:r>
              <a:rPr lang="zh-CN" altLang="en-US">
                <a:gradFill>
                  <a:gsLst>
                    <a:gs pos="6000">
                      <a:schemeClr val="accent1"/>
                    </a:gs>
                    <a:gs pos="100000">
                      <a:schemeClr val="accent1">
                        <a:lumMod val="75000"/>
                      </a:schemeClr>
                    </a:gs>
                  </a:gsLst>
                  <a:lin ang="0" scaled="0"/>
                </a:gradFill>
                <a:sym typeface="+mn-ea"/>
              </a:rPr>
              <a:t>目录</a:t>
            </a:r>
            <a:endParaRPr lang="zh-CN" altLang="en-US">
              <a:gradFill>
                <a:gsLst>
                  <a:gs pos="6000">
                    <a:schemeClr val="accent1"/>
                  </a:gs>
                  <a:gs pos="100000">
                    <a:schemeClr val="accent1">
                      <a:lumMod val="75000"/>
                    </a:schemeClr>
                  </a:gs>
                </a:gsLst>
                <a:lin ang="0" scaled="0"/>
              </a:gradFill>
              <a:sym typeface="+mn-ea"/>
            </a:endParaRPr>
          </a:p>
        </p:txBody>
      </p:sp>
      <p:sp>
        <p:nvSpPr>
          <p:cNvPr id="1048856" name="Rectangle 19_#color_$dk2_4_$dk2_4_#shadow_$dk1-2092&amp;675"/>
          <p:cNvSpPr/>
          <p:nvPr>
            <p:custDataLst>
              <p:tags r:id="rId3"/>
            </p:custDataLst>
          </p:nvPr>
        </p:nvSpPr>
        <p:spPr>
          <a:xfrm>
            <a:off x="914400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58" name="Rectangle 20_#color_$accent1_$accent1_4-2092&amp;676"/>
          <p:cNvSpPr/>
          <p:nvPr>
            <p:custDataLst>
              <p:tags r:id="rId4"/>
            </p:custDataLst>
          </p:nvPr>
        </p:nvSpPr>
        <p:spPr>
          <a:xfrm>
            <a:off x="914400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60" name="序号"/>
          <p:cNvSpPr txBox="1"/>
          <p:nvPr>
            <p:custDataLst>
              <p:tags r:id="rId5"/>
            </p:custDataLst>
          </p:nvPr>
        </p:nvSpPr>
        <p:spPr>
          <a:xfrm>
            <a:off x="1513476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01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6"/>
            </p:custDataLst>
          </p:nvPr>
        </p:nvSpPr>
        <p:spPr>
          <a:xfrm>
            <a:off x="972228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团结奋斗的背景和意义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64" name="Rectangle 19_#color_$dk2_4_$dk2_4_#shadow_$dk1-2092&amp;675"/>
          <p:cNvSpPr/>
          <p:nvPr>
            <p:custDataLst>
              <p:tags r:id="rId7"/>
            </p:custDataLst>
          </p:nvPr>
        </p:nvSpPr>
        <p:spPr>
          <a:xfrm>
            <a:off x="7469607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66" name="Rectangle 20_#color_$accent1_$accent1_4-2092&amp;676"/>
          <p:cNvSpPr/>
          <p:nvPr>
            <p:custDataLst>
              <p:tags r:id="rId8"/>
            </p:custDataLst>
          </p:nvPr>
        </p:nvSpPr>
        <p:spPr>
          <a:xfrm>
            <a:off x="7469607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68" name="序号"/>
          <p:cNvSpPr txBox="1"/>
          <p:nvPr>
            <p:custDataLst>
              <p:tags r:id="rId9"/>
            </p:custDataLst>
          </p:nvPr>
        </p:nvSpPr>
        <p:spPr>
          <a:xfrm>
            <a:off x="8068683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04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0"/>
            </p:custDataLst>
          </p:nvPr>
        </p:nvSpPr>
        <p:spPr>
          <a:xfrm>
            <a:off x="7527435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共同进步的路径和措施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72" name="Rectangle 19_#color_$dk2_4_$dk2_4_#shadow_$dk1-2092&amp;675"/>
          <p:cNvSpPr/>
          <p:nvPr>
            <p:custDataLst>
              <p:tags r:id="rId11"/>
            </p:custDataLst>
          </p:nvPr>
        </p:nvSpPr>
        <p:spPr>
          <a:xfrm>
            <a:off x="3099469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74" name="Rectangle 20_#color_$accent1_$accent1_4-2092&amp;676"/>
          <p:cNvSpPr/>
          <p:nvPr>
            <p:custDataLst>
              <p:tags r:id="rId12"/>
            </p:custDataLst>
          </p:nvPr>
        </p:nvSpPr>
        <p:spPr>
          <a:xfrm>
            <a:off x="3099469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76" name="序号"/>
          <p:cNvSpPr txBox="1"/>
          <p:nvPr>
            <p:custDataLst>
              <p:tags r:id="rId13"/>
            </p:custDataLst>
          </p:nvPr>
        </p:nvSpPr>
        <p:spPr>
          <a:xfrm>
            <a:off x="3698545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02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14"/>
            </p:custDataLst>
          </p:nvPr>
        </p:nvSpPr>
        <p:spPr>
          <a:xfrm>
            <a:off x="3157297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如何实现团结奋斗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80" name="Rectangle 19_#color_$dk2_4_$dk2_4_#shadow_$dk1-2092&amp;675"/>
          <p:cNvSpPr/>
          <p:nvPr>
            <p:custDataLst>
              <p:tags r:id="rId15"/>
            </p:custDataLst>
          </p:nvPr>
        </p:nvSpPr>
        <p:spPr>
          <a:xfrm>
            <a:off x="5284538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82" name="Rectangle 20_#color_$accent1_$accent1_4-2092&amp;676"/>
          <p:cNvSpPr/>
          <p:nvPr>
            <p:custDataLst>
              <p:tags r:id="rId16"/>
            </p:custDataLst>
          </p:nvPr>
        </p:nvSpPr>
        <p:spPr>
          <a:xfrm>
            <a:off x="5284538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84" name="序号"/>
          <p:cNvSpPr txBox="1"/>
          <p:nvPr>
            <p:custDataLst>
              <p:tags r:id="rId17"/>
            </p:custDataLst>
          </p:nvPr>
        </p:nvSpPr>
        <p:spPr>
          <a:xfrm>
            <a:off x="5883614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03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8"/>
            </p:custDataLst>
          </p:nvPr>
        </p:nvSpPr>
        <p:spPr>
          <a:xfrm>
            <a:off x="5342366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团结奋斗的实践案例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88" name="Rectangle 19_#color_$dk2_4_$dk2_4_#shadow_$dk1-2092&amp;675"/>
          <p:cNvSpPr/>
          <p:nvPr>
            <p:custDataLst>
              <p:tags r:id="rId19"/>
            </p:custDataLst>
          </p:nvPr>
        </p:nvSpPr>
        <p:spPr>
          <a:xfrm>
            <a:off x="9654675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90" name="Rectangle 20_#color_$accent1_$accent1_4-2092&amp;676"/>
          <p:cNvSpPr/>
          <p:nvPr>
            <p:custDataLst>
              <p:tags r:id="rId20"/>
            </p:custDataLst>
          </p:nvPr>
        </p:nvSpPr>
        <p:spPr>
          <a:xfrm>
            <a:off x="9654675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92" name="序号"/>
          <p:cNvSpPr txBox="1"/>
          <p:nvPr>
            <p:custDataLst>
              <p:tags r:id="rId21"/>
            </p:custDataLst>
          </p:nvPr>
        </p:nvSpPr>
        <p:spPr>
          <a:xfrm>
            <a:off x="10253751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05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94" name="项标题"/>
          <p:cNvSpPr txBox="1"/>
          <p:nvPr>
            <p:custDataLst>
              <p:tags r:id="rId22"/>
            </p:custDataLst>
          </p:nvPr>
        </p:nvSpPr>
        <p:spPr>
          <a:xfrm>
            <a:off x="9712503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团结奋斗共同进步的未来展望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团结奋斗的背景和意义</a:t>
            </a:r>
            <a:endParaRPr lang="zh-CN" altLang="en-US"/>
          </a:p>
        </p:txBody>
      </p:sp>
      <p:sp>
        <p:nvSpPr>
          <p:cNvPr id="10489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当前面临的挑战和机遇</a:t>
            </a:r>
            <a:endParaRPr lang="zh-CN" altLang="en-US"/>
          </a:p>
        </p:txBody>
      </p:sp>
      <p:sp>
        <p:nvSpPr>
          <p:cNvPr id="10490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经济全球化：机遇与挑战并存，需要团结奋斗共同应对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科技革命：新技术不断涌现，需要团结奋斗共同创新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社会变革：社会结构、价值观念等发生变化，需要团结奋斗共同适应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环境问题：气候变化、资源短缺等问题日益严重，需要团结奋斗共同解决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团结奋斗的重要性</a:t>
            </a:r>
            <a:endParaRPr lang="zh-CN" altLang="en-US"/>
          </a:p>
        </p:txBody>
      </p:sp>
      <p:sp>
        <p:nvSpPr>
          <p:cNvPr id="104907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团结奋斗是实现共同目标的基础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团结奋斗可以激发团队的创造力和凝聚力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团结奋斗有助于提高工作效率和成果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团结奋斗可以促进团队成员之间的沟通和合作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共同进步的内涵</a:t>
            </a:r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团结奋斗：共同面对挑战，齐心协力，共同进步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背景：2024年，全球面临各种挑战，需要各国团结合作，共同应对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意义：通过团结奋斗，实现共同进步，促进全球繁荣与发展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内涵：共同进步包括经济、科技、文化、教育等多个领域的共同发展与进步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如何实现团结奋斗</a:t>
            </a:r>
            <a:endParaRPr lang="zh-CN" altLang="en-US"/>
          </a:p>
        </p:txBody>
      </p:sp>
      <p:sp>
        <p:nvSpPr>
          <p:cNvPr id="10491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建立共识和信任</a:t>
            </a:r>
            <a:endParaRPr lang="zh-CN" altLang="en-US"/>
          </a:p>
        </p:txBody>
      </p:sp>
      <p:sp>
        <p:nvSpPr>
          <p:cNvPr id="1049248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明确目标：确定共同的目标和愿景，确保每个人都朝着相同的方向努力。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沟通协作：加强沟通，分享信息和想法，促进团队成员之间的合作和协调。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尊重差异：尊重每个人的观点和意见，鼓励多元化和创造性。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建立信任：通过公正、诚实和透明的行为建立信任，确保每个人都感到被尊重和重视。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解决冲突：及时解决团队内部的冲突和问题，保持团队的和谐和稳定。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共同成长：鼓励团队成员共同学习、成长和进步，实现个人和团队的共同发展。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发挥各自优势</a:t>
            </a:r>
            <a:endParaRPr lang="zh-CN" altLang="en-US"/>
          </a:p>
        </p:txBody>
      </p:sp>
      <p:sp>
        <p:nvSpPr>
          <p:cNvPr id="10493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明确目标：确定共同的目标和愿景，以便更好地协作和配合。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分工合作：根据每个人的特长和优势，合理分配任务和责任，提高工作效率。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沟通协调：保持良好的沟通和协调，及时解决问题和冲突，确保团队和谐稳定。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互相支持：在遇到困难和挑战时，互相支持和鼓励，共同克服困难，实现目标。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创新合作模式</a:t>
            </a:r>
            <a:endParaRPr lang="zh-CN" altLang="en-US"/>
          </a:p>
        </p:txBody>
      </p:sp>
      <p:sp>
        <p:nvSpPr>
          <p:cNvPr id="104937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设立创新基金，支持员工创新项目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建立跨部门、跨领域的合作机制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鼓励员工提出创新性想法和建议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定期举办创新研讨会和培训活动，提高员工创新能力和合作意识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优化资源配置</a:t>
            </a:r>
            <a:endParaRPr lang="zh-CN" altLang="en-US"/>
          </a:p>
        </p:txBody>
      </p:sp>
      <p:sp>
        <p:nvSpPr>
          <p:cNvPr id="104944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提高效率：采用先进的技术和方法，提高工作效率和质量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加强沟通：建立有效的沟通机制，及时解决问题和矛盾，促进团队合作和协作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明确目标：确定共同的目标和愿景，以便更好地协调和合作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合理分工：根据每个人的特长和优势，合理分配任务和责任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团结奋斗的实践案例</a:t>
            </a:r>
            <a:endParaRPr lang="zh-CN" altLang="en-US"/>
          </a:p>
        </p:txBody>
      </p:sp>
      <p:sp>
        <p:nvSpPr>
          <p:cNvPr id="10495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https://d.book118.com/968101075055006027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1.xml><?xml version="1.0" encoding="utf-8"?>
<p:tagLst xmlns:p="http://schemas.openxmlformats.org/presentationml/2006/main">
  <p:tag name="KSO_WM_BEAUTIFY_FLAG" val="#wm#"/>
  <p:tag name="KSO_WM_SLIDE_ID" val="custom2023329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1_3"/>
  <p:tag name="KSO_WM_UNIT_INDEX" val="1_1_3"/>
  <p:tag name="KSO_WM_UNIT_LAYERLEVEL" val="1_1_1"/>
  <p:tag name="KSO_WM_UNIT_PRESET_TEXT" val="0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4_3"/>
  <p:tag name="KSO_WM_UNIT_INDEX" val="1_4_3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2_3"/>
  <p:tag name="KSO_WM_UNIT_INDEX" val="1_2_3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3_3"/>
  <p:tag name="KSO_WM_UNIT_INDEX" val="1_3_3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5_1"/>
  <p:tag name="KSO_WM_UNIT_INDEX" val="1_5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5_2"/>
  <p:tag name="KSO_WM_UNIT_INDEX" val="1_5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5_3"/>
  <p:tag name="KSO_WM_UNIT_INDEX" val="1_5_3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6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0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3">
      <a:dk1>
        <a:srgbClr val="000000"/>
      </a:dk1>
      <a:lt1>
        <a:srgbClr val="FFFFFF"/>
      </a:lt1>
      <a:dk2>
        <a:srgbClr val="030303"/>
      </a:dk2>
      <a:lt2>
        <a:srgbClr val="FFFFFF"/>
      </a:lt2>
      <a:accent1>
        <a:srgbClr val="C7A582"/>
      </a:accent1>
      <a:accent2>
        <a:srgbClr val="C38B79"/>
      </a:accent2>
      <a:accent3>
        <a:srgbClr val="C78282"/>
      </a:accent3>
      <a:accent4>
        <a:srgbClr val="C7BC82"/>
      </a:accent4>
      <a:accent5>
        <a:srgbClr val="A0C782"/>
      </a:accent5>
      <a:accent6>
        <a:srgbClr val="82C7A2"/>
      </a:accent6>
      <a:hlink>
        <a:srgbClr val="658BD5"/>
      </a:hlink>
      <a:folHlink>
        <a:srgbClr val="A16AA5"/>
      </a:folHlink>
    </a:clrScheme>
    <a:fontScheme name="自定义 44">
      <a:majorFont>
        <a:latin typeface="MiSans Light"/>
        <a:ea typeface="微软雅黑"/>
        <a:cs typeface="Arial"/>
      </a:majorFont>
      <a:minorFont>
        <a:latin typeface="MiSans Light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Light</vt:lpstr>
      <vt:lpstr>微软雅黑</vt:lpstr>
      <vt:lpstr>Calibri Light</vt:lpstr>
      <vt:lpstr>Wingdings</vt:lpstr>
      <vt:lpstr>Office Theme</vt:lpstr>
      <vt:lpstr>2024年团结奋斗共同进步</vt:lpstr>
      <vt:lpstr>目录</vt:lpstr>
      <vt:lpstr>团结奋斗的背景和意义</vt:lpstr>
      <vt:lpstr>当前面临的挑战和机遇</vt:lpstr>
      <vt:lpstr>团结奋斗的重要性</vt:lpstr>
      <vt:lpstr>共同进步的内涵</vt:lpstr>
      <vt:lpstr>如何实现团结奋斗</vt:lpstr>
      <vt:lpstr>建立共识和信任</vt:lpstr>
      <vt:lpstr>发挥各自优势</vt:lpstr>
      <vt:lpstr>创新合作模式</vt:lpstr>
      <vt:lpstr>优化资源配置</vt:lpstr>
      <vt:lpstr>团结奋斗的实践案例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2024-09-05T06:44:25.588</cp:lastPrinted>
  <dcterms:created xsi:type="dcterms:W3CDTF">2024-09-04T22:44:25Z</dcterms:created>
  <dcterms:modified xsi:type="dcterms:W3CDTF">2024-09-04T22:44:27Z</dcterms:modified>
</cp:coreProperties>
</file>