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6D32B-6006-4D71-ABB9-C4CD65EDE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6B2B3-4D29-4F84-8103-7287A3708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F234A-3794-4640-9ABD-30AF22C3B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EA525-6C59-4688-ACE3-7F163B50C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9F9918-EFF1-4277-B0D6-93419EDCF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1D6AC7-43D3-4DB1-835C-32BD74628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CBB5FD-9821-4C8C-A9DD-0CEEC8AE3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3DF53-ABB7-481F-9999-4D0530A0E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04BBF-5D22-4AB0-962A-1CCB56FAA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9D517-859A-409B-A00E-4258D3E5B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94001-C288-4C03-AFFC-78FE3909A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371" r:id="rId2"/>
    <p:sldLayoutId id="2147485372" r:id="rId3"/>
    <p:sldLayoutId id="2147485373" r:id="rId4"/>
    <p:sldLayoutId id="2147485374" r:id="rId5"/>
    <p:sldLayoutId id="2147485375" r:id="rId6"/>
    <p:sldLayoutId id="2147485376" r:id="rId7"/>
    <p:sldLayoutId id="2147485377" r:id="rId8"/>
    <p:sldLayoutId id="2147485378" r:id="rId9"/>
    <p:sldLayoutId id="2147485379" r:id="rId10"/>
    <p:sldLayoutId id="214748538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0304603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科研工作总结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研究背景和目标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研究方法和实验设计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研究结果和数据分析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研究成果和应用前景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研究局限和改进方向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研究背景和目标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研究背景介绍</a:t>
            </a:r>
            <a:endParaRPr lang="zh-CN" altLang="en-US"/>
          </a:p>
        </p:txBody>
      </p:sp>
      <p:sp>
        <p:nvSpPr>
          <p:cNvPr id="10490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研究领域：科研领域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研究目的：提高科研水平推动科技进步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研究背景：当前科技发展迅速竞争激烈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研究目标：实现科研成果转化提高科研成果质量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研究目标设定</a:t>
            </a:r>
            <a:endParaRPr lang="zh-CN" altLang="en-US"/>
          </a:p>
        </p:txBody>
      </p:sp>
      <p:sp>
        <p:nvSpPr>
          <p:cNvPr id="104915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明确研究目的：解决实际问题推动行业发展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确定研究范围：选择具有代表性的领域或问题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设定研究目标：明确要达到的具体成果或效果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制定研究计划：包括研究方法、时间安排、人员分工等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研究意义和价值</a:t>
            </a:r>
            <a:endParaRPr lang="zh-CN" altLang="en-US"/>
          </a:p>
        </p:txBody>
      </p:sp>
      <p:sp>
        <p:nvSpPr>
          <p:cNvPr id="10492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促进经济发展：研究成果可以转化为生产力促进经济发展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推动科技进步：通过研究解决实际问题推动科技进步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提升创新能力：培养创新思维和创新能力提高科研水平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提高社会效益：研究成果可以应用于社会各个领域提高社会效益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9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研究方法和实验设计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研究方法选择</a:t>
            </a:r>
            <a:endParaRPr lang="zh-CN" altLang="en-US"/>
          </a:p>
        </p:txBody>
      </p:sp>
      <p:sp>
        <p:nvSpPr>
          <p:cNvPr id="104938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实验设计：确定实验目的、实验对象、实验条件等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研究方法：选择合适的研究方法如问卷调查、实验研究、案例研究等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数据收集：设计数据收集工具如问卷、访谈提纲等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数据分析：选择合适的数据分析方法如描述性统计、推断性统计、回归分析等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实验设计流程</a:t>
            </a:r>
            <a:endParaRPr lang="zh-CN" altLang="en-US"/>
          </a:p>
        </p:txBody>
      </p:sp>
      <p:sp>
        <p:nvSpPr>
          <p:cNvPr id="1049430" name="任意多边形 12"/>
          <p:cNvSpPr/>
          <p:nvPr>
            <p:custDataLst>
              <p:tags r:id="rId2"/>
            </p:custDataLst>
          </p:nvPr>
        </p:nvSpPr>
        <p:spPr>
          <a:xfrm rot="2700000">
            <a:off x="4159556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标题"/>
          <p:cNvSpPr txBox="1"/>
          <p:nvPr>
            <p:custDataLst>
              <p:tags r:id="rId3"/>
            </p:custDataLst>
          </p:nvPr>
        </p:nvSpPr>
        <p:spPr>
          <a:xfrm>
            <a:off x="4601038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制定研究假设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34" name="文本框 25"/>
          <p:cNvSpPr txBox="1"/>
          <p:nvPr>
            <p:custDataLst>
              <p:tags r:id="rId4"/>
            </p:custDataLst>
          </p:nvPr>
        </p:nvSpPr>
        <p:spPr>
          <a:xfrm>
            <a:off x="4601038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此处输入你的智能图形项正文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36" name="任意多边形 22"/>
          <p:cNvSpPr/>
          <p:nvPr>
            <p:custDataLst>
              <p:tags r:id="rId5"/>
            </p:custDataLst>
          </p:nvPr>
        </p:nvSpPr>
        <p:spPr>
          <a:xfrm rot="2700000">
            <a:off x="1544572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标题"/>
          <p:cNvSpPr txBox="1"/>
          <p:nvPr>
            <p:custDataLst>
              <p:tags r:id="rId6"/>
            </p:custDataLst>
          </p:nvPr>
        </p:nvSpPr>
        <p:spPr>
          <a:xfrm>
            <a:off x="1986054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确定研究问题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40" name="文本框 25"/>
          <p:cNvSpPr txBox="1"/>
          <p:nvPr>
            <p:custDataLst>
              <p:tags r:id="rId7"/>
            </p:custDataLst>
          </p:nvPr>
        </p:nvSpPr>
        <p:spPr>
          <a:xfrm>
            <a:off x="1986054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此处输入你的智能图形项正文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42" name="任意多边形 27"/>
          <p:cNvSpPr/>
          <p:nvPr>
            <p:custDataLst>
              <p:tags r:id="rId8"/>
            </p:custDataLst>
          </p:nvPr>
        </p:nvSpPr>
        <p:spPr>
          <a:xfrm rot="2700000">
            <a:off x="9389523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标题"/>
          <p:cNvSpPr txBox="1"/>
          <p:nvPr>
            <p:custDataLst>
              <p:tags r:id="rId9"/>
            </p:custDataLst>
          </p:nvPr>
        </p:nvSpPr>
        <p:spPr>
          <a:xfrm>
            <a:off x="9831005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设计实验方案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46" name="文本框 25"/>
          <p:cNvSpPr txBox="1"/>
          <p:nvPr>
            <p:custDataLst>
              <p:tags r:id="rId10"/>
            </p:custDataLst>
          </p:nvPr>
        </p:nvSpPr>
        <p:spPr>
          <a:xfrm>
            <a:off x="9831005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此处输入你的智能图形项正文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48" name="任意多边形 32"/>
          <p:cNvSpPr/>
          <p:nvPr>
            <p:custDataLst>
              <p:tags r:id="rId11"/>
            </p:custDataLst>
          </p:nvPr>
        </p:nvSpPr>
        <p:spPr>
          <a:xfrm rot="2700000">
            <a:off x="6774539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标题"/>
          <p:cNvSpPr txBox="1"/>
          <p:nvPr>
            <p:custDataLst>
              <p:tags r:id="rId12"/>
            </p:custDataLst>
          </p:nvPr>
        </p:nvSpPr>
        <p:spPr>
          <a:xfrm>
            <a:off x="7216022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选择实验对象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52" name="文本框 36"/>
          <p:cNvSpPr txBox="1"/>
          <p:nvPr>
            <p:custDataLst>
              <p:tags r:id="rId13"/>
            </p:custDataLst>
          </p:nvPr>
        </p:nvSpPr>
        <p:spPr>
          <a:xfrm>
            <a:off x="7216022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此处输入你的智能图形项正文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54" name="标题"/>
          <p:cNvSpPr txBox="1"/>
          <p:nvPr>
            <p:custDataLst>
              <p:tags r:id="rId14"/>
            </p:custDataLst>
          </p:nvPr>
        </p:nvSpPr>
        <p:spPr>
          <a:xfrm>
            <a:off x="3745586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56" name="标题"/>
          <p:cNvSpPr txBox="1"/>
          <p:nvPr>
            <p:custDataLst>
              <p:tags r:id="rId15"/>
            </p:custDataLst>
          </p:nvPr>
        </p:nvSpPr>
        <p:spPr>
          <a:xfrm>
            <a:off x="1130602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58" name="标题"/>
          <p:cNvSpPr txBox="1"/>
          <p:nvPr>
            <p:custDataLst>
              <p:tags r:id="rId16"/>
            </p:custDataLst>
          </p:nvPr>
        </p:nvSpPr>
        <p:spPr>
          <a:xfrm>
            <a:off x="8975553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60" name="标题"/>
          <p:cNvSpPr txBox="1"/>
          <p:nvPr>
            <p:custDataLst>
              <p:tags r:id="rId17"/>
            </p:custDataLst>
          </p:nvPr>
        </p:nvSpPr>
        <p:spPr>
          <a:xfrm>
            <a:off x="6360570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62" name="任意多边形 4"/>
          <p:cNvSpPr/>
          <p:nvPr>
            <p:custDataLst>
              <p:tags r:id="rId18"/>
            </p:custDataLst>
          </p:nvPr>
        </p:nvSpPr>
        <p:spPr>
          <a:xfrm rot="2700000">
            <a:off x="5466088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标题"/>
          <p:cNvSpPr txBox="1"/>
          <p:nvPr>
            <p:custDataLst>
              <p:tags r:id="rId19"/>
            </p:custDataLst>
          </p:nvPr>
        </p:nvSpPr>
        <p:spPr>
          <a:xfrm>
            <a:off x="5907570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分析实验数据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66" name="文本框 25"/>
          <p:cNvSpPr txBox="1"/>
          <p:nvPr>
            <p:custDataLst>
              <p:tags r:id="rId20"/>
            </p:custDataLst>
          </p:nvPr>
        </p:nvSpPr>
        <p:spPr>
          <a:xfrm>
            <a:off x="5907570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此处输入你的智能图形项正文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68" name="任意多边形 7"/>
          <p:cNvSpPr/>
          <p:nvPr>
            <p:custDataLst>
              <p:tags r:id="rId21"/>
            </p:custDataLst>
          </p:nvPr>
        </p:nvSpPr>
        <p:spPr>
          <a:xfrm rot="2700000">
            <a:off x="2851104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标题"/>
          <p:cNvSpPr txBox="1"/>
          <p:nvPr>
            <p:custDataLst>
              <p:tags r:id="rId22"/>
            </p:custDataLst>
          </p:nvPr>
        </p:nvSpPr>
        <p:spPr>
          <a:xfrm>
            <a:off x="3292586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实施实验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72" name="文本框 10"/>
          <p:cNvSpPr txBox="1"/>
          <p:nvPr>
            <p:custDataLst>
              <p:tags r:id="rId23"/>
            </p:custDataLst>
          </p:nvPr>
        </p:nvSpPr>
        <p:spPr>
          <a:xfrm>
            <a:off x="3292586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此处输入你的智能图形项正文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74" name="任意多边形 11"/>
          <p:cNvSpPr/>
          <p:nvPr>
            <p:custDataLst>
              <p:tags r:id="rId24"/>
            </p:custDataLst>
          </p:nvPr>
        </p:nvSpPr>
        <p:spPr>
          <a:xfrm rot="2700000">
            <a:off x="8081071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标题"/>
          <p:cNvSpPr txBox="1"/>
          <p:nvPr>
            <p:custDataLst>
              <p:tags r:id="rId25"/>
            </p:custDataLst>
          </p:nvPr>
        </p:nvSpPr>
        <p:spPr>
          <a:xfrm>
            <a:off x="8522554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撰写实验报告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78" name="文本框 15"/>
          <p:cNvSpPr txBox="1"/>
          <p:nvPr>
            <p:custDataLst>
              <p:tags r:id="rId26"/>
            </p:custDataLst>
          </p:nvPr>
        </p:nvSpPr>
        <p:spPr>
          <a:xfrm>
            <a:off x="8522554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此处输入你的智能图形项正文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80" name="标题"/>
          <p:cNvSpPr txBox="1"/>
          <p:nvPr>
            <p:custDataLst>
              <p:tags r:id="rId27"/>
            </p:custDataLst>
          </p:nvPr>
        </p:nvSpPr>
        <p:spPr>
          <a:xfrm>
            <a:off x="5052118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82" name="标题"/>
          <p:cNvSpPr txBox="1"/>
          <p:nvPr>
            <p:custDataLst>
              <p:tags r:id="rId28"/>
            </p:custDataLst>
          </p:nvPr>
        </p:nvSpPr>
        <p:spPr>
          <a:xfrm>
            <a:off x="2437134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84" name="标题"/>
          <p:cNvSpPr txBox="1"/>
          <p:nvPr>
            <p:custDataLst>
              <p:tags r:id="rId29"/>
            </p:custDataLst>
          </p:nvPr>
        </p:nvSpPr>
        <p:spPr>
          <a:xfrm>
            <a:off x="7667102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数据采集和处理</a:t>
            </a:r>
            <a:endParaRPr lang="zh-CN" altLang="en-US"/>
          </a:p>
        </p:txBody>
      </p:sp>
      <p:sp>
        <p:nvSpPr>
          <p:cNvPr id="1049526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8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30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数据来源：实验、调查、文献等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4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6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数据类型：定量、定性、混合等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0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2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数据采集方法：问卷、访谈、观察等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6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8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数据处理工具：SPSS、Excel、Python等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2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4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数据清洗：去除异常值、缺失值等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8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0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数据分析：描述性统计、相关性分析、回归分析等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0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研究结果和数据分析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https://d.book118.com/968103046037006032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6_2"/>
  <p:tag name="KSO_WM_UNIT_INDEX" val="1_6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7_2"/>
  <p:tag name="KSO_WM_UNIT_INDEX" val="1_7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科研工作总结</vt:lpstr>
      <vt:lpstr>目录</vt:lpstr>
      <vt:lpstr>单击此处添加章节标题</vt:lpstr>
      <vt:lpstr>研究背景和目标</vt:lpstr>
      <vt:lpstr>研究背景介绍</vt:lpstr>
      <vt:lpstr>研究目标设定</vt:lpstr>
      <vt:lpstr>研究意义和价值</vt:lpstr>
      <vt:lpstr>研究方法和实验设计</vt:lpstr>
      <vt:lpstr>研究方法选择</vt:lpstr>
      <vt:lpstr>实验设计流程</vt:lpstr>
      <vt:lpstr>数据采集和处理</vt:lpstr>
      <vt:lpstr>研究结果和数据分析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2024-09-09T15:25:23.062</cp:lastPrinted>
  <dcterms:created xsi:type="dcterms:W3CDTF">2024-09-09T07:25:23Z</dcterms:created>
  <dcterms:modified xsi:type="dcterms:W3CDTF">2024-09-09T07:25:25Z</dcterms:modified>
</cp:coreProperties>
</file>