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78EC9D-72C7-48F8-89C1-C10C40211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09C8E0-E231-4DD4-8054-6C43FD14E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880B59-A961-48AE-AF0F-6BFD8FCAB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39BF4E-765F-4EEC-B7C2-B97DFEBA6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D76360-C9B9-4114-A5AE-51EDD8D86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1A527E-700F-4353-904B-545FA9936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623502-D895-4B19-ACB5-860C81D08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9BFF7D-209E-4B71-8FD0-5C51EBA65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CE98D3-D417-46BB-A181-2B33A39C3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6176AE-DF15-4C60-8C61-7E2495482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A0B756-FF8F-431B-AD5E-9EAE7A218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105053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特殊工种作业人员安全管理制度的危险区域管理要求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特殊工种作业人员安全管理制度概述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危险区域识别与评估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特殊工种作业人员安全培训与教育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危险区域作业许可制度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危险区域作业安全监管与检查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危险区域事故应急处理与预案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特殊工种作业人员安全管理制度概述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77" r="314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812" r="338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310" r="273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特殊工种作业人员安全管理制度是指针对在特定环境下工作的员工，制定的一系列安全操作规程和安全保障措施。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确保特殊工种作业人员的安全与健康，防止事故发生，提高工作效率。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特殊工种作业往往涉及到高风险作业，如果不采取有效的安全措施，容易导致事故发生，造成人员伤亡。因此，特殊工种作业人员安全管理制度对于保障员工生命安全至关重要。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7750" b="7750"/>
          <a:stretch>
            <a:fillRect/>
          </a:stretch>
        </p:blipFill>
        <p:spPr>
          <a:xfrm>
            <a:off x="-344549" y="2654722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通过实施特殊工种作业人员安全管理制度，可以降低事故发生率，提高员工的工作效率。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维护企业形象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一个重视员工安全与健康的企业，能够树立良好的企业形象，吸引更多优秀人才加入。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工种作业人员安全管理制度起源于工业革命时期，当时由于机器设备的广泛应用，工人面临着越来越多的安全风险。随着工业的发展，各国政府和组织开始制定相关法律法规和标准，规范企业的安全生产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工业的不断发展，特殊工种作业人员安全管理制度也在不断完善和更新。现代的特殊工种作业人员安全管理制度更加注重科学性和系统性，引入了更多的先进技术和理念，以适应不断变化的工作环境和生产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危险区域识别与评估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指在作业过程中可能存在较高风险、对人体健康和生命安全构成威胁的区域。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根据危险程度和影响范围，危险区域可分为一级、二级和三级。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危险区域的定义与分类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危险区域分类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危险区域定义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对作业环境进行实地考察，了解现场设施、设备和作业流程，识别潜在的危险源。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现场勘查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经验判断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风险评估工具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根据以往经验和行业知识，判断哪些区域可能存在危险。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利用风险评估工具或软件，对作业过程中的风险进行量化评估。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危险区域识别方法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危险区域评估标准与流程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6743355" y="1681124"/>
            <a:ext cx="2074094" cy="2320671"/>
            <a:chOff x="6743355" y="1681124"/>
            <a:chExt cx="2074094" cy="2320671"/>
          </a:xfrm>
        </p:grpSpPr>
        <p:sp>
          <p:nvSpPr>
            <p:cNvPr id="25" name="Freeform 25"/>
            <p:cNvSpPr/>
            <p:nvPr/>
          </p:nvSpPr>
          <p:spPr>
            <a:xfrm>
              <a:off x="6743355" y="1681124"/>
              <a:ext cx="2074094" cy="1546479"/>
            </a:xfrm>
            <a:custGeom>
              <a:rect l="l" t="t" r="r" b="b"/>
              <a:pathLst>
                <a:path w="1186" h="837">
                  <a:moveTo>
                    <a:pt x="0" y="246"/>
                  </a:moveTo>
                  <a:lnTo>
                    <a:pt x="0" y="246"/>
                  </a:lnTo>
                  <a:lnTo>
                    <a:pt x="58" y="218"/>
                  </a:lnTo>
                  <a:lnTo>
                    <a:pt x="120" y="192"/>
                  </a:lnTo>
                  <a:lnTo>
                    <a:pt x="182" y="167"/>
                  </a:lnTo>
                  <a:lnTo>
                    <a:pt x="248" y="144"/>
                  </a:lnTo>
                  <a:lnTo>
                    <a:pt x="316" y="121"/>
                  </a:lnTo>
                  <a:lnTo>
                    <a:pt x="386" y="101"/>
                  </a:lnTo>
                  <a:lnTo>
                    <a:pt x="459" y="82"/>
                  </a:lnTo>
                  <a:lnTo>
                    <a:pt x="533" y="65"/>
                  </a:lnTo>
                  <a:lnTo>
                    <a:pt x="610" y="51"/>
                  </a:lnTo>
                  <a:lnTo>
                    <a:pt x="687" y="38"/>
                  </a:lnTo>
                  <a:lnTo>
                    <a:pt x="767" y="27"/>
                  </a:lnTo>
                  <a:lnTo>
                    <a:pt x="848" y="17"/>
                  </a:lnTo>
                  <a:lnTo>
                    <a:pt x="930" y="10"/>
                  </a:lnTo>
                  <a:lnTo>
                    <a:pt x="1015" y="4"/>
                  </a:lnTo>
                  <a:lnTo>
                    <a:pt x="1099" y="1"/>
                  </a:lnTo>
                  <a:lnTo>
                    <a:pt x="1186" y="0"/>
                  </a:lnTo>
                  <a:lnTo>
                    <a:pt x="1186" y="837"/>
                  </a:lnTo>
                  <a:lnTo>
                    <a:pt x="0" y="2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743355" y="2135657"/>
              <a:ext cx="2074094" cy="1866138"/>
            </a:xfrm>
            <a:custGeom>
              <a:rect l="l" t="t" r="r" b="b"/>
              <a:pathLst>
                <a:path w="1186" h="1010">
                  <a:moveTo>
                    <a:pt x="1186" y="591"/>
                  </a:moveTo>
                  <a:lnTo>
                    <a:pt x="0" y="0"/>
                  </a:lnTo>
                  <a:lnTo>
                    <a:pt x="0" y="419"/>
                  </a:lnTo>
                  <a:lnTo>
                    <a:pt x="1186" y="1010"/>
                  </a:lnTo>
                  <a:lnTo>
                    <a:pt x="1186" y="591"/>
                  </a:lnTo>
                  <a:close/>
                </a:path>
              </a:pathLst>
            </a:custGeom>
            <a:solidFill>
              <a:srgbClr val="DDDDD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8817538" y="1875910"/>
            <a:ext cx="2074094" cy="2125980"/>
            <a:chOff x="8817538" y="1875910"/>
            <a:chExt cx="2074094" cy="2125980"/>
          </a:xfrm>
        </p:grpSpPr>
        <p:sp>
          <p:nvSpPr>
            <p:cNvPr id="28" name="Freeform 28"/>
            <p:cNvSpPr/>
            <p:nvPr/>
          </p:nvSpPr>
          <p:spPr>
            <a:xfrm>
              <a:off x="8817538" y="1875910"/>
              <a:ext cx="2074094" cy="1547813"/>
            </a:xfrm>
            <a:custGeom>
              <a:rect l="l" t="t" r="r" b="b"/>
              <a:pathLst>
                <a:path w="1185" h="838">
                  <a:moveTo>
                    <a:pt x="1185" y="245"/>
                  </a:moveTo>
                  <a:lnTo>
                    <a:pt x="1185" y="245"/>
                  </a:lnTo>
                  <a:lnTo>
                    <a:pt x="1127" y="218"/>
                  </a:lnTo>
                  <a:lnTo>
                    <a:pt x="1065" y="191"/>
                  </a:lnTo>
                  <a:lnTo>
                    <a:pt x="1003" y="167"/>
                  </a:lnTo>
                  <a:lnTo>
                    <a:pt x="937" y="143"/>
                  </a:lnTo>
                  <a:lnTo>
                    <a:pt x="869" y="121"/>
                  </a:lnTo>
                  <a:lnTo>
                    <a:pt x="799" y="101"/>
                  </a:lnTo>
                  <a:lnTo>
                    <a:pt x="726" y="83"/>
                  </a:lnTo>
                  <a:lnTo>
                    <a:pt x="652" y="66"/>
                  </a:lnTo>
                  <a:lnTo>
                    <a:pt x="575" y="50"/>
                  </a:lnTo>
                  <a:lnTo>
                    <a:pt x="498" y="37"/>
                  </a:lnTo>
                  <a:lnTo>
                    <a:pt x="418" y="26"/>
                  </a:lnTo>
                  <a:lnTo>
                    <a:pt x="337" y="17"/>
                  </a:lnTo>
                  <a:lnTo>
                    <a:pt x="255" y="10"/>
                  </a:lnTo>
                  <a:lnTo>
                    <a:pt x="170" y="5"/>
                  </a:lnTo>
                  <a:lnTo>
                    <a:pt x="86" y="2"/>
                  </a:lnTo>
                  <a:lnTo>
                    <a:pt x="0" y="0"/>
                  </a:lnTo>
                  <a:lnTo>
                    <a:pt x="0" y="838"/>
                  </a:lnTo>
                  <a:lnTo>
                    <a:pt x="1185" y="2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8817538" y="2328443"/>
              <a:ext cx="2074094" cy="1673447"/>
            </a:xfrm>
            <a:custGeom>
              <a:rect l="l" t="t" r="r" b="b"/>
              <a:pathLst>
                <a:path w="1185" h="905">
                  <a:moveTo>
                    <a:pt x="0" y="593"/>
                  </a:moveTo>
                  <a:lnTo>
                    <a:pt x="1185" y="0"/>
                  </a:lnTo>
                  <a:lnTo>
                    <a:pt x="1185" y="315"/>
                  </a:lnTo>
                  <a:lnTo>
                    <a:pt x="0" y="906"/>
                  </a:lnTo>
                  <a:lnTo>
                    <a:pt x="0" y="5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882896" y="1940109"/>
            <a:ext cx="2932659" cy="2059781"/>
            <a:chOff x="5882896" y="1940109"/>
            <a:chExt cx="2932659" cy="2059781"/>
          </a:xfrm>
        </p:grpSpPr>
        <p:sp>
          <p:nvSpPr>
            <p:cNvPr id="31" name="Freeform 31"/>
            <p:cNvSpPr/>
            <p:nvPr/>
          </p:nvSpPr>
          <p:spPr>
            <a:xfrm>
              <a:off x="5882896" y="1940109"/>
              <a:ext cx="2932659" cy="1093565"/>
            </a:xfrm>
            <a:custGeom>
              <a:rect l="l" t="t" r="r" b="b"/>
              <a:pathLst>
                <a:path w="1676" h="592">
                  <a:moveTo>
                    <a:pt x="1676" y="592"/>
                  </a:moveTo>
                  <a:lnTo>
                    <a:pt x="490" y="0"/>
                  </a:lnTo>
                  <a:lnTo>
                    <a:pt x="436" y="28"/>
                  </a:lnTo>
                  <a:lnTo>
                    <a:pt x="383" y="60"/>
                  </a:lnTo>
                  <a:lnTo>
                    <a:pt x="333" y="91"/>
                  </a:lnTo>
                  <a:lnTo>
                    <a:pt x="286" y="124"/>
                  </a:lnTo>
                  <a:lnTo>
                    <a:pt x="242" y="158"/>
                  </a:lnTo>
                  <a:lnTo>
                    <a:pt x="202" y="194"/>
                  </a:lnTo>
                  <a:lnTo>
                    <a:pt x="165" y="229"/>
                  </a:lnTo>
                  <a:lnTo>
                    <a:pt x="131" y="266"/>
                  </a:lnTo>
                  <a:lnTo>
                    <a:pt x="101" y="305"/>
                  </a:lnTo>
                  <a:lnTo>
                    <a:pt x="88" y="323"/>
                  </a:lnTo>
                  <a:lnTo>
                    <a:pt x="75" y="343"/>
                  </a:lnTo>
                  <a:lnTo>
                    <a:pt x="64" y="363"/>
                  </a:lnTo>
                  <a:lnTo>
                    <a:pt x="53" y="383"/>
                  </a:lnTo>
                  <a:lnTo>
                    <a:pt x="43" y="403"/>
                  </a:lnTo>
                  <a:lnTo>
                    <a:pt x="34" y="423"/>
                  </a:lnTo>
                  <a:lnTo>
                    <a:pt x="25" y="444"/>
                  </a:lnTo>
                  <a:lnTo>
                    <a:pt x="20" y="464"/>
                  </a:lnTo>
                  <a:lnTo>
                    <a:pt x="13" y="486"/>
                  </a:lnTo>
                  <a:lnTo>
                    <a:pt x="8" y="507"/>
                  </a:lnTo>
                  <a:lnTo>
                    <a:pt x="4" y="528"/>
                  </a:lnTo>
                  <a:lnTo>
                    <a:pt x="3" y="550"/>
                  </a:lnTo>
                  <a:lnTo>
                    <a:pt x="0" y="571"/>
                  </a:lnTo>
                  <a:lnTo>
                    <a:pt x="0" y="592"/>
                  </a:lnTo>
                  <a:lnTo>
                    <a:pt x="1676" y="592"/>
                  </a:lnTo>
                  <a:close/>
                </a:path>
              </a:pathLst>
            </a:custGeom>
            <a:solidFill>
              <a:srgbClr val="BDBBB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882896" y="3033769"/>
              <a:ext cx="2932659" cy="966121"/>
            </a:xfrm>
            <a:prstGeom prst="rect">
              <a:avLst/>
            </a:prstGeom>
            <a:gradFill>
              <a:gsLst>
                <a:gs pos="0">
                  <a:srgbClr val="969696">
                    <a:alpha val="100000"/>
                  </a:srgbClr>
                </a:gs>
                <a:gs pos="100000">
                  <a:srgbClr val="808080">
                    <a:alpha val="100000"/>
                  </a:srgbClr>
                </a:gs>
              </a:gsLst>
              <a:lin ang="0"/>
            </a:gra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817538" y="2524372"/>
            <a:ext cx="2930767" cy="1477518"/>
            <a:chOff x="8817538" y="2524372"/>
            <a:chExt cx="2930767" cy="1477518"/>
          </a:xfrm>
        </p:grpSpPr>
        <p:sp>
          <p:nvSpPr>
            <p:cNvPr id="34" name="Freeform 34"/>
            <p:cNvSpPr/>
            <p:nvPr/>
          </p:nvSpPr>
          <p:spPr>
            <a:xfrm>
              <a:off x="8817538" y="2524372"/>
              <a:ext cx="2930767" cy="1091565"/>
            </a:xfrm>
            <a:custGeom>
              <a:rect l="l" t="t" r="r" b="b"/>
              <a:pathLst>
                <a:path w="1674" h="591">
                  <a:moveTo>
                    <a:pt x="0" y="591"/>
                  </a:moveTo>
                  <a:lnTo>
                    <a:pt x="1185" y="0"/>
                  </a:lnTo>
                  <a:lnTo>
                    <a:pt x="1239" y="28"/>
                  </a:lnTo>
                  <a:lnTo>
                    <a:pt x="1292" y="58"/>
                  </a:lnTo>
                  <a:lnTo>
                    <a:pt x="1342" y="89"/>
                  </a:lnTo>
                  <a:lnTo>
                    <a:pt x="1389" y="124"/>
                  </a:lnTo>
                  <a:lnTo>
                    <a:pt x="1433" y="156"/>
                  </a:lnTo>
                  <a:lnTo>
                    <a:pt x="1473" y="192"/>
                  </a:lnTo>
                  <a:lnTo>
                    <a:pt x="1510" y="228"/>
                  </a:lnTo>
                  <a:lnTo>
                    <a:pt x="1544" y="265"/>
                  </a:lnTo>
                  <a:lnTo>
                    <a:pt x="1574" y="303"/>
                  </a:lnTo>
                  <a:lnTo>
                    <a:pt x="1587" y="323"/>
                  </a:lnTo>
                  <a:lnTo>
                    <a:pt x="1600" y="342"/>
                  </a:lnTo>
                  <a:lnTo>
                    <a:pt x="1611" y="361"/>
                  </a:lnTo>
                  <a:lnTo>
                    <a:pt x="1622" y="381"/>
                  </a:lnTo>
                  <a:lnTo>
                    <a:pt x="1632" y="401"/>
                  </a:lnTo>
                  <a:lnTo>
                    <a:pt x="1641" y="423"/>
                  </a:lnTo>
                  <a:lnTo>
                    <a:pt x="1650" y="443"/>
                  </a:lnTo>
                  <a:lnTo>
                    <a:pt x="1655" y="464"/>
                  </a:lnTo>
                  <a:lnTo>
                    <a:pt x="1662" y="484"/>
                  </a:lnTo>
                  <a:lnTo>
                    <a:pt x="1667" y="505"/>
                  </a:lnTo>
                  <a:lnTo>
                    <a:pt x="1671" y="527"/>
                  </a:lnTo>
                  <a:lnTo>
                    <a:pt x="1672" y="548"/>
                  </a:lnTo>
                  <a:lnTo>
                    <a:pt x="1675" y="569"/>
                  </a:lnTo>
                  <a:lnTo>
                    <a:pt x="1675" y="591"/>
                  </a:lnTo>
                  <a:lnTo>
                    <a:pt x="0" y="59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8817538" y="3615842"/>
              <a:ext cx="2930767" cy="386048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5890466" y="2841555"/>
            <a:ext cx="2930767" cy="2254472"/>
            <a:chOff x="5890466" y="2841555"/>
            <a:chExt cx="2930767" cy="2254472"/>
          </a:xfrm>
        </p:grpSpPr>
        <p:sp>
          <p:nvSpPr>
            <p:cNvPr id="37" name="Freeform 37"/>
            <p:cNvSpPr/>
            <p:nvPr/>
          </p:nvSpPr>
          <p:spPr>
            <a:xfrm>
              <a:off x="5890466" y="2841555"/>
              <a:ext cx="2930767" cy="1094899"/>
            </a:xfrm>
            <a:custGeom>
              <a:rect l="l" t="t" r="r" b="b"/>
              <a:pathLst>
                <a:path w="1676" h="593">
                  <a:moveTo>
                    <a:pt x="1676" y="0"/>
                  </a:moveTo>
                  <a:lnTo>
                    <a:pt x="490" y="593"/>
                  </a:lnTo>
                  <a:lnTo>
                    <a:pt x="436" y="564"/>
                  </a:lnTo>
                  <a:lnTo>
                    <a:pt x="383" y="533"/>
                  </a:lnTo>
                  <a:lnTo>
                    <a:pt x="333" y="501"/>
                  </a:lnTo>
                  <a:lnTo>
                    <a:pt x="286" y="469"/>
                  </a:lnTo>
                  <a:lnTo>
                    <a:pt x="242" y="434"/>
                  </a:lnTo>
                  <a:lnTo>
                    <a:pt x="202" y="400"/>
                  </a:lnTo>
                  <a:lnTo>
                    <a:pt x="165" y="363"/>
                  </a:lnTo>
                  <a:lnTo>
                    <a:pt x="131" y="326"/>
                  </a:lnTo>
                  <a:lnTo>
                    <a:pt x="101" y="288"/>
                  </a:lnTo>
                  <a:lnTo>
                    <a:pt x="88" y="269"/>
                  </a:lnTo>
                  <a:lnTo>
                    <a:pt x="75" y="249"/>
                  </a:lnTo>
                  <a:lnTo>
                    <a:pt x="64" y="229"/>
                  </a:lnTo>
                  <a:lnTo>
                    <a:pt x="53" y="209"/>
                  </a:lnTo>
                  <a:lnTo>
                    <a:pt x="43" y="189"/>
                  </a:lnTo>
                  <a:lnTo>
                    <a:pt x="34" y="170"/>
                  </a:lnTo>
                  <a:lnTo>
                    <a:pt x="25" y="148"/>
                  </a:lnTo>
                  <a:lnTo>
                    <a:pt x="20" y="128"/>
                  </a:lnTo>
                  <a:lnTo>
                    <a:pt x="13" y="107"/>
                  </a:lnTo>
                  <a:lnTo>
                    <a:pt x="8" y="85"/>
                  </a:lnTo>
                  <a:lnTo>
                    <a:pt x="4" y="66"/>
                  </a:lnTo>
                  <a:lnTo>
                    <a:pt x="3" y="44"/>
                  </a:lnTo>
                  <a:lnTo>
                    <a:pt x="0" y="21"/>
                  </a:lnTo>
                  <a:lnTo>
                    <a:pt x="0" y="0"/>
                  </a:lnTo>
                  <a:lnTo>
                    <a:pt x="1676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890466" y="2841555"/>
              <a:ext cx="856853" cy="2254472"/>
            </a:xfrm>
            <a:custGeom>
              <a:rect l="l" t="t" r="r" b="b"/>
              <a:pathLst>
                <a:path w="490" h="1221">
                  <a:moveTo>
                    <a:pt x="490" y="593"/>
                  </a:moveTo>
                  <a:lnTo>
                    <a:pt x="490" y="593"/>
                  </a:lnTo>
                  <a:lnTo>
                    <a:pt x="436" y="564"/>
                  </a:lnTo>
                  <a:lnTo>
                    <a:pt x="383" y="533"/>
                  </a:lnTo>
                  <a:lnTo>
                    <a:pt x="333" y="501"/>
                  </a:lnTo>
                  <a:lnTo>
                    <a:pt x="286" y="469"/>
                  </a:lnTo>
                  <a:lnTo>
                    <a:pt x="242" y="434"/>
                  </a:lnTo>
                  <a:lnTo>
                    <a:pt x="202" y="400"/>
                  </a:lnTo>
                  <a:lnTo>
                    <a:pt x="165" y="363"/>
                  </a:lnTo>
                  <a:lnTo>
                    <a:pt x="131" y="326"/>
                  </a:lnTo>
                  <a:lnTo>
                    <a:pt x="101" y="288"/>
                  </a:lnTo>
                  <a:lnTo>
                    <a:pt x="88" y="269"/>
                  </a:lnTo>
                  <a:lnTo>
                    <a:pt x="75" y="249"/>
                  </a:lnTo>
                  <a:lnTo>
                    <a:pt x="64" y="229"/>
                  </a:lnTo>
                  <a:lnTo>
                    <a:pt x="53" y="209"/>
                  </a:lnTo>
                  <a:lnTo>
                    <a:pt x="43" y="189"/>
                  </a:lnTo>
                  <a:lnTo>
                    <a:pt x="34" y="170"/>
                  </a:lnTo>
                  <a:lnTo>
                    <a:pt x="25" y="148"/>
                  </a:lnTo>
                  <a:lnTo>
                    <a:pt x="20" y="128"/>
                  </a:lnTo>
                  <a:lnTo>
                    <a:pt x="13" y="107"/>
                  </a:lnTo>
                  <a:lnTo>
                    <a:pt x="8" y="85"/>
                  </a:lnTo>
                  <a:lnTo>
                    <a:pt x="4" y="66"/>
                  </a:lnTo>
                  <a:lnTo>
                    <a:pt x="3" y="44"/>
                  </a:lnTo>
                  <a:lnTo>
                    <a:pt x="0" y="21"/>
                  </a:lnTo>
                  <a:lnTo>
                    <a:pt x="0" y="0"/>
                  </a:lnTo>
                  <a:lnTo>
                    <a:pt x="0" y="628"/>
                  </a:lnTo>
                  <a:lnTo>
                    <a:pt x="0" y="650"/>
                  </a:lnTo>
                  <a:lnTo>
                    <a:pt x="3" y="672"/>
                  </a:lnTo>
                  <a:lnTo>
                    <a:pt x="4" y="694"/>
                  </a:lnTo>
                  <a:lnTo>
                    <a:pt x="8" y="714"/>
                  </a:lnTo>
                  <a:lnTo>
                    <a:pt x="13" y="735"/>
                  </a:lnTo>
                  <a:lnTo>
                    <a:pt x="20" y="756"/>
                  </a:lnTo>
                  <a:lnTo>
                    <a:pt x="25" y="776"/>
                  </a:lnTo>
                  <a:lnTo>
                    <a:pt x="34" y="798"/>
                  </a:lnTo>
                  <a:lnTo>
                    <a:pt x="43" y="818"/>
                  </a:lnTo>
                  <a:lnTo>
                    <a:pt x="53" y="838"/>
                  </a:lnTo>
                  <a:lnTo>
                    <a:pt x="64" y="858"/>
                  </a:lnTo>
                  <a:lnTo>
                    <a:pt x="75" y="877"/>
                  </a:lnTo>
                  <a:lnTo>
                    <a:pt x="88" y="897"/>
                  </a:lnTo>
                  <a:lnTo>
                    <a:pt x="101" y="916"/>
                  </a:lnTo>
                  <a:lnTo>
                    <a:pt x="131" y="954"/>
                  </a:lnTo>
                  <a:lnTo>
                    <a:pt x="165" y="991"/>
                  </a:lnTo>
                  <a:lnTo>
                    <a:pt x="202" y="1028"/>
                  </a:lnTo>
                  <a:lnTo>
                    <a:pt x="242" y="1063"/>
                  </a:lnTo>
                  <a:lnTo>
                    <a:pt x="286" y="1097"/>
                  </a:lnTo>
                  <a:lnTo>
                    <a:pt x="333" y="1130"/>
                  </a:lnTo>
                  <a:lnTo>
                    <a:pt x="383" y="1161"/>
                  </a:lnTo>
                  <a:lnTo>
                    <a:pt x="436" y="1192"/>
                  </a:lnTo>
                  <a:lnTo>
                    <a:pt x="490" y="1221"/>
                  </a:lnTo>
                  <a:lnTo>
                    <a:pt x="490" y="593"/>
                  </a:lnTo>
                  <a:close/>
                </a:path>
              </a:pathLst>
            </a:custGeom>
            <a:solidFill>
              <a:srgbClr val="A19F9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6747320" y="2841555"/>
              <a:ext cx="2073913" cy="2254472"/>
            </a:xfrm>
            <a:custGeom>
              <a:rect l="l" t="t" r="r" b="b"/>
              <a:pathLst>
                <a:path w="1186" h="1221">
                  <a:moveTo>
                    <a:pt x="1186" y="628"/>
                  </a:moveTo>
                  <a:lnTo>
                    <a:pt x="0" y="1221"/>
                  </a:lnTo>
                  <a:lnTo>
                    <a:pt x="0" y="593"/>
                  </a:lnTo>
                  <a:lnTo>
                    <a:pt x="1186" y="0"/>
                  </a:lnTo>
                  <a:lnTo>
                    <a:pt x="1186" y="628"/>
                  </a:lnTo>
                  <a:close/>
                </a:path>
              </a:pathLst>
            </a:custGeom>
            <a:solidFill>
              <a:srgbClr val="BDBBB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8821594" y="3809199"/>
            <a:ext cx="2930767" cy="1286828"/>
            <a:chOff x="8821594" y="3809199"/>
            <a:chExt cx="2930767" cy="1286828"/>
          </a:xfrm>
        </p:grpSpPr>
        <p:sp>
          <p:nvSpPr>
            <p:cNvPr id="41" name="Freeform 41"/>
            <p:cNvSpPr/>
            <p:nvPr/>
          </p:nvSpPr>
          <p:spPr>
            <a:xfrm>
              <a:off x="8821594" y="3809199"/>
              <a:ext cx="2930767" cy="1094804"/>
            </a:xfrm>
            <a:custGeom>
              <a:rect l="l" t="t" r="r" b="b"/>
              <a:pathLst>
                <a:path w="1674" h="593">
                  <a:moveTo>
                    <a:pt x="0" y="0"/>
                  </a:moveTo>
                  <a:lnTo>
                    <a:pt x="1185" y="593"/>
                  </a:lnTo>
                  <a:lnTo>
                    <a:pt x="1239" y="563"/>
                  </a:lnTo>
                  <a:lnTo>
                    <a:pt x="1292" y="533"/>
                  </a:lnTo>
                  <a:lnTo>
                    <a:pt x="1342" y="502"/>
                  </a:lnTo>
                  <a:lnTo>
                    <a:pt x="1389" y="469"/>
                  </a:lnTo>
                  <a:lnTo>
                    <a:pt x="1433" y="435"/>
                  </a:lnTo>
                  <a:lnTo>
                    <a:pt x="1473" y="399"/>
                  </a:lnTo>
                  <a:lnTo>
                    <a:pt x="1510" y="363"/>
                  </a:lnTo>
                  <a:lnTo>
                    <a:pt x="1544" y="326"/>
                  </a:lnTo>
                  <a:lnTo>
                    <a:pt x="1574" y="288"/>
                  </a:lnTo>
                  <a:lnTo>
                    <a:pt x="1587" y="268"/>
                  </a:lnTo>
                  <a:lnTo>
                    <a:pt x="1600" y="249"/>
                  </a:lnTo>
                  <a:lnTo>
                    <a:pt x="1611" y="230"/>
                  </a:lnTo>
                  <a:lnTo>
                    <a:pt x="1622" y="210"/>
                  </a:lnTo>
                  <a:lnTo>
                    <a:pt x="1632" y="190"/>
                  </a:lnTo>
                  <a:lnTo>
                    <a:pt x="1641" y="168"/>
                  </a:lnTo>
                  <a:lnTo>
                    <a:pt x="1650" y="148"/>
                  </a:lnTo>
                  <a:lnTo>
                    <a:pt x="1655" y="127"/>
                  </a:lnTo>
                  <a:lnTo>
                    <a:pt x="1662" y="107"/>
                  </a:lnTo>
                  <a:lnTo>
                    <a:pt x="1667" y="86"/>
                  </a:lnTo>
                  <a:lnTo>
                    <a:pt x="1671" y="64"/>
                  </a:lnTo>
                  <a:lnTo>
                    <a:pt x="1672" y="43"/>
                  </a:lnTo>
                  <a:lnTo>
                    <a:pt x="1675" y="22"/>
                  </a:lnTo>
                  <a:lnTo>
                    <a:pt x="167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0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0894966" y="3809199"/>
              <a:ext cx="857394" cy="1286828"/>
            </a:xfrm>
            <a:custGeom>
              <a:rect l="l" t="t" r="r" b="b"/>
              <a:pathLst>
                <a:path w="490" h="697">
                  <a:moveTo>
                    <a:pt x="0" y="593"/>
                  </a:moveTo>
                  <a:lnTo>
                    <a:pt x="0" y="593"/>
                  </a:lnTo>
                  <a:lnTo>
                    <a:pt x="54" y="563"/>
                  </a:lnTo>
                  <a:lnTo>
                    <a:pt x="107" y="533"/>
                  </a:lnTo>
                  <a:lnTo>
                    <a:pt x="157" y="502"/>
                  </a:lnTo>
                  <a:lnTo>
                    <a:pt x="204" y="469"/>
                  </a:lnTo>
                  <a:lnTo>
                    <a:pt x="248" y="435"/>
                  </a:lnTo>
                  <a:lnTo>
                    <a:pt x="288" y="399"/>
                  </a:lnTo>
                  <a:lnTo>
                    <a:pt x="325" y="363"/>
                  </a:lnTo>
                  <a:lnTo>
                    <a:pt x="359" y="326"/>
                  </a:lnTo>
                  <a:lnTo>
                    <a:pt x="389" y="288"/>
                  </a:lnTo>
                  <a:lnTo>
                    <a:pt x="402" y="268"/>
                  </a:lnTo>
                  <a:lnTo>
                    <a:pt x="415" y="249"/>
                  </a:lnTo>
                  <a:lnTo>
                    <a:pt x="426" y="230"/>
                  </a:lnTo>
                  <a:lnTo>
                    <a:pt x="437" y="210"/>
                  </a:lnTo>
                  <a:lnTo>
                    <a:pt x="447" y="190"/>
                  </a:lnTo>
                  <a:lnTo>
                    <a:pt x="456" y="168"/>
                  </a:lnTo>
                  <a:lnTo>
                    <a:pt x="465" y="148"/>
                  </a:lnTo>
                  <a:lnTo>
                    <a:pt x="470" y="127"/>
                  </a:lnTo>
                  <a:lnTo>
                    <a:pt x="477" y="107"/>
                  </a:lnTo>
                  <a:lnTo>
                    <a:pt x="482" y="86"/>
                  </a:lnTo>
                  <a:lnTo>
                    <a:pt x="486" y="64"/>
                  </a:lnTo>
                  <a:lnTo>
                    <a:pt x="487" y="43"/>
                  </a:lnTo>
                  <a:lnTo>
                    <a:pt x="490" y="22"/>
                  </a:lnTo>
                  <a:lnTo>
                    <a:pt x="490" y="0"/>
                  </a:lnTo>
                  <a:lnTo>
                    <a:pt x="490" y="104"/>
                  </a:lnTo>
                  <a:lnTo>
                    <a:pt x="490" y="126"/>
                  </a:lnTo>
                  <a:lnTo>
                    <a:pt x="487" y="148"/>
                  </a:lnTo>
                  <a:lnTo>
                    <a:pt x="486" y="170"/>
                  </a:lnTo>
                  <a:lnTo>
                    <a:pt x="482" y="190"/>
                  </a:lnTo>
                  <a:lnTo>
                    <a:pt x="477" y="211"/>
                  </a:lnTo>
                  <a:lnTo>
                    <a:pt x="470" y="232"/>
                  </a:lnTo>
                  <a:lnTo>
                    <a:pt x="465" y="252"/>
                  </a:lnTo>
                  <a:lnTo>
                    <a:pt x="456" y="274"/>
                  </a:lnTo>
                  <a:lnTo>
                    <a:pt x="447" y="294"/>
                  </a:lnTo>
                  <a:lnTo>
                    <a:pt x="437" y="314"/>
                  </a:lnTo>
                  <a:lnTo>
                    <a:pt x="426" y="334"/>
                  </a:lnTo>
                  <a:lnTo>
                    <a:pt x="415" y="353"/>
                  </a:lnTo>
                  <a:lnTo>
                    <a:pt x="402" y="373"/>
                  </a:lnTo>
                  <a:lnTo>
                    <a:pt x="389" y="392"/>
                  </a:lnTo>
                  <a:lnTo>
                    <a:pt x="359" y="430"/>
                  </a:lnTo>
                  <a:lnTo>
                    <a:pt x="325" y="467"/>
                  </a:lnTo>
                  <a:lnTo>
                    <a:pt x="288" y="504"/>
                  </a:lnTo>
                  <a:lnTo>
                    <a:pt x="248" y="539"/>
                  </a:lnTo>
                  <a:lnTo>
                    <a:pt x="204" y="573"/>
                  </a:lnTo>
                  <a:lnTo>
                    <a:pt x="157" y="606"/>
                  </a:lnTo>
                  <a:lnTo>
                    <a:pt x="107" y="637"/>
                  </a:lnTo>
                  <a:lnTo>
                    <a:pt x="54" y="668"/>
                  </a:lnTo>
                  <a:lnTo>
                    <a:pt x="0" y="697"/>
                  </a:lnTo>
                  <a:lnTo>
                    <a:pt x="0" y="593"/>
                  </a:lnTo>
                  <a:close/>
                </a:path>
              </a:pathLst>
            </a:custGeom>
            <a:solidFill>
              <a:srgbClr val="A19F9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821594" y="3809199"/>
              <a:ext cx="2073373" cy="1286828"/>
            </a:xfrm>
            <a:custGeom>
              <a:rect l="l" t="t" r="r" b="b"/>
              <a:pathLst>
                <a:path w="1185" h="697">
                  <a:moveTo>
                    <a:pt x="0" y="104"/>
                  </a:moveTo>
                  <a:lnTo>
                    <a:pt x="1185" y="697"/>
                  </a:lnTo>
                  <a:lnTo>
                    <a:pt x="1185" y="593"/>
                  </a:lnTo>
                  <a:lnTo>
                    <a:pt x="0" y="0"/>
                  </a:lnTo>
                  <a:lnTo>
                    <a:pt x="0" y="104"/>
                  </a:lnTo>
                  <a:close/>
                </a:path>
              </a:pathLst>
            </a:custGeom>
            <a:gradFill>
              <a:gsLst>
                <a:gs pos="0">
                  <a:srgbClr val="A19F9F">
                    <a:alpha val="100000"/>
                  </a:srgbClr>
                </a:gs>
                <a:gs pos="100000">
                  <a:srgbClr val="808080">
                    <a:alpha val="100000"/>
                  </a:srgbClr>
                </a:gs>
              </a:gsLst>
              <a:lin ang="0"/>
            </a:gra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970539" y="205560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评估标准：根据危险程度、发生事故的可能性及后果严重性，制定相应的评估标准。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510302" y="1681124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 rot="10800000">
            <a:off x="4705935" y="4665821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收集相关信息和数据；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评估流程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确定评估范围和对象；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危险区域评估标准与流程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危险区域评估标准与流程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4. 确定危险区域等级；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5. 制定相应的管理措施和安全防范措施。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3. 进行风险分析和评估；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特殊工种作业人员安全培训与教育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52" b="95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安全培训需求分析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根据特殊工种作业人员的岗位职责和操作要求，分析其面临的安全风险和隐患，确定安全培训的需求。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针对不同工种的特点和操作环境，评估其对安全知识和技能的需求，制定个性化的培训计划。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https://d.book118.com/968105053012006044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2024-09-23T22:18:07.437</cp:lastPrinted>
  <dcterms:created xsi:type="dcterms:W3CDTF">2024-09-23T14:18:07Z</dcterms:created>
  <dcterms:modified xsi:type="dcterms:W3CDTF">2024-09-23T14:18:09Z</dcterms:modified>
</cp:coreProperties>
</file>