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66F87-1911-49C3-A0F5-292295FF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27902-44E9-4542-814D-EF2031C69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32CB1-CBDC-430D-853D-81D69EB9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FDF6A-7C9B-448E-B243-A4BF9ABE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D07C1-031C-4898-B62D-720B00CC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4AD2C-9A35-47CB-854C-C542E5E7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4F868-94F7-4162-9E42-72CB9B9F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273E8-45BA-4EAC-862F-CA10F643D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1E79C-CA93-453C-BE3C-EFF843DD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4309-43D8-4979-A807-0FFDC4CE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08B88-D8EA-459D-8658-7D9FAAA9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8EB817-4C39-4FA2-AC44-EFF1008E4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12660C5-042F-49F7-BEF7-944FE43DA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7509195-C2E0-4E21-BB44-92EC81BB8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FBD377C-2E46-4E05-8DAB-47EE9AF26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CB7A4A2-BBDE-4E6A-A400-0A440C9B0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205826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943A771-C945-4FCD-8AC7-1A6B9E0E1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8179858-E796-4439-AE77-C05F0A97F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37AF4CE-25DF-4A88-9996-B1EA48D82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927C17E-6B54-4933-9EB3-5CBB1897B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320049-2063-4FF0-8653-2085D5E5F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60445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13207E3-B3C1-4DA7-8179-FF87C3A5D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5AED104-B556-46A4-93C9-9A31BD680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EE6F4CD-0F59-4963-A5A3-D1C57070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F78CF39-6E23-4D9A-9E07-FCBE9B8DE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66C4E55-E4A6-4A92-B3F3-002CD5095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81074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A11AE7B-4DF5-47F6-9B55-F62FBA671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2218CB4-81A0-49B7-8CDA-D0CE26B6F9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B2B053D-D3A0-42A5-9371-3903DEBB5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9B5D740-77AD-4D43-8ECB-53E592956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E0B9766-234A-487C-839E-292C04F99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6FCCB93-64D0-47FA-8A1E-05A9E2342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77150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8EF09C0-6DD1-4E6F-A77C-AB2FBFF7D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A1CCC56-1F9E-4D49-AA3A-057C53430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100D69E-AFCC-4C31-82D4-DDBB584B3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948EAC4-0DCD-47B7-8730-D5512075BD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D4B528D9-9A6E-4016-AFB2-569A339CB9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FC30E838-B0ED-4A85-B550-C31B6D6B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C6D67E9-92CB-4C8A-B174-F736B5096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A4A015D-0F80-4805-9CBF-CFDF22443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1349749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8376FF-1BE0-440A-A4FE-FDB17264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E32E3EC-3CC0-4024-A9FB-DBE82A76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7ECA892-AE0B-4134-88C0-4CEDDD071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3602023-4F91-430E-9DDD-F40991AEC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701653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706B9DC-2F85-4013-B9F9-093B1ED01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F6D5BCC-4B49-412B-96B5-A23EB9E1F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57AB59D-3F5C-4F64-88F9-2E42331EB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663236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33F15A-EF02-4F9F-81A9-C060B9468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953CE0-718F-43B7-8D6F-594D613D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78A5F5B8-ED42-44F9-AA62-2D31CE5060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98532CA-4291-4CF5-93B4-3FBC027AF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5E67E00-9BAE-43FB-A139-F03CE593F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9C3639F-35F4-4DCF-8DE6-7400CF249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239028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CF61C97-EE51-41B7-A083-08A7CC102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81126581-0FA9-43D1-B45A-151DE90ADB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7341C47-79BA-491E-AF6F-60560B3620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2587424-02C9-4F0D-A1C7-93A7B76BC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4A88394-AE1E-4D62-81EB-4544CCD1B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32F42F3-F848-4F3E-861C-D7FF5521B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01784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928420-A9AC-44CB-BC0E-0B7F4EB1C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C61CDCE-B9EC-4A40-836B-EA6882BFB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74B8FBF-8378-4C87-9D47-C7A890CA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2836FDB-B7B9-48EA-9380-C288F511D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453ACE-8C81-4556-987A-567867E13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917913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FF0F70ED-7C17-4B57-836A-FBD4FF8352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0EBC3B1-B4A0-40C1-AC33-B5FF8D58C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77A2B48-A2CF-4FA0-A04B-58A2DD629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CE1A5F6-830F-4502-A802-1F97D20E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5D768E7-F091-42A6-A8C6-BD50E0E4B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597995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59443927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占位符 3"/>
          <p:cNvSpPr>
            <a:spLocks noGrp="1"/>
          </p:cNvSpPr>
          <p:nvPr>
            <p:ph type="pic" idx="10"/>
          </p:nvPr>
        </p:nvSpPr>
        <p:spPr>
          <a:xfrm>
            <a:off x="1127125" y="1665288"/>
            <a:ext cx="3285217" cy="3501798"/>
          </a:xfrm>
          <a:custGeom>
            <a:gdLst>
              <a:gd name="connsiteX0" fmla="*/ 0 w 3285217"/>
              <a:gd name="connsiteY0" fmla="*/ 0 h 3501798"/>
              <a:gd name="connsiteX1" fmla="*/ 3285217 w 3285217"/>
              <a:gd name="connsiteY1" fmla="*/ 0 h 3501798"/>
              <a:gd name="connsiteX2" fmla="*/ 3285217 w 3285217"/>
              <a:gd name="connsiteY2" fmla="*/ 3501798 h 3501798"/>
              <a:gd name="connsiteX3" fmla="*/ 0 w 3285217"/>
              <a:gd name="connsiteY3" fmla="*/ 3501798 h 350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5217" h="3501798">
                <a:moveTo>
                  <a:pt x="0" y="0"/>
                </a:moveTo>
                <a:lnTo>
                  <a:pt x="3285217" y="0"/>
                </a:lnTo>
                <a:lnTo>
                  <a:pt x="3285217" y="3501798"/>
                </a:lnTo>
                <a:lnTo>
                  <a:pt x="0" y="3501798"/>
                </a:ln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269722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占位符 3"/>
          <p:cNvSpPr>
            <a:spLocks noGrp="1"/>
          </p:cNvSpPr>
          <p:nvPr>
            <p:ph type="pic" idx="10"/>
          </p:nvPr>
        </p:nvSpPr>
        <p:spPr>
          <a:xfrm>
            <a:off x="2278537" y="2692398"/>
            <a:ext cx="2146434" cy="2146434"/>
          </a:xfrm>
          <a:custGeom>
            <a:gdLst>
              <a:gd name="connsiteX0" fmla="*/ 1073217 w 2146434"/>
              <a:gd name="connsiteY0" fmla="*/ 0 h 2146434"/>
              <a:gd name="connsiteX1" fmla="*/ 2146434 w 2146434"/>
              <a:gd name="connsiteY1" fmla="*/ 1073217 h 2146434"/>
              <a:gd name="connsiteX2" fmla="*/ 1073217 w 2146434"/>
              <a:gd name="connsiteY2" fmla="*/ 2146434 h 2146434"/>
              <a:gd name="connsiteX3" fmla="*/ 0 w 2146434"/>
              <a:gd name="connsiteY3" fmla="*/ 1073217 h 2146434"/>
              <a:gd name="connsiteX4" fmla="*/ 1073217 w 2146434"/>
              <a:gd name="connsiteY4" fmla="*/ 0 h 21464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46434" h="2146434">
                <a:moveTo>
                  <a:pt x="1073217" y="0"/>
                </a:moveTo>
                <a:cubicBezTo>
                  <a:pt x="1665938" y="0"/>
                  <a:pt x="2146434" y="480496"/>
                  <a:pt x="2146434" y="1073217"/>
                </a:cubicBezTo>
                <a:cubicBezTo>
                  <a:pt x="2146434" y="1665938"/>
                  <a:pt x="1665938" y="2146434"/>
                  <a:pt x="1073217" y="2146434"/>
                </a:cubicBezTo>
                <a:cubicBezTo>
                  <a:pt x="480496" y="2146434"/>
                  <a:pt x="0" y="1665938"/>
                  <a:pt x="0" y="1073217"/>
                </a:cubicBezTo>
                <a:cubicBezTo>
                  <a:pt x="0" y="480496"/>
                  <a:pt x="480496" y="0"/>
                  <a:pt x="10732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5897536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占位符 3"/>
          <p:cNvSpPr>
            <a:spLocks noGrp="1"/>
          </p:cNvSpPr>
          <p:nvPr>
            <p:ph type="pic" idx="10"/>
          </p:nvPr>
        </p:nvSpPr>
        <p:spPr>
          <a:xfrm>
            <a:off x="3983264" y="1736725"/>
            <a:ext cx="3279574" cy="2206625"/>
          </a:xfrm>
          <a:custGeom>
            <a:gdLst>
              <a:gd name="connsiteX0" fmla="*/ 0 w 3279574"/>
              <a:gd name="connsiteY0" fmla="*/ 0 h 2206625"/>
              <a:gd name="connsiteX1" fmla="*/ 3279574 w 3279574"/>
              <a:gd name="connsiteY1" fmla="*/ 0 h 2206625"/>
              <a:gd name="connsiteX2" fmla="*/ 3279574 w 3279574"/>
              <a:gd name="connsiteY2" fmla="*/ 2206625 h 2206625"/>
              <a:gd name="connsiteX3" fmla="*/ 0 w 3279574"/>
              <a:gd name="connsiteY3" fmla="*/ 2206625 h 22066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9573" h="2206625">
                <a:moveTo>
                  <a:pt x="0" y="0"/>
                </a:moveTo>
                <a:lnTo>
                  <a:pt x="3279574" y="0"/>
                </a:lnTo>
                <a:lnTo>
                  <a:pt x="3279574" y="2206625"/>
                </a:lnTo>
                <a:lnTo>
                  <a:pt x="0" y="220662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/>
            <a:endParaRPr lang="zh-CN" altLang="en-US"/>
          </a:p>
        </p:txBody>
      </p:sp>
      <p:sp>
        <p:nvSpPr>
          <p:cNvPr id="7" name="图片占位符 6"/>
          <p:cNvSpPr>
            <a:spLocks noGrp="1"/>
          </p:cNvSpPr>
          <p:nvPr>
            <p:ph type="pic" sz="quarter" idx="11"/>
          </p:nvPr>
        </p:nvSpPr>
        <p:spPr>
          <a:xfrm>
            <a:off x="7640839" y="1736724"/>
            <a:ext cx="3279574" cy="2206625"/>
          </a:xfrm>
          <a:custGeom>
            <a:gdLst>
              <a:gd name="connsiteX0" fmla="*/ 0 w 3279574"/>
              <a:gd name="connsiteY0" fmla="*/ 0 h 2206625"/>
              <a:gd name="connsiteX1" fmla="*/ 3279574 w 3279574"/>
              <a:gd name="connsiteY1" fmla="*/ 0 h 2206625"/>
              <a:gd name="connsiteX2" fmla="*/ 3279574 w 3279574"/>
              <a:gd name="connsiteY2" fmla="*/ 2206625 h 2206625"/>
              <a:gd name="connsiteX3" fmla="*/ 0 w 3279574"/>
              <a:gd name="connsiteY3" fmla="*/ 2206625 h 22066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9573" h="2206625">
                <a:moveTo>
                  <a:pt x="0" y="0"/>
                </a:moveTo>
                <a:lnTo>
                  <a:pt x="3279574" y="0"/>
                </a:lnTo>
                <a:lnTo>
                  <a:pt x="3279574" y="2206625"/>
                </a:lnTo>
                <a:lnTo>
                  <a:pt x="0" y="220662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106475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59FAC0E-3411-437B-B596-44DF63BFF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6BBA0D6-2BD1-4EB1-812A-15D694495C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E3D38D1-EC10-4400-A1E5-F783C46465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0A49B9-9FF9-49F8-AF50-9A8B9677266C}" type="datetimeFigureOut">
              <a:rPr lang="zh-CN" altLang="en-US" smtClean="0"/>
              <a:t>2023/9/24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C0F43E3-83F8-4565-B925-64D3175CD6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5F2BF98-0D9A-48AC-9685-B778CCE144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6B72AC3-B57E-4A56-84FA-4FBC600227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9255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.xml" /><Relationship Id="rId6" Type="http://schemas.openxmlformats.org/officeDocument/2006/relationships/tags" Target="../tags/tag2.xml" /><Relationship Id="rId7" Type="http://schemas.openxmlformats.org/officeDocument/2006/relationships/tags" Target="../tags/tag3.xml" /><Relationship Id="rId8" Type="http://schemas.openxmlformats.org/officeDocument/2006/relationships/image" Target="../media/image5.png" /><Relationship Id="rId9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5132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椭圆 16"/>
          <p:cNvSpPr/>
          <p:nvPr/>
        </p:nvSpPr>
        <p:spPr>
          <a:xfrm>
            <a:off x="3178759" y="709863"/>
            <a:ext cx="5702969" cy="5702969"/>
          </a:xfrm>
          <a:prstGeom prst="ellipse">
            <a:avLst/>
          </a:prstGeom>
          <a:solidFill>
            <a:schemeClr val="bg1"/>
          </a:solidFill>
          <a:ln>
            <a:solidFill>
              <a:srgbClr val="EFD1A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VCG211393322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5859379" cy="6875022"/>
          </a:xfrm>
          <a:prstGeom prst="rect">
            <a:avLst/>
          </a:prstGeom>
          <a:noFill/>
        </p:spPr>
      </p:pic>
      <p:sp>
        <p:nvSpPr>
          <p:cNvPr id="7" name="文本框 6"/>
          <p:cNvSpPr txBox="1"/>
          <p:nvPr/>
        </p:nvSpPr>
        <p:spPr>
          <a:xfrm>
            <a:off x="4978400" y="0"/>
            <a:ext cx="2320290" cy="6346825"/>
          </a:xfrm>
          <a:prstGeom prst="rect">
            <a:avLst/>
          </a:prstGeom>
          <a:noFill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rgbClr val="FF0000"/>
                </a:solidFill>
                <a:latin typeface="+mj-ea"/>
                <a:ea typeface="+mj-ea"/>
              </a:rPr>
              <a:t>记叙文阅读专题复习</a:t>
            </a:r>
          </a:p>
        </p:txBody>
      </p:sp>
      <p:cxnSp>
        <p:nvCxnSpPr>
          <p:cNvPr id="13" name="直接连接符 12"/>
          <p:cNvCxnSpPr/>
          <p:nvPr/>
        </p:nvCxnSpPr>
        <p:spPr>
          <a:xfrm flipH="1">
            <a:off x="5835262" y="1950114"/>
            <a:ext cx="0" cy="3786055"/>
          </a:xfrm>
          <a:prstGeom prst="line">
            <a:avLst/>
          </a:prstGeom>
          <a:ln>
            <a:solidFill>
              <a:srgbClr val="7DA5A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/>
        </p:nvSpPr>
        <p:spPr>
          <a:xfrm>
            <a:off x="5763657" y="3823378"/>
            <a:ext cx="502056" cy="502056"/>
          </a:xfrm>
          <a:prstGeom prst="ellipse">
            <a:avLst/>
          </a:prstGeom>
          <a:solidFill>
            <a:srgbClr val="7DA5A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7302028" y="1818117"/>
            <a:ext cx="2913120" cy="2913120"/>
          </a:xfrm>
          <a:prstGeom prst="ellipse">
            <a:avLst/>
          </a:prstGeom>
          <a:solidFill>
            <a:schemeClr val="bg1"/>
          </a:solidFill>
          <a:ln>
            <a:solidFill>
              <a:srgbClr val="EFD1A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26632"/>
            <a:ext cx="4584031" cy="4331368"/>
          </a:xfrm>
          <a:custGeom>
            <a:gdLst>
              <a:gd name="connsiteX0" fmla="*/ 0 w 4584031"/>
              <a:gd name="connsiteY0" fmla="*/ 0 h 4331368"/>
              <a:gd name="connsiteX1" fmla="*/ 4584031 w 4584031"/>
              <a:gd name="connsiteY1" fmla="*/ 0 h 4331368"/>
              <a:gd name="connsiteX2" fmla="*/ 4584031 w 4584031"/>
              <a:gd name="connsiteY2" fmla="*/ 4331368 h 4331368"/>
              <a:gd name="connsiteX3" fmla="*/ 0 w 4584031"/>
              <a:gd name="connsiteY3" fmla="*/ 4331368 h 4331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84031" h="4331368">
                <a:moveTo>
                  <a:pt x="0" y="0"/>
                </a:moveTo>
                <a:lnTo>
                  <a:pt x="4584031" y="0"/>
                </a:lnTo>
                <a:lnTo>
                  <a:pt x="4584031" y="4331368"/>
                </a:lnTo>
                <a:lnTo>
                  <a:pt x="0" y="4331368"/>
                </a:lnTo>
                <a:close/>
              </a:path>
            </a:pathLst>
          </a:custGeom>
          <a:noFill/>
        </p:spPr>
      </p:pic>
      <p:sp>
        <p:nvSpPr>
          <p:cNvPr id="6" name="文本框 5"/>
          <p:cNvSpPr txBox="1"/>
          <p:nvPr/>
        </p:nvSpPr>
        <p:spPr>
          <a:xfrm>
            <a:off x="8432389" y="2468470"/>
            <a:ext cx="1200329" cy="161198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BA813C"/>
                </a:solidFill>
                <a:latin typeface="+mj-ea"/>
                <a:ea typeface="+mj-ea"/>
              </a:rPr>
              <a:t>目录</a:t>
            </a: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9608" y="2213811"/>
            <a:ext cx="3922392" cy="4644189"/>
          </a:xfrm>
          <a:custGeom>
            <a:gdLst>
              <a:gd name="connsiteX0" fmla="*/ 0 w 3922392"/>
              <a:gd name="connsiteY0" fmla="*/ 0 h 4644189"/>
              <a:gd name="connsiteX1" fmla="*/ 3922392 w 3922392"/>
              <a:gd name="connsiteY1" fmla="*/ 0 h 4644189"/>
              <a:gd name="connsiteX2" fmla="*/ 3922392 w 3922392"/>
              <a:gd name="connsiteY2" fmla="*/ 4644189 h 4644189"/>
              <a:gd name="connsiteX3" fmla="*/ 0 w 3922392"/>
              <a:gd name="connsiteY3" fmla="*/ 4644189 h 46441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22392" h="4644189">
                <a:moveTo>
                  <a:pt x="0" y="0"/>
                </a:moveTo>
                <a:lnTo>
                  <a:pt x="3922392" y="0"/>
                </a:lnTo>
                <a:lnTo>
                  <a:pt x="3922392" y="4644189"/>
                </a:lnTo>
                <a:lnTo>
                  <a:pt x="0" y="4644189"/>
                </a:lnTo>
                <a:close/>
              </a:path>
            </a:pathLst>
          </a:custGeom>
          <a:noFill/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764482">
            <a:off x="7474270" y="2083555"/>
            <a:ext cx="1454975" cy="2339825"/>
          </a:xfrm>
          <a:custGeom>
            <a:gdLst>
              <a:gd name="connsiteX0" fmla="*/ 1454975 w 1454975"/>
              <a:gd name="connsiteY0" fmla="*/ 0 h 2339825"/>
              <a:gd name="connsiteX1" fmla="*/ 1454975 w 1454975"/>
              <a:gd name="connsiteY1" fmla="*/ 2339825 h 2339825"/>
              <a:gd name="connsiteX2" fmla="*/ 300307 w 1454975"/>
              <a:gd name="connsiteY2" fmla="*/ 2339825 h 2339825"/>
              <a:gd name="connsiteX3" fmla="*/ 291283 w 1454975"/>
              <a:gd name="connsiteY3" fmla="*/ 2329014 h 2339825"/>
              <a:gd name="connsiteX4" fmla="*/ 468015 w 1454975"/>
              <a:gd name="connsiteY4" fmla="*/ 385206 h 2339825"/>
              <a:gd name="connsiteX5" fmla="*/ 1374202 w 1454975"/>
              <a:gd name="connsiteY5" fmla="*/ 669 h 2339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4975" h="2339825">
                <a:moveTo>
                  <a:pt x="1454975" y="0"/>
                </a:moveTo>
                <a:lnTo>
                  <a:pt x="1454975" y="2339825"/>
                </a:lnTo>
                <a:lnTo>
                  <a:pt x="300307" y="2339825"/>
                </a:lnTo>
                <a:lnTo>
                  <a:pt x="291283" y="2329014"/>
                </a:lnTo>
                <a:cubicBezTo>
                  <a:pt x="-152419" y="1738971"/>
                  <a:pt x="-85858" y="897045"/>
                  <a:pt x="468015" y="385206"/>
                </a:cubicBezTo>
                <a:cubicBezTo>
                  <a:pt x="726489" y="146347"/>
                  <a:pt x="1048266" y="18946"/>
                  <a:pt x="1374202" y="669"/>
                </a:cubicBezTo>
                <a:close/>
              </a:path>
            </a:pathLst>
          </a:custGeom>
          <a:noFill/>
        </p:spPr>
      </p:pic>
      <p:sp>
        <p:nvSpPr>
          <p:cNvPr id="28" name="文本框 6"/>
          <p:cNvSpPr txBox="1"/>
          <p:nvPr>
            <p:custDataLst>
              <p:tags r:id="rId5"/>
            </p:custDataLst>
          </p:nvPr>
        </p:nvSpPr>
        <p:spPr>
          <a:xfrm>
            <a:off x="-832586" y="-101188"/>
            <a:ext cx="846539" cy="523220"/>
          </a:xfrm>
          <a:prstGeom prst="rect">
            <a:avLst/>
          </a:prstGeom>
          <a:noFill/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7200" kern="1200">
                <a:solidFill>
                  <a:srgbClr val="C4AF8A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+mn-lt"/>
              </a:rPr>
              <a:t>01</a:t>
            </a:r>
            <a:endParaRPr lang="zh-CN" altLang="en-US" sz="2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1817370" y="3823335"/>
            <a:ext cx="502285" cy="502285"/>
          </a:xfrm>
          <a:prstGeom prst="ellipse">
            <a:avLst/>
          </a:prstGeom>
          <a:solidFill>
            <a:srgbClr val="7DA5A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文本框 29"/>
          <p:cNvSpPr txBox="1"/>
          <p:nvPr/>
        </p:nvSpPr>
        <p:spPr>
          <a:xfrm flipH="1">
            <a:off x="1871345" y="1514475"/>
            <a:ext cx="551815" cy="2601595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BA813C"/>
                </a:solidFill>
                <a:effectLst/>
                <a:latin typeface="+mj-ea"/>
                <a:ea typeface="+mj-ea"/>
              </a:rPr>
              <a:t>现代文文体知识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1670050" y="1564640"/>
            <a:ext cx="831215" cy="3248025"/>
            <a:chOff x="1293559" y="2082006"/>
            <a:chExt cx="1283369" cy="2437858"/>
          </a:xfrm>
        </p:grpSpPr>
        <p:cxnSp>
          <p:nvCxnSpPr>
            <p:cNvPr id="29" name="直接连接符 28"/>
            <p:cNvCxnSpPr/>
            <p:nvPr/>
          </p:nvCxnSpPr>
          <p:spPr>
            <a:xfrm flipH="1">
              <a:off x="1293559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/>
          </p:nvCxnSpPr>
          <p:spPr>
            <a:xfrm flipH="1">
              <a:off x="2576928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文本框 6"/>
          <p:cNvSpPr txBox="1"/>
          <p:nvPr>
            <p:custDataLst>
              <p:tags r:id="rId6"/>
            </p:custDataLst>
          </p:nvPr>
        </p:nvSpPr>
        <p:spPr>
          <a:xfrm>
            <a:off x="1687195" y="3928745"/>
            <a:ext cx="846455" cy="369570"/>
          </a:xfrm>
          <a:prstGeom prst="rect">
            <a:avLst/>
          </a:prstGeom>
          <a:noFill/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7200" kern="1200">
                <a:solidFill>
                  <a:srgbClr val="C4AF8A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>
                <a:solidFill>
                  <a:schemeClr val="bg1"/>
                </a:solidFill>
                <a:latin typeface="+mn-lt"/>
              </a:rPr>
              <a:t>01</a:t>
            </a:r>
            <a:endParaRPr lang="zh-CN" altLang="en-US" sz="1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3814207" y="3823378"/>
            <a:ext cx="502056" cy="502056"/>
          </a:xfrm>
          <a:prstGeom prst="ellipse">
            <a:avLst/>
          </a:prstGeom>
          <a:solidFill>
            <a:srgbClr val="7DA5A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/>
        </p:nvSpPr>
        <p:spPr>
          <a:xfrm flipH="1">
            <a:off x="3761105" y="1513205"/>
            <a:ext cx="551815" cy="2602865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BA813C"/>
                </a:solidFill>
                <a:effectLst/>
                <a:latin typeface="+mj-ea"/>
                <a:ea typeface="+mj-ea"/>
              </a:rPr>
              <a:t>现代文考察角度</a:t>
            </a:r>
          </a:p>
        </p:txBody>
      </p:sp>
      <p:grpSp>
        <p:nvGrpSpPr>
          <p:cNvPr id="38" name="组合 37"/>
          <p:cNvGrpSpPr/>
          <p:nvPr/>
        </p:nvGrpSpPr>
        <p:grpSpPr>
          <a:xfrm>
            <a:off x="3679825" y="1483360"/>
            <a:ext cx="770890" cy="3248025"/>
            <a:chOff x="1293559" y="2082006"/>
            <a:chExt cx="1283369" cy="2437858"/>
          </a:xfrm>
        </p:grpSpPr>
        <p:cxnSp>
          <p:nvCxnSpPr>
            <p:cNvPr id="40" name="直接连接符 39"/>
            <p:cNvCxnSpPr/>
            <p:nvPr/>
          </p:nvCxnSpPr>
          <p:spPr>
            <a:xfrm flipH="1">
              <a:off x="1293559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直接连接符 40"/>
            <p:cNvCxnSpPr/>
            <p:nvPr/>
          </p:nvCxnSpPr>
          <p:spPr>
            <a:xfrm flipH="1">
              <a:off x="2576928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文本框 6"/>
          <p:cNvSpPr txBox="1"/>
          <p:nvPr>
            <p:custDataLst>
              <p:tags r:id="rId7"/>
            </p:custDataLst>
          </p:nvPr>
        </p:nvSpPr>
        <p:spPr>
          <a:xfrm>
            <a:off x="3618465" y="3866426"/>
            <a:ext cx="846539" cy="369332"/>
          </a:xfrm>
          <a:prstGeom prst="rect">
            <a:avLst/>
          </a:prstGeom>
          <a:noFill/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7200" kern="1200">
                <a:solidFill>
                  <a:srgbClr val="C4AF8A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>
                <a:solidFill>
                  <a:schemeClr val="bg1"/>
                </a:solidFill>
                <a:latin typeface="+mn-lt"/>
              </a:rPr>
              <a:t>02</a:t>
            </a:r>
            <a:endParaRPr lang="zh-CN" altLang="en-US" sz="180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8" name="图片 6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74" y="0"/>
            <a:ext cx="5859379" cy="1925053"/>
          </a:xfrm>
          <a:custGeom>
            <a:gdLst>
              <a:gd name="connsiteX0" fmla="*/ 0 w 5859379"/>
              <a:gd name="connsiteY0" fmla="*/ 0 h 1925053"/>
              <a:gd name="connsiteX1" fmla="*/ 5859379 w 5859379"/>
              <a:gd name="connsiteY1" fmla="*/ 0 h 1925053"/>
              <a:gd name="connsiteX2" fmla="*/ 5859379 w 5859379"/>
              <a:gd name="connsiteY2" fmla="*/ 1925053 h 1925053"/>
              <a:gd name="connsiteX3" fmla="*/ 2322096 w 5859379"/>
              <a:gd name="connsiteY3" fmla="*/ 1925053 h 1925053"/>
              <a:gd name="connsiteX4" fmla="*/ 2322096 w 5859379"/>
              <a:gd name="connsiteY4" fmla="*/ 1227221 h 1925053"/>
              <a:gd name="connsiteX5" fmla="*/ 1479885 w 5859379"/>
              <a:gd name="connsiteY5" fmla="*/ 1227221 h 1925053"/>
              <a:gd name="connsiteX6" fmla="*/ 1479885 w 5859379"/>
              <a:gd name="connsiteY6" fmla="*/ 1925053 h 1925053"/>
              <a:gd name="connsiteX7" fmla="*/ 0 w 5859379"/>
              <a:gd name="connsiteY7" fmla="*/ 1925053 h 19250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9379" h="1925053">
                <a:moveTo>
                  <a:pt x="0" y="0"/>
                </a:moveTo>
                <a:lnTo>
                  <a:pt x="5859379" y="0"/>
                </a:lnTo>
                <a:lnTo>
                  <a:pt x="5859379" y="1925053"/>
                </a:lnTo>
                <a:lnTo>
                  <a:pt x="2322096" y="1925053"/>
                </a:lnTo>
                <a:lnTo>
                  <a:pt x="2322096" y="1227221"/>
                </a:lnTo>
                <a:lnTo>
                  <a:pt x="1479885" y="1227221"/>
                </a:lnTo>
                <a:lnTo>
                  <a:pt x="1479885" y="1925053"/>
                </a:lnTo>
                <a:lnTo>
                  <a:pt x="0" y="1925053"/>
                </a:lnTo>
                <a:close/>
              </a:path>
            </a:pathLst>
          </a:custGeom>
          <a:noFill/>
        </p:spPr>
      </p:pic>
      <p:pic>
        <p:nvPicPr>
          <p:cNvPr id="70" name="图片 6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8291561">
            <a:off x="9305615" y="-1599154"/>
            <a:ext cx="3223940" cy="5351871"/>
          </a:xfrm>
          <a:custGeom>
            <a:gdLst>
              <a:gd name="connsiteX0" fmla="*/ 1060287 w 3223940"/>
              <a:gd name="connsiteY0" fmla="*/ 0 h 5351871"/>
              <a:gd name="connsiteX1" fmla="*/ 3223940 w 3223940"/>
              <a:gd name="connsiteY1" fmla="*/ 3106218 h 5351871"/>
              <a:gd name="connsiteX2" fmla="*/ 0 w 3223940"/>
              <a:gd name="connsiteY2" fmla="*/ 5351871 h 5351871"/>
              <a:gd name="connsiteX3" fmla="*/ 0 w 3223940"/>
              <a:gd name="connsiteY3" fmla="*/ 0 h 53518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3940" h="5351871">
                <a:moveTo>
                  <a:pt x="1060287" y="0"/>
                </a:moveTo>
                <a:lnTo>
                  <a:pt x="3223940" y="3106218"/>
                </a:lnTo>
                <a:lnTo>
                  <a:pt x="0" y="5351871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grpSp>
        <p:nvGrpSpPr>
          <p:cNvPr id="3" name="组合 2"/>
          <p:cNvGrpSpPr/>
          <p:nvPr/>
        </p:nvGrpSpPr>
        <p:grpSpPr>
          <a:xfrm>
            <a:off x="5629275" y="1483360"/>
            <a:ext cx="770890" cy="3248025"/>
            <a:chOff x="1293559" y="2082006"/>
            <a:chExt cx="1283369" cy="2437858"/>
          </a:xfrm>
        </p:grpSpPr>
        <p:cxnSp>
          <p:nvCxnSpPr>
            <p:cNvPr id="4" name="直接连接符 3"/>
            <p:cNvCxnSpPr/>
            <p:nvPr/>
          </p:nvCxnSpPr>
          <p:spPr>
            <a:xfrm flipH="1">
              <a:off x="1293559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 flipH="1">
              <a:off x="2576928" y="2082006"/>
              <a:ext cx="0" cy="2437858"/>
            </a:xfrm>
            <a:prstGeom prst="line">
              <a:avLst/>
            </a:prstGeom>
            <a:ln>
              <a:solidFill>
                <a:srgbClr val="7DA5A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5633320" y="3928656"/>
            <a:ext cx="846539" cy="368300"/>
          </a:xfrm>
          <a:prstGeom prst="rect">
            <a:avLst/>
          </a:prstGeom>
          <a:noFill/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7200" kern="1200">
                <a:solidFill>
                  <a:srgbClr val="C4AF8A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00">
                <a:solidFill>
                  <a:schemeClr val="bg1"/>
                </a:solidFill>
                <a:latin typeface="+mn-lt"/>
              </a:rPr>
              <a:t>03</a:t>
            </a:r>
            <a:endParaRPr lang="zh-CN" altLang="en-US" sz="180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 flipH="1">
            <a:off x="5782310" y="1511935"/>
            <a:ext cx="551815" cy="2602865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BA813C"/>
                </a:solidFill>
                <a:effectLst/>
                <a:latin typeface="+mj-ea"/>
                <a:ea typeface="+mj-ea"/>
              </a:rPr>
              <a:t>现代文真题引路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470" y="409074"/>
            <a:ext cx="5498530" cy="6448373"/>
          </a:xfrm>
          <a:prstGeom prst="rect">
            <a:avLst/>
          </a:prstGeom>
          <a:noFill/>
        </p:spPr>
      </p:pic>
      <p:sp>
        <p:nvSpPr>
          <p:cNvPr id="17" name="椭圆 16"/>
          <p:cNvSpPr/>
          <p:nvPr/>
        </p:nvSpPr>
        <p:spPr>
          <a:xfrm>
            <a:off x="3178759" y="709863"/>
            <a:ext cx="5702969" cy="5702969"/>
          </a:xfrm>
          <a:prstGeom prst="ellipse">
            <a:avLst/>
          </a:prstGeom>
          <a:solidFill>
            <a:schemeClr val="bg1"/>
          </a:solidFill>
          <a:ln>
            <a:solidFill>
              <a:srgbClr val="EFD1A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6888829" y="1959992"/>
            <a:ext cx="1200329" cy="852156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BA813C"/>
                </a:solidFill>
                <a:latin typeface="+mj-ea"/>
                <a:ea typeface="+mj-ea"/>
              </a:rPr>
              <a:t>壹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129655" y="1365250"/>
            <a:ext cx="859790" cy="4353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400" b="1">
                <a:solidFill>
                  <a:srgbClr val="7DA5A4"/>
                </a:solidFill>
                <a:latin typeface="+mj-ea"/>
                <a:ea typeface="+mj-ea"/>
              </a:rPr>
              <a:t>记叙文文体知识</a:t>
            </a:r>
          </a:p>
        </p:txBody>
      </p:sp>
      <p:cxnSp>
        <p:nvCxnSpPr>
          <p:cNvPr id="13" name="直接连接符 12"/>
          <p:cNvCxnSpPr/>
          <p:nvPr/>
        </p:nvCxnSpPr>
        <p:spPr>
          <a:xfrm flipH="1">
            <a:off x="6129602" y="1337974"/>
            <a:ext cx="22860" cy="4380865"/>
          </a:xfrm>
          <a:prstGeom prst="line">
            <a:avLst/>
          </a:prstGeom>
          <a:ln>
            <a:solidFill>
              <a:srgbClr val="7DA5A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899285" y="316865"/>
            <a:ext cx="10213340" cy="1506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宋体" panose="02010600030101010101" pitchFamily="2" charset="-122"/>
              </a:rPr>
              <a:t>贯串全文,推进文章情节的发展,通过线索可以把相关的人物、事件、场面、环境等有机地组织起来,使之成为一个整体。</a:t>
            </a:r>
            <a:endParaRPr lang="zh-CN" sz="2800" b="1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2081530" y="1268095"/>
            <a:ext cx="10031095" cy="63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0"/>
            <a:ext cx="1399540" cy="685863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ound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记叙文线索</a:t>
            </a: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1640840" y="1616075"/>
            <a:ext cx="9899650" cy="45085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</a:pPr>
            <a:r>
              <a:rPr lang="en-US" altLang="zh-CN" sz="2800" b="1">
                <a:solidFill>
                  <a:sysClr val="windowText" lastClr="000000"/>
                </a:solidFill>
                <a:latin typeface="仿宋" panose="02010609060101010101" charset="-122"/>
                <a:ea typeface="仿宋" panose="02010609060101010101" charset="-122"/>
                <a:cs typeface="Arial" pitchFamily="34" charset="0"/>
                <a:sym typeface="Arial" pitchFamily="34" charset="0"/>
              </a:rPr>
              <a:t>  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Arial" pitchFamily="34" charset="0"/>
              </a:rPr>
              <a:t>1.</a:t>
            </a:r>
            <a:r>
              <a:rPr kumimoji="1" lang="zh-CN" altLang="en-US" sz="2400" b="1">
                <a:solidFill>
                  <a:srgbClr val="E7E6E6">
                    <a:lumMod val="25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以时间为线索。</a:t>
            </a:r>
            <a:endParaRPr kumimoji="1" lang="en-US" altLang="zh-CN" sz="2400" b="1">
              <a:solidFill>
                <a:srgbClr val="E7E6E6">
                  <a:lumMod val="25000"/>
                </a:srgbClr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457200" algn="l" fontAlgn="auto">
              <a:lnSpc>
                <a:spcPct val="150000"/>
              </a:lnSpc>
            </a:pPr>
            <a:r>
              <a:rPr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</a:t>
            </a:r>
            <a:r>
              <a:rPr 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如《伟大的悲剧》是以时间为线索，记叙了斯科特和他的队员悲壮的失败以及覆灭。</a:t>
            </a:r>
          </a:p>
          <a:p>
            <a:pPr indent="457200" algn="l" fontAlgn="auto">
              <a:lnSpc>
                <a:spcPct val="150000"/>
              </a:lnSpc>
              <a:buClrTx/>
              <a:buSzTx/>
              <a:buFontTx/>
            </a:pPr>
            <a:r>
              <a:rPr lang="en-US" alt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Arial" pitchFamily="34" charset="0"/>
              </a:rPr>
              <a:t>2.以地点转换为线索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alt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</a:t>
            </a:r>
            <a:r>
              <a:rPr 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如《从百草园到三味书屋》。课文先回忆童年时代在百草园乐园的生活,后写在三味书屋读书生活.“从百草园到三味书屋”，地点范围的转换，一目了然。</a:t>
            </a:r>
          </a:p>
          <a:p>
            <a:pPr indent="457200" algn="l" fontAlgn="auto">
              <a:lnSpc>
                <a:spcPct val="150000"/>
              </a:lnSpc>
              <a:buClrTx/>
              <a:buSzTx/>
              <a:buFontTx/>
            </a:pPr>
            <a:r>
              <a:rPr kumimoji="1" lang="en-US" altLang="zh-CN" sz="2400" b="1">
                <a:solidFill>
                  <a:srgbClr val="E7E6E6">
                    <a:lumMod val="2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Arial" pitchFamily="34" charset="0"/>
              </a:rPr>
              <a:t> 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Arial" pitchFamily="34" charset="0"/>
              </a:rPr>
              <a:t>3.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以物为线索</a:t>
            </a:r>
            <a:endParaRPr lang="en-US" altLang="zh-CN" sz="24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457200" algn="l" fontAlgn="auto">
              <a:lnSpc>
                <a:spcPct val="150000"/>
              </a:lnSpc>
            </a:pPr>
            <a:r>
              <a:rPr 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如《台阶》一文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是</a:t>
            </a:r>
            <a:r>
              <a:rPr 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以“台阶”为线索，讲述了父亲要造一座有高台阶的新屋的故事。</a:t>
            </a:r>
          </a:p>
          <a:p>
            <a:pPr indent="457200" algn="l" fontAlgn="auto">
              <a:lnSpc>
                <a:spcPct val="150000"/>
              </a:lnSpc>
              <a:buClrTx/>
              <a:buSzTx/>
              <a:buFontTx/>
            </a:pPr>
            <a:r>
              <a:rPr kumimoji="1" lang="en-US" altLang="zh-CN" sz="2400" b="1">
                <a:solidFill>
                  <a:srgbClr val="E7E6E6">
                    <a:lumMod val="2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endParaRPr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en-US" b="1">
              <a:solidFill>
                <a:sysClr val="windowText" lastClr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778000" y="316865"/>
            <a:ext cx="10334625" cy="1506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宋体" panose="02010600030101010101" pitchFamily="2" charset="-122"/>
              </a:rPr>
              <a:t>贯串全文,推进文章情节的发展,通过线索可以把相关的人物、事件、场面、环境等有机地组织起来,使之成为一个整体。</a:t>
            </a:r>
            <a:endParaRPr lang="zh-CN" sz="2800" b="1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endParaRPr lang="zh-CN" altLang="en-US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2081530" y="1268095"/>
            <a:ext cx="10031095" cy="63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1659890" y="1475105"/>
            <a:ext cx="10346055" cy="45085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  <a:buClrTx/>
              <a:buSzTx/>
              <a:buFontTx/>
            </a:pPr>
            <a:r>
              <a:rPr lang="en-US" altLang="zh-CN" sz="2800" b="1">
                <a:solidFill>
                  <a:sysClr val="windowText" lastClr="000000"/>
                </a:solidFill>
                <a:latin typeface="仿宋" panose="02010609060101010101" charset="-122"/>
                <a:ea typeface="仿宋" panose="02010609060101010101" charset="-122"/>
                <a:cs typeface="Arial" pitchFamily="34" charset="0"/>
                <a:sym typeface="Arial" pitchFamily="34" charset="0"/>
              </a:rPr>
              <a:t>  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4.以人为线索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如《我的叔叔于勒》以“我”作为人物线索，全文是以“我”的见闻和感受展开叙述的。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altLang="zh-CN" sz="2400" b="1">
                <a:solidFill>
                  <a:sysClr val="windowText" lastClr="000000"/>
                </a:solidFill>
                <a:latin typeface="仿宋" panose="02010609060101010101" charset="-122"/>
                <a:ea typeface="仿宋" panose="02010609060101010101" charset="-122"/>
                <a:cs typeface="Arial" pitchFamily="34" charset="0"/>
                <a:sym typeface="Arial" pitchFamily="34" charset="0"/>
              </a:rPr>
              <a:t>   5</a:t>
            </a: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Arial" pitchFamily="34" charset="0"/>
              </a:rPr>
              <a:t>.</a:t>
            </a:r>
            <a:r>
              <a:rPr kumimoji="1" lang="zh-CN" altLang="en-US" sz="2400" b="1">
                <a:solidFill>
                  <a:srgbClr val="E7E6E6">
                    <a:lumMod val="25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以事件为线索</a:t>
            </a:r>
            <a:r>
              <a:rPr sz="2400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</a:t>
            </a:r>
            <a:r>
              <a:rPr lang="en-US" sz="2400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 如《皇帝的新装》一文情节发展的线索是：皇帝“爱新装→做新装→看新装→穿新装→展新装”。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 如《社戏》一文按照“盼看社戏”——“去看社戏”——“怀念社戏”这一中心事件来构思全文，再现儿时美好生活。</a:t>
            </a:r>
            <a:r>
              <a:rPr lang="en-US" alt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altLang="zh-CN" sz="24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Arial" pitchFamily="34" charset="0"/>
              </a:rPr>
              <a:t>   6.以作者的思想感情变化为线索</a:t>
            </a:r>
          </a:p>
          <a:p>
            <a:pPr indent="457200" algn="l" fontAlgn="auto">
              <a:lnSpc>
                <a:spcPct val="150000"/>
              </a:lnSpc>
            </a:pPr>
            <a:r>
              <a:rPr lang="en-US" alt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  </a:t>
            </a:r>
            <a:r>
              <a:rPr lang="en-US" b="1">
                <a:solidFill>
                  <a:sysClr val="windowText" lastClr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如《阿长与山海经》一文，“我”对阿长的感情是：实在不大佩服——不耐烦——空前的敬意——敬意消失——新的敬意</a:t>
            </a:r>
            <a:r>
              <a:rPr kumimoji="1" lang="en-US" altLang="zh-CN" sz="2400" b="1">
                <a:solidFill>
                  <a:srgbClr val="E7E6E6">
                    <a:lumMod val="25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Arial" pitchFamily="34" charset="0"/>
              </a:rPr>
              <a:t> </a:t>
            </a:r>
            <a:endParaRPr lang="en-US" altLang="en-US" b="1">
              <a:solidFill>
                <a:sysClr val="windowText" lastClr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3" name="직사각형"/>
          <p:cNvSpPr/>
          <p:nvPr/>
        </p:nvSpPr>
        <p:spPr>
          <a:xfrm>
            <a:off x="0" y="0"/>
            <a:ext cx="1399540" cy="685863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4" name="1"/>
          <p:cNvSpPr txBox="1"/>
          <p:nvPr/>
        </p:nvSpPr>
        <p:spPr>
          <a:xfrm>
            <a:off x="259715" y="767080"/>
            <a:ext cx="1026795" cy="4828540"/>
          </a:xfrm>
          <a:prstGeom prst="round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现代文线索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22" name="直接连接符 21"/>
          <p:cNvCxnSpPr/>
          <p:nvPr/>
        </p:nvCxnSpPr>
        <p:spPr>
          <a:xfrm>
            <a:off x="2744760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466667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88573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记叙人称</a:t>
            </a:r>
          </a:p>
        </p:txBody>
      </p:sp>
      <p:sp>
        <p:nvSpPr>
          <p:cNvPr id="7" name="矩形 6"/>
          <p:cNvSpPr/>
          <p:nvPr/>
        </p:nvSpPr>
        <p:spPr>
          <a:xfrm>
            <a:off x="1561465" y="967740"/>
            <a:ext cx="10261600" cy="562610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5210765" y="1827212"/>
            <a:ext cx="2820761" cy="4105275"/>
          </a:xfrm>
          <a:prstGeom prst="rect">
            <a:avLst/>
          </a:prstGeom>
          <a:solidFill>
            <a:schemeClr val="accent2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758270" y="1827212"/>
            <a:ext cx="2820761" cy="4105275"/>
          </a:xfrm>
          <a:prstGeom prst="rect">
            <a:avLst/>
          </a:prstGeom>
          <a:solidFill>
            <a:schemeClr val="accent2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8688660" y="1827212"/>
            <a:ext cx="2820761" cy="4105275"/>
          </a:xfrm>
          <a:prstGeom prst="rect">
            <a:avLst/>
          </a:prstGeom>
          <a:solidFill>
            <a:schemeClr val="accent2"/>
          </a:solidFill>
          <a:ln>
            <a:solidFill>
              <a:schemeClr val="accent4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026920" y="1210945"/>
            <a:ext cx="2286000" cy="521970"/>
          </a:xfrm>
          <a:prstGeom prst="rect">
            <a:avLst/>
          </a:prstGeom>
          <a:solidFill>
            <a:srgbClr val="BFBFB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第一人称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8956040" y="1210945"/>
            <a:ext cx="2286000" cy="521970"/>
          </a:xfrm>
          <a:prstGeom prst="rect">
            <a:avLst/>
          </a:prstGeom>
          <a:solidFill>
            <a:srgbClr val="BFBFB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第三人称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5549265" y="1210945"/>
            <a:ext cx="2286000" cy="521970"/>
          </a:xfrm>
          <a:prstGeom prst="rect">
            <a:avLst/>
          </a:prstGeom>
          <a:solidFill>
            <a:srgbClr val="BFBFB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第二人称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1758315" y="1986915"/>
            <a:ext cx="268732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  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以“我、我们”的角度展开叙述。</a:t>
            </a: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</a:p>
          <a:p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作用：</a:t>
            </a:r>
            <a:r>
              <a:rPr kumimoji="1" lang="zh-CN" altLang="en-US" sz="24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Arial" pitchFamily="34" charset="0"/>
                <a:sym typeface="+mn-ea"/>
              </a:rPr>
              <a:t>增强故事的真实性，读起来自然亲切；便于直接表达作者的思想感情。</a:t>
            </a:r>
            <a:endParaRPr kumimoji="1" lang="zh-CN" altLang="en-US" sz="24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Arial" pitchFamily="34" charset="0"/>
            </a:endParaRPr>
          </a:p>
          <a:p>
            <a:endParaRPr kumimoji="1" lang="zh-CN" altLang="en-US" sz="24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Arial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276850" y="2088515"/>
            <a:ext cx="268732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  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用“你、你们”直接与读者进行交流。</a:t>
            </a: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</a:p>
          <a:p>
            <a:r>
              <a:rPr kumimoji="1" lang="zh-CN" altLang="en-US" sz="24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作用：</a:t>
            </a:r>
            <a:r>
              <a:rPr kumimoji="1" lang="zh-CN" altLang="en-US" sz="24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Arial" pitchFamily="34" charset="0"/>
                <a:sym typeface="+mn-ea"/>
              </a:rPr>
              <a:t>便于抒情，增强文章的亲切感和感染力；面对面沟通，便于拉近与读者的心理距离。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8796655" y="2088515"/>
            <a:ext cx="268732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“她”“他”“他们”:以旁观者的身份叙述，较客观冷静地审视事物。</a:t>
            </a: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作用：</a:t>
            </a:r>
            <a:r>
              <a:rPr kumimoji="1" lang="zh-CN" altLang="en-US" sz="24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Arial" pitchFamily="34" charset="0"/>
                <a:sym typeface="+mn-ea"/>
              </a:rPr>
              <a:t>不受时间和空间的限制，公正客观展现内容。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817370" y="0"/>
            <a:ext cx="10273030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+mn-ea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所谓记叙顺序是指叙事前后安排的次序。主要包括顺叙、倒叙、插叙、补叙。</a:t>
            </a:r>
          </a:p>
        </p:txBody>
      </p:sp>
      <p:cxnSp>
        <p:nvCxnSpPr>
          <p:cNvPr id="11" name="直接连接符 10"/>
          <p:cNvCxnSpPr/>
          <p:nvPr/>
        </p:nvCxnSpPr>
        <p:spPr>
          <a:xfrm flipV="1">
            <a:off x="2026920" y="1184910"/>
            <a:ext cx="10012680" cy="2603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C2D89A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记叙顺序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026920" y="1543050"/>
            <a:ext cx="1496695" cy="706755"/>
          </a:xfrm>
          <a:prstGeom prst="rect">
            <a:avLst/>
          </a:prstGeom>
          <a:solidFill>
            <a:srgbClr val="C2D89A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顺叙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79900" y="1442720"/>
            <a:ext cx="7633335" cy="47231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①定义：即按照客观事物的发生、发展的先后次序进行叙述，从开端、发展、高潮写到结局；有时也可以按作者的观察顺序来写。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②作用：叙事有头有尾，条理清晰，读起来脉络清楚、印象深刻。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</a:t>
            </a:r>
            <a:r>
              <a:rPr lang="zh-CN" altLang="en-US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《藤野先生》一文，就是从作者到东京开始写起，再写到仙台后与藤野先生相处中的几件事，最后写离开仙台后对藤野先生的怀念与崇敬。</a:t>
            </a:r>
          </a:p>
        </p:txBody>
      </p:sp>
      <p:sp>
        <p:nvSpPr>
          <p:cNvPr id="5" name="L 形 4"/>
          <p:cNvSpPr/>
          <p:nvPr/>
        </p:nvSpPr>
        <p:spPr>
          <a:xfrm>
            <a:off x="3971290" y="1423670"/>
            <a:ext cx="308610" cy="4535805"/>
          </a:xfrm>
          <a:prstGeom prst="corner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817370" y="0"/>
            <a:ext cx="10273030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+mn-ea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所谓记叙顺序是指叙事前后安排的次序。主要包括顺叙、倒叙、插叙、补叙。</a:t>
            </a:r>
          </a:p>
        </p:txBody>
      </p:sp>
      <p:cxnSp>
        <p:nvCxnSpPr>
          <p:cNvPr id="11" name="直接连接符 10"/>
          <p:cNvCxnSpPr/>
          <p:nvPr/>
        </p:nvCxnSpPr>
        <p:spPr>
          <a:xfrm flipV="1">
            <a:off x="2026920" y="1184910"/>
            <a:ext cx="10012680" cy="2603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C2D89A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记叙顺序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026920" y="1543050"/>
            <a:ext cx="1496695" cy="706755"/>
          </a:xfrm>
          <a:prstGeom prst="rect">
            <a:avLst/>
          </a:prstGeom>
          <a:solidFill>
            <a:srgbClr val="C2D89A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倒</a:t>
            </a:r>
            <a:r>
              <a:rPr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叙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100830" y="1483995"/>
            <a:ext cx="7976870" cy="47231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①定义：先把结果（或者某个最突出的片段）提到前面叙述，然后再交代事情的起因和经过，倒叙提前的只是某个部分，其余的内容还是要按照顺叙来写。      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②作用：①能增强文章的生动性，②使文章产生悬念，吸引读者阅读兴趣，③可以避免叙述的平板和结构的单调。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《背影》一文，从不相见到不能忘，引出对父亲买橘背影的回忆，最后又回到现实。</a:t>
            </a:r>
          </a:p>
        </p:txBody>
      </p:sp>
      <p:sp>
        <p:nvSpPr>
          <p:cNvPr id="5" name="L 形 4"/>
          <p:cNvSpPr/>
          <p:nvPr/>
        </p:nvSpPr>
        <p:spPr>
          <a:xfrm>
            <a:off x="3825240" y="1423670"/>
            <a:ext cx="308610" cy="4535805"/>
          </a:xfrm>
          <a:prstGeom prst="corner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817370" y="0"/>
            <a:ext cx="10273030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+mn-ea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所谓记叙顺序是指叙事前后安排的次序。主要包括顺叙、倒叙、插叙、补叙。</a:t>
            </a:r>
          </a:p>
        </p:txBody>
      </p:sp>
      <p:cxnSp>
        <p:nvCxnSpPr>
          <p:cNvPr id="11" name="直接连接符 10"/>
          <p:cNvCxnSpPr/>
          <p:nvPr/>
        </p:nvCxnSpPr>
        <p:spPr>
          <a:xfrm flipV="1">
            <a:off x="2026920" y="1184910"/>
            <a:ext cx="10012680" cy="2603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C2D89A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记叙顺序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026920" y="1543050"/>
            <a:ext cx="1496695" cy="706755"/>
          </a:xfrm>
          <a:prstGeom prst="rect">
            <a:avLst/>
          </a:prstGeom>
          <a:solidFill>
            <a:srgbClr val="C2D89A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插</a:t>
            </a:r>
            <a:r>
              <a:rPr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叙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79900" y="1543050"/>
            <a:ext cx="7715885" cy="47231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①定义：是在叙述中心事件的过程中，暂时中断叙述，插入与所叙事件有关的事件(人物)的介绍。插入的叙述结束后，仍继续原来事件的叙述。     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②作用：补充交代了上文某些内容；与上下文情节形成对比；为下文某个情节做铺垫；丰富文章内容，使情节富有波澜；丰富人物形象，突出人物性格；突出中心。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   </a:t>
            </a:r>
            <a:r>
              <a:rPr lang="zh-CN" altLang="en-US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《故乡》一文，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“我 ”和 “母亲 ”谈到闰土时，插入过去少年闰土和“我 ”的友谊片断，接着回到现实。</a:t>
            </a:r>
          </a:p>
        </p:txBody>
      </p:sp>
      <p:sp>
        <p:nvSpPr>
          <p:cNvPr id="5" name="L 形 4"/>
          <p:cNvSpPr/>
          <p:nvPr/>
        </p:nvSpPr>
        <p:spPr>
          <a:xfrm>
            <a:off x="3971290" y="1423670"/>
            <a:ext cx="308610" cy="4535805"/>
          </a:xfrm>
          <a:prstGeom prst="corner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44"/>
          <p:cNvSpPr txBox="1"/>
          <p:nvPr/>
        </p:nvSpPr>
        <p:spPr>
          <a:xfrm>
            <a:off x="1817370" y="0"/>
            <a:ext cx="10273030" cy="1210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Arial" pitchFamily="34" charset="0"/>
                <a:cs typeface="Arial" pitchFamily="34" charset="0"/>
                <a:sym typeface="+mn-ea"/>
              </a:rPr>
              <a:t>定义：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所谓记叙顺序是指叙事前后安排的次序。主要包括顺叙、倒叙、插叙、补叙。</a:t>
            </a:r>
          </a:p>
        </p:txBody>
      </p:sp>
      <p:cxnSp>
        <p:nvCxnSpPr>
          <p:cNvPr id="11" name="直接连接符 10"/>
          <p:cNvCxnSpPr/>
          <p:nvPr/>
        </p:nvCxnSpPr>
        <p:spPr>
          <a:xfrm flipV="1">
            <a:off x="2026920" y="1184910"/>
            <a:ext cx="10012680" cy="2603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C2D89A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记叙顺序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026920" y="1543050"/>
            <a:ext cx="1496695" cy="706755"/>
          </a:xfrm>
          <a:prstGeom prst="rect">
            <a:avLst/>
          </a:prstGeom>
          <a:solidFill>
            <a:srgbClr val="C2D89A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 </a:t>
            </a:r>
            <a:r>
              <a:rPr 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补</a:t>
            </a:r>
            <a:r>
              <a:rPr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叙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79900" y="1442720"/>
            <a:ext cx="7688580" cy="47231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  </a:t>
            </a: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①定义：即按照客观事物的发生、发展的先后次序进行叙述，从开端、发展、高潮写到结局；有时也可以按作者的观察顺序来写。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 ②作用：一般不发展情节、事件，只对原来的叙述起丰富、补充作用。 </a:t>
            </a: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  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  </a:t>
            </a:r>
            <a:r>
              <a:rPr lang="zh-CN" altLang="en-US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《智取生辰纲》一文，七个贩枣的客商劫走了生辰纲后，作者交代了吴用、晁盖等七人的姓名，并介绍了使用障眼法、当面吃酒以瓢下药的经过。这样，通过补叙使得事件真相大白。</a:t>
            </a:r>
          </a:p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altLang="en-US" sz="2400" b="1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Arial" pitchFamily="34" charset="0"/>
              </a:rPr>
              <a:t>    </a:t>
            </a:r>
          </a:p>
        </p:txBody>
      </p:sp>
      <p:sp>
        <p:nvSpPr>
          <p:cNvPr id="5" name="L 形 4"/>
          <p:cNvSpPr/>
          <p:nvPr/>
        </p:nvSpPr>
        <p:spPr>
          <a:xfrm>
            <a:off x="3971290" y="1423670"/>
            <a:ext cx="308610" cy="4535805"/>
          </a:xfrm>
          <a:prstGeom prst="corner">
            <a:avLst/>
          </a:prstGeom>
          <a:solidFill>
            <a:schemeClr val="bg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430" y="428625"/>
            <a:ext cx="798195" cy="93662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11" name="直接连接符 10"/>
          <p:cNvCxnSpPr/>
          <p:nvPr/>
        </p:nvCxnSpPr>
        <p:spPr>
          <a:xfrm>
            <a:off x="6058535" y="182245"/>
            <a:ext cx="18415" cy="5027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rgbClr val="BFC4D7"/>
                </a:solidFill>
              </a14:hiddenFill>
            </a:ext>
          </a:extLst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常见修辞手法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171831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1.</a:t>
            </a:r>
            <a:r>
              <a:rPr kumimoji="1" lang="zh-CN" altLang="en-US" sz="3200" b="1">
                <a:solidFill>
                  <a:schemeClr val="tx1"/>
                </a:solidFill>
              </a:rPr>
              <a:t>比喻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718310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我似乎打了一个寒噤；我就知道，我们之间已经隔了一层可悲的厚障壁（喻体）了，我再也说不出话。 </a:t>
            </a:r>
          </a:p>
          <a:p>
            <a:pPr algn="r">
              <a:lnSpc>
                <a:spcPct val="150000"/>
              </a:lnSpc>
            </a:pPr>
            <a:r>
              <a:rPr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——《</a:t>
            </a:r>
            <a:r>
              <a:rPr 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故乡</a:t>
            </a:r>
            <a:r>
              <a:rPr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669036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2.</a:t>
            </a:r>
            <a:r>
              <a:rPr kumimoji="1" lang="zh-CN" altLang="en-US" sz="3200" b="1">
                <a:solidFill>
                  <a:schemeClr val="tx1"/>
                </a:solidFill>
              </a:rPr>
              <a:t>拟人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590665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这一圈小山在冬天特别可爱，好像是把济南放在一个小摇篮里，它们安静不动地低声说：“你们放心吧，这儿准保暖和。              </a:t>
            </a:r>
          </a:p>
          <a:p>
            <a:pPr algn="r"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                          ——《济南的冬天》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11" name="直接连接符 10"/>
          <p:cNvCxnSpPr/>
          <p:nvPr/>
        </p:nvCxnSpPr>
        <p:spPr>
          <a:xfrm>
            <a:off x="6058535" y="182245"/>
            <a:ext cx="18415" cy="5027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rgbClr val="BFC4D7"/>
                </a:solidFill>
              </a14:hiddenFill>
            </a:ext>
          </a:extLst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常见修辞手法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171831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3.</a:t>
            </a:r>
            <a:r>
              <a:rPr kumimoji="1" lang="zh-CN" altLang="en-US" sz="3200" b="1">
                <a:solidFill>
                  <a:schemeClr val="tx1"/>
                </a:solidFill>
              </a:rPr>
              <a:t>排比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718310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他们的品质是那样的纯洁和高尚，他们的意志是那样的坚韧和刚强，他们的气质是那样的淳朴和谦逊，他们的胸怀是那样的美丽和宽广。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669036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4.</a:t>
            </a:r>
            <a:r>
              <a:rPr kumimoji="1" lang="zh-CN" altLang="en-US" sz="3200" b="1">
                <a:solidFill>
                  <a:schemeClr val="tx1"/>
                </a:solidFill>
              </a:rPr>
              <a:t>夸张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590665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皇帝特别喜欢好看的衣服，每一天每一点钟都要换一套衣服。              </a:t>
            </a:r>
          </a:p>
          <a:p>
            <a:pPr algn="r"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                          ——《皇帝的新装》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11" name="直接连接符 10"/>
          <p:cNvCxnSpPr/>
          <p:nvPr/>
        </p:nvCxnSpPr>
        <p:spPr>
          <a:xfrm>
            <a:off x="6058535" y="182245"/>
            <a:ext cx="18415" cy="5027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rgbClr val="BFC4D7"/>
                </a:solidFill>
              </a14:hiddenFill>
            </a:ext>
          </a:extLst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常见修辞手法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171831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5.</a:t>
            </a:r>
            <a:r>
              <a:rPr kumimoji="1" lang="zh-CN" altLang="en-US" sz="3200" b="1">
                <a:solidFill>
                  <a:schemeClr val="tx1"/>
                </a:solidFill>
              </a:rPr>
              <a:t>反复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718310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我应该感谢母亲，她教给我与困难作斗争的经验。我应该感谢母亲，她教给我生产的知识和革命的意志，鼓励我以后走上革命的道路。               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--《回忆我的母亲》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669036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6.</a:t>
            </a:r>
            <a:r>
              <a:rPr kumimoji="1" lang="zh-CN" altLang="en-US" sz="3200" b="1">
                <a:solidFill>
                  <a:schemeClr val="tx1"/>
                </a:solidFill>
              </a:rPr>
              <a:t>设问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590665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特务们，你们想想你们还有几天？你们完了，快完了！              </a:t>
            </a:r>
          </a:p>
          <a:p>
            <a:pPr algn="r"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                          ——《最后一次讲演》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11" name="直接连接符 10"/>
          <p:cNvCxnSpPr/>
          <p:nvPr/>
        </p:nvCxnSpPr>
        <p:spPr>
          <a:xfrm>
            <a:off x="6058535" y="182245"/>
            <a:ext cx="18415" cy="5027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rgbClr val="BFC4D7"/>
                </a:solidFill>
              </a14:hiddenFill>
            </a:ext>
          </a:extLst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常见修辞手法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171831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7.</a:t>
            </a:r>
            <a:r>
              <a:rPr kumimoji="1" lang="zh-CN" altLang="en-US" sz="3200" b="1">
                <a:solidFill>
                  <a:schemeClr val="tx1"/>
                </a:solidFill>
              </a:rPr>
              <a:t>反问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718310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难道你就不想到它的朴质，严肃，坚强不屈，至少也象征了北方的农民？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    </a:t>
            </a:r>
            <a:r>
              <a:rPr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——《</a:t>
            </a:r>
            <a:r>
              <a:rPr 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白杨礼赞</a:t>
            </a:r>
            <a:r>
              <a:rPr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》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6690360" y="417195"/>
            <a:ext cx="2759710" cy="854710"/>
          </a:xfrm>
          <a:prstGeom prst="roundRect">
            <a:avLst/>
          </a:prstGeom>
          <a:solidFill>
            <a:srgbClr val="B5B6B8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200" b="1">
                <a:solidFill>
                  <a:schemeClr val="tx1"/>
                </a:solidFill>
              </a:rPr>
              <a:t>8.</a:t>
            </a:r>
            <a:r>
              <a:rPr kumimoji="1" lang="zh-CN" altLang="en-US" sz="3200" b="1">
                <a:solidFill>
                  <a:schemeClr val="tx1"/>
                </a:solidFill>
              </a:rPr>
              <a:t>对偶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590665" y="1791970"/>
            <a:ext cx="4062095" cy="327469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横眉冷对千夫指，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俯首甘为孺子牛。                                    </a:t>
            </a: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22" name="直接连接符 21"/>
          <p:cNvCxnSpPr/>
          <p:nvPr/>
        </p:nvCxnSpPr>
        <p:spPr>
          <a:xfrm>
            <a:off x="2744760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466667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88573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92D050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常见描写方法</a:t>
            </a:r>
          </a:p>
        </p:txBody>
      </p:sp>
      <p:sp>
        <p:nvSpPr>
          <p:cNvPr id="2" name="外貌描写：也称肖像描写。即对人物的外貌进行描写。"/>
          <p:cNvSpPr txBox="1"/>
          <p:nvPr/>
        </p:nvSpPr>
        <p:spPr>
          <a:xfrm>
            <a:off x="2129790" y="1696085"/>
            <a:ext cx="9511030" cy="3107690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wrap="square" lIns="45701" rIns="4570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000" b="1" kern="1200">
                <a:solidFill>
                  <a:srgbClr val="9411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外貌描写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：也称肖像描写。即对人物的外貌进行描写。</a:t>
            </a:r>
          </a:p>
          <a:p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语言描写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：以描写语言为表达方式。</a:t>
            </a:r>
          </a:p>
          <a:p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动作描写：具体地描写某一人物在某一情况下作出的动作反应。</a:t>
            </a:r>
          </a:p>
          <a:p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心理描写：对人物在一定的环境中的心理状态、精神面貌和内心活动进行的描写。</a:t>
            </a:r>
          </a:p>
          <a:p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神态描写：对脸部表情的描写。</a:t>
            </a:r>
            <a:endParaRPr lang="zh-CN" altLang="en-US" sz="28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1783715" y="113030"/>
            <a:ext cx="2759710" cy="854710"/>
          </a:xfrm>
          <a:prstGeom prst="roundRect">
            <a:avLst/>
          </a:prstGeom>
          <a:noFill/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B5B6B8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4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人物描写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29790" y="5056505"/>
            <a:ext cx="9566910" cy="1257300"/>
          </a:xfrm>
          <a:prstGeom prst="roundRect">
            <a:avLst/>
          </a:prstGeom>
          <a:solidFill>
            <a:schemeClr val="accent4"/>
          </a:solidFill>
        </p:spPr>
        <p:txBody>
          <a:bodyPr>
            <a:normAutofit fontScale="92500"/>
          </a:bodyPr>
          <a:lstStyle/>
          <a:p>
            <a:pPr marL="0" indent="457200" algn="l">
              <a:lnSpc>
                <a:spcPct val="160000"/>
              </a:lnSpc>
              <a:buNone/>
            </a:pPr>
            <a:r>
              <a:rPr lang="zh-CN" altLang="en-US" sz="2400" b="1" i="0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答题格式：交代了人物情况（年龄、身份、地位、处境等），反映人物</a:t>
            </a:r>
            <a:r>
              <a:rPr lang="en-US" altLang="zh-CN" sz="2400" b="1" i="0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en-US" sz="2400" b="1" i="0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的心理或性格，</a:t>
            </a:r>
            <a:r>
              <a:rPr lang="zh-CN" altLang="en-US" sz="2400" b="1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表达了作者</a:t>
            </a:r>
            <a:r>
              <a:rPr lang="en-US" altLang="zh-CN" sz="2400" b="1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……</a:t>
            </a:r>
            <a:r>
              <a:rPr lang="zh-CN" altLang="en-US" sz="2400" b="1">
                <a:solidFill>
                  <a:srgbClr val="55555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的思想感情</a:t>
            </a:r>
            <a:endParaRPr lang="zh-CN" altLang="en-US" sz="2400" b="1" i="0">
              <a:solidFill>
                <a:srgbClr val="55555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457200" algn="l">
              <a:lnSpc>
                <a:spcPct val="160000"/>
              </a:lnSpc>
              <a:buNone/>
            </a:pPr>
            <a:endParaRPr lang="zh-CN" altLang="en-US" sz="2000" b="0" i="0">
              <a:solidFill>
                <a:srgbClr val="555555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indent="457200" algn="l">
              <a:lnSpc>
                <a:spcPct val="160000"/>
              </a:lnSpc>
              <a:buNone/>
            </a:pPr>
            <a:endParaRPr lang="zh-CN" altLang="en-US" sz="2000" b="0" i="0">
              <a:solidFill>
                <a:srgbClr val="555555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92D050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常见描写方法</a:t>
            </a:r>
          </a:p>
        </p:txBody>
      </p:sp>
      <p:sp>
        <p:nvSpPr>
          <p:cNvPr id="2" name="外貌描写：也称肖像描写。即对人物的外貌进行描写。"/>
          <p:cNvSpPr txBox="1"/>
          <p:nvPr/>
        </p:nvSpPr>
        <p:spPr>
          <a:xfrm>
            <a:off x="2129790" y="1405255"/>
            <a:ext cx="9511030" cy="4523105"/>
          </a:xfrm>
          <a:prstGeom prst="rect">
            <a:avLst/>
          </a:prstGeom>
          <a:solidFill>
            <a:schemeClr val="bg1"/>
          </a:solidFill>
          <a:ln w="12700">
            <a:miter lim="400000"/>
          </a:ln>
        </p:spPr>
        <p:txBody>
          <a:bodyPr wrap="square" lIns="45701" rIns="4570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000" b="1" kern="1200">
                <a:solidFill>
                  <a:srgbClr val="9411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1.交代事情发生的时间、地点等环境。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2.写出景物特点。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3.渲染氛围。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4.烘托人物心情。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5.塑造人物形象。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6.暗示人物命运。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7.为下文情节做铺垫、埋下伏笔。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8.推动情节发展。</a:t>
            </a:r>
          </a:p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9.暗示主旨。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1783715" y="113030"/>
            <a:ext cx="2759710" cy="854710"/>
          </a:xfrm>
          <a:prstGeom prst="roundRect">
            <a:avLst/>
          </a:prstGeom>
          <a:noFill/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B5B6B8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4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环境描写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22" name="直接连接符 21"/>
          <p:cNvCxnSpPr/>
          <p:nvPr/>
        </p:nvCxnSpPr>
        <p:spPr>
          <a:xfrm>
            <a:off x="2744760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466667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88573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FE9B1C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常见表现手法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2026920" y="210185"/>
            <a:ext cx="1584960" cy="757555"/>
          </a:xfrm>
          <a:prstGeom prst="roundRect">
            <a:avLst/>
          </a:prstGeom>
          <a:solidFill>
            <a:srgbClr val="FE9B1C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sz="4000" b="1">
                <a:solidFill>
                  <a:schemeClr val="tx1"/>
                </a:solidFill>
              </a:rPr>
              <a:t>对比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658745" y="1802765"/>
            <a:ext cx="934085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把两个相对或相反的事物，或者一个事物的两个方面并举出来，相互比较。对比的作用在于使好的显得更好，坏的显得更坏。对比没有主次之分，使形象更鲜明，感受更强烈。</a:t>
            </a:r>
          </a:p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如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《变色龙》通过警官奥楚蔑洛夫在处理狗咬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人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的事故中，前后不同态度的对比，鲜明地刻画了“变色龙”的性格。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b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44470" y="5203825"/>
            <a:ext cx="9027160" cy="1198880"/>
          </a:xfrm>
          <a:prstGeom prst="rect">
            <a:avLst/>
          </a:prstGeom>
          <a:solidFill>
            <a:srgbClr val="FE9B1C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altLang="zh-CN" sz="1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运用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对比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，将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和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作对比，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突出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了人物或事物的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的特点，表达了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r>
              <a:rPr lang="zh-CN" altLang="en-US"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    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         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</a:t>
            </a: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22" name="直接连接符 21"/>
          <p:cNvCxnSpPr/>
          <p:nvPr/>
        </p:nvCxnSpPr>
        <p:spPr>
          <a:xfrm>
            <a:off x="2744760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466667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88573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FE9B1C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常见表现手法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2026920" y="210185"/>
            <a:ext cx="2650490" cy="757555"/>
          </a:xfrm>
          <a:prstGeom prst="roundRect">
            <a:avLst/>
          </a:prstGeom>
          <a:solidFill>
            <a:srgbClr val="FE9B1C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lang="zh-CN" sz="4000" b="1">
                <a:solidFill>
                  <a:schemeClr val="tx1"/>
                </a:solidFill>
              </a:rPr>
              <a:t>欲扬先抑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658745" y="1442085"/>
            <a:ext cx="9340850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欲扬先抑，指作者想褒扬某个人物，却不从褒扬处落笔，而先是按下，从相反的贬抑处落笔。</a:t>
            </a:r>
            <a:b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</a:t>
            </a:r>
          </a:p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如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阿长与山海经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作者先写自己对阿长“喜欢切切察察”“不许我走动”及“睡觉摆‘大’字”的讨厌，后面写她为自己买来《山海经》，自己又心生敬意。   </a:t>
            </a:r>
          </a:p>
          <a:p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15590" y="4243705"/>
            <a:ext cx="9027160" cy="1568450"/>
          </a:xfrm>
          <a:prstGeom prst="rect">
            <a:avLst/>
          </a:prstGeom>
          <a:solidFill>
            <a:srgbClr val="FE9B1C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altLang="zh-CN" sz="1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运用欲扬先抑，先写了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，接着写了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，突出了人物 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的特点，同时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使文章波澜起伏，情节生动，点明主旨，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表达了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。</a:t>
            </a:r>
          </a:p>
          <a:p>
            <a:endParaRPr lang="zh-CN" altLang="en-US" sz="2400" b="1" u="sng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820"/>
            <a:ext cx="5053330" cy="5601335"/>
          </a:xfrm>
          <a:custGeom>
            <a:gdLst>
              <a:gd name="connsiteX0" fmla="*/ 0 w 6187482"/>
              <a:gd name="connsiteY0" fmla="*/ 0 h 6858000"/>
              <a:gd name="connsiteX1" fmla="*/ 6187482 w 6187482"/>
              <a:gd name="connsiteY1" fmla="*/ 0 h 6858000"/>
              <a:gd name="connsiteX2" fmla="*/ 6187482 w 6187482"/>
              <a:gd name="connsiteY2" fmla="*/ 6858000 h 6858000"/>
              <a:gd name="connsiteX3" fmla="*/ 0 w 6187482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87482" h="6858000">
                <a:moveTo>
                  <a:pt x="0" y="0"/>
                </a:moveTo>
                <a:lnTo>
                  <a:pt x="6187482" y="0"/>
                </a:lnTo>
                <a:lnTo>
                  <a:pt x="6187482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cxnSp>
        <p:nvCxnSpPr>
          <p:cNvPr id="22" name="直接连接符 21"/>
          <p:cNvCxnSpPr/>
          <p:nvPr/>
        </p:nvCxnSpPr>
        <p:spPr>
          <a:xfrm>
            <a:off x="2744760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5466667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8188573" y="5503364"/>
            <a:ext cx="193274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V="1">
            <a:off x="2026920" y="967740"/>
            <a:ext cx="997267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2" name="직사각형"/>
          <p:cNvSpPr/>
          <p:nvPr/>
        </p:nvSpPr>
        <p:spPr>
          <a:xfrm>
            <a:off x="0" y="-16510"/>
            <a:ext cx="1399540" cy="6875145"/>
          </a:xfrm>
          <a:prstGeom prst="roundRect">
            <a:avLst/>
          </a:prstGeom>
          <a:solidFill>
            <a:srgbClr val="FE9B1C"/>
          </a:solidFill>
          <a:ln w="12700">
            <a:miter lim="400000"/>
          </a:ln>
        </p:spPr>
        <p:txBody>
          <a:bodyPr lIns="41493" tIns="41493" rIns="41493" bIns="4149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  <a:defRPr sz="2000">
                <a:solidFill>
                  <a:srgbClr val="000000"/>
                </a:solidFill>
                <a:latin typeface="나눔바른고딕"/>
                <a:ea typeface="나눔바른고딕"/>
                <a:cs typeface="나눔바른고딕"/>
                <a:sym typeface="나눔바른고딕"/>
              </a:defRPr>
            </a:pPr>
            <a:endParaRPr sz="1000"/>
          </a:p>
        </p:txBody>
      </p:sp>
      <p:sp>
        <p:nvSpPr>
          <p:cNvPr id="203" name="1"/>
          <p:cNvSpPr txBox="1"/>
          <p:nvPr/>
        </p:nvSpPr>
        <p:spPr>
          <a:xfrm>
            <a:off x="259715" y="767080"/>
            <a:ext cx="1026795" cy="4828540"/>
          </a:xfrm>
          <a:prstGeom prst="rect">
            <a:avLst/>
          </a:prstGeom>
          <a:ln w="12700">
            <a:miter lim="400000"/>
          </a:ln>
        </p:spPr>
        <p:txBody>
          <a:bodyPr lIns="52546" tIns="52546" rIns="52546" bIns="52546"/>
          <a:lstStyle>
            <a:defPPr>
              <a:defRPr lang="zh-CN"/>
            </a:defPPr>
            <a:lvl1pPr marL="0" algn="l" defTabSz="2017395" rtl="0" eaLnBrk="1" latinLnBrk="0" hangingPunct="1">
              <a:lnSpc>
                <a:spcPct val="110000"/>
              </a:lnSpc>
              <a:defRPr sz="10000" kern="1200" spc="499">
                <a:solidFill>
                  <a:srgbClr val="FFFFFF"/>
                </a:solidFill>
                <a:latin typeface="Roboto Condensed Regular"/>
                <a:ea typeface="Roboto Condensed Regular"/>
                <a:cs typeface="Roboto Condensed Regular"/>
                <a:sym typeface="Roboto Condensed Regular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400" b="1" i="0">
                <a:ln w="3175">
                  <a:solidFill>
                    <a:schemeClr val="bg1">
                      <a:lumMod val="95000"/>
                      <a:alpha val="25000"/>
                    </a:schemeClr>
                  </a:solidFill>
                </a:ln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常见表现手法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2026920" y="210185"/>
            <a:ext cx="4363085" cy="757555"/>
          </a:xfrm>
          <a:prstGeom prst="roundRect">
            <a:avLst/>
          </a:prstGeom>
          <a:solidFill>
            <a:srgbClr val="FE9B1C"/>
          </a:solidFill>
          <a:ln>
            <a:noFill/>
          </a:ln>
          <a:effectLst>
            <a:outerShdw blurRad="165100" dist="368300" dir="11160000" algn="br" rotWithShape="0">
              <a:prstClr val="black">
                <a:alpha val="38000"/>
              </a:prstClr>
            </a:out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kumimoji="1" sz="4000" b="1">
                <a:solidFill>
                  <a:schemeClr val="tx1"/>
                </a:solidFill>
              </a:rPr>
              <a:t>衬托      烘托 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486025" y="1538605"/>
            <a:ext cx="934085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衬托：分正衬和反衬。用类似的事物或反面的、有差别的次要事物作陪衬，从而突出主要事物，强化思想感情。</a:t>
            </a:r>
            <a:b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烘托：指通过侧面，使所要表现的对象鲜明突出的表现手法。        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</a:p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如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藤野先生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中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仙台医专的职员对我的优待作正面衬托，日本“爱国青年”的寻衅无礼作反面衬托，更加突出了藤野先生的高尚品德以及我对先生的崇敬怀念。   </a:t>
            </a:r>
            <a:b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https://d.book118.com/968105132132006043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10"/>
</p:tagLst>
</file>

<file path=ppt/tags/tag2.xml><?xml version="1.0" encoding="utf-8"?>
<p:tagLst xmlns:p="http://schemas.openxmlformats.org/presentationml/2006/main">
  <p:tag name="PA" val="v5.2.10"/>
</p:tagLst>
</file>

<file path=ppt/tags/tag3.xml><?xml version="1.0" encoding="utf-8"?>
<p:tagLst xmlns:p="http://schemas.openxmlformats.org/presentationml/2006/main">
  <p:tag name="PA" val="v5.2.10"/>
</p:tagLst>
</file>

<file path=ppt/tags/tag4.xml><?xml version="1.0" encoding="utf-8"?>
<p:tagLst xmlns:p="http://schemas.openxmlformats.org/presentationml/2006/main">
  <p:tag name="PA" val="v5.2.10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楷体</vt:lpstr>
      <vt:lpstr>宋体</vt:lpstr>
      <vt:lpstr>나눔바른고딕</vt:lpstr>
      <vt:lpstr>Roboto Condensed Regular</vt:lpstr>
      <vt:lpstr>华文中宋</vt:lpstr>
      <vt:lpstr>仿宋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2024-09-23T15:59:05.884</cp:lastPrinted>
  <dcterms:created xsi:type="dcterms:W3CDTF">2024-09-23T07:59:05Z</dcterms:created>
  <dcterms:modified xsi:type="dcterms:W3CDTF">2024-09-23T07:59:08Z</dcterms:modified>
</cp:coreProperties>
</file>