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5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78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AD6D4A-E39B-4720-B9DC-E6A99D2A8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628867-F011-46C0-9692-5751DE137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961BED-70D9-486E-B862-EAF902A333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EDD2A6-55C2-48B2-8EE6-F32F2B62F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49DE5C-4D3B-4876-9D17-E8F0090A0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1E5D8D-8153-4BA6-B3FD-2EC0818AB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9C52C1-0976-4501-9B2E-4CFFF8742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1B1816-A896-4C68-9E5F-1EB324A60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B762BE-387C-414C-A1BD-49A6E84EA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377B9-9E71-47BA-98E8-C4DE696B5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27C05-7977-4530-B5EB-AC835A43A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图片3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notesSlide" Target="../notesSlides/notesSlide1.xml" /><Relationship Id="rId8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slideLayout" Target="../slideLayouts/slideLayout18.xml" /><Relationship Id="rId8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notesSlide" Target="../notesSlides/notesSlide3.xml" /><Relationship Id="rId7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notesSlide" Target="../notesSlides/notesSlide4.xml" /><Relationship Id="rId7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slideLayout" Target="../slideLayouts/slideLayout18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0.xml" /><Relationship Id="rId10" Type="http://schemas.openxmlformats.org/officeDocument/2006/relationships/tags" Target="../tags/tag89.xml" /><Relationship Id="rId11" Type="http://schemas.openxmlformats.org/officeDocument/2006/relationships/tags" Target="../tags/tag90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slideLayout" Target="../slideLayouts/slideLayout18.xml" /><Relationship Id="rId19" Type="http://schemas.openxmlformats.org/officeDocument/2006/relationships/notesSlide" Target="../notesSlides/notesSlide5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notesSlide" Target="../notesSlides/notesSlide6.xml" /><Relationship Id="rId7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slideLayout" Target="../slideLayouts/slideLayout18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0.xml" /><Relationship Id="rId10" Type="http://schemas.openxmlformats.org/officeDocument/2006/relationships/tags" Target="../tags/tag89.xml" /><Relationship Id="rId11" Type="http://schemas.openxmlformats.org/officeDocument/2006/relationships/tags" Target="../tags/tag90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slideLayout" Target="../slideLayouts/slideLayout18.xml" /><Relationship Id="rId19" Type="http://schemas.openxmlformats.org/officeDocument/2006/relationships/notesSlide" Target="../notesSlides/notesSlide7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11210005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 descr="7b0a2020202022776f7264617274223a20227b5c2269645c223a32353030323136382c5c227469645c223a5c225c227d220a7d0a"/>
          <p:cNvSpPr>
            <a:spLocks noGrp="1"/>
          </p:cNvSpPr>
          <p:nvPr>
            <p:ph type="ctrTitle"/>
          </p:nvPr>
        </p:nvSpPr>
        <p:spPr>
          <a:xfrm>
            <a:off x="457200" y="858520"/>
            <a:ext cx="5798820" cy="3136900"/>
          </a:xfrm>
          <a:noFill/>
        </p:spPr>
        <p:txBody>
          <a:bodyPr anchor="ctr" anchorCtr="0"/>
          <a:lstStyle/>
          <a:p>
            <a:pPr lvl="0"/>
            <a:r>
              <a:rPr lang="zh-CN" altLang="zh-CN">
                <a:solidFill>
                  <a:srgbClr val="92D050"/>
                </a:solidFill>
              </a:rPr>
              <a:t>运用信用和风险管理</a:t>
            </a:r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3" name="封面"/>
          <p:cNvSpPr>
            <a:spLocks noGrp="1"/>
          </p:cNvSpPr>
          <p:nvPr>
            <p:ph type="subTitle" idx="1"/>
          </p:nvPr>
        </p:nvSpPr>
        <p:spPr>
          <a:xfrm>
            <a:off x="1198880" y="3560445"/>
            <a:ext cx="473075" cy="203200"/>
          </a:xfrm>
        </p:spPr>
        <p:txBody>
          <a:bodyPr>
            <a:normAutofit fontScale="25000"/>
          </a:bodyPr>
          <a:lstStyle/>
          <a:p>
            <a:r>
              <a:rPr lang="en-US">
                <a:sym typeface="+mn-ea"/>
              </a:rPr>
              <a:t> </a:t>
            </a:r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1874520" y="4321175"/>
            <a:ext cx="406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>
                <a:solidFill>
                  <a:schemeClr val="bg1"/>
                </a:solidFill>
              </a:rPr>
              <a:t>汇报人：</a:t>
            </a:r>
            <a:r>
              <a:rPr lang="en-US" altLang="zh-CN">
                <a:solidFill>
                  <a:schemeClr val="bg1"/>
                </a:solidFill>
              </a:rPr>
              <a:t>  </a:t>
            </a:r>
            <a:endParaRPr lang="en-US" altLang="zh-CN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>
                <a:solidFill>
                  <a:schemeClr val="bg1"/>
                </a:solidFill>
              </a:rPr>
              <a:t>时间：</a:t>
            </a:r>
            <a:r>
              <a:rPr lang="en-US" altLang="zh-CN">
                <a:solidFill>
                  <a:schemeClr val="bg1"/>
                </a:solidFill>
              </a:rPr>
              <a:t>2024</a:t>
            </a:r>
            <a:r>
              <a:rPr lang="zh-CN" altLang="en-US">
                <a:solidFill>
                  <a:schemeClr val="bg1"/>
                </a:solidFill>
              </a:rPr>
              <a:t>年</a:t>
            </a:r>
            <a:r>
              <a:rPr lang="en-US" altLang="zh-CN">
                <a:solidFill>
                  <a:schemeClr val="bg1"/>
                </a:solidFill>
              </a:rPr>
              <a:t>X</a:t>
            </a:r>
            <a:r>
              <a:rPr lang="zh-CN" altLang="en-US">
                <a:solidFill>
                  <a:schemeClr val="bg1"/>
                </a:solidFill>
              </a:rPr>
              <a:t>月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AutoShape 4"/>
          <p:cNvSpPr/>
          <p:nvPr/>
        </p:nvSpPr>
        <p:spPr>
          <a:xfrm>
            <a:off x="1672061" y="4485697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4"/>
          <p:cNvSpPr/>
          <p:nvPr/>
        </p:nvSpPr>
        <p:spPr>
          <a:xfrm>
            <a:off x="1604751" y="5087677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AutoShape 2"/>
          <p:cNvSpPr/>
          <p:nvPr/>
        </p:nvSpPr>
        <p:spPr>
          <a:xfrm>
            <a:off x="0" y="973455"/>
            <a:ext cx="4726305" cy="4911090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3"/>
          <p:cNvSpPr/>
          <p:nvPr/>
        </p:nvSpPr>
        <p:spPr>
          <a:xfrm>
            <a:off x="228470" y="116554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" name="AutoShape 3"/>
          <p:cNvSpPr/>
          <p:nvPr/>
        </p:nvSpPr>
        <p:spPr>
          <a:xfrm>
            <a:off x="765798" y="169696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srgbClr val="92D050"/>
              </a:solidFill>
            </a:endParaRPr>
          </a:p>
        </p:txBody>
      </p:sp>
      <p:sp>
        <p:nvSpPr>
          <p:cNvPr id="3" name="目录"/>
          <p:cNvSpPr>
            <a:spLocks noGrp="1"/>
          </p:cNvSpPr>
          <p:nvPr>
            <p:ph type="title" idx="4294967295"/>
          </p:nvPr>
        </p:nvSpPr>
        <p:spPr>
          <a:xfrm>
            <a:off x="883920" y="1814195"/>
            <a:ext cx="2991485" cy="2125980"/>
          </a:xfrm>
        </p:spPr>
        <p:txBody>
          <a:bodyPr>
            <a:noAutofit/>
          </a:bodyPr>
          <a:lstStyle/>
          <a:p>
            <a:r>
              <a:rPr lang="zh-CN" altLang="en-US" sz="4800">
                <a:solidFill>
                  <a:srgbClr val="92D050"/>
                </a:solidFill>
              </a:rPr>
              <a:t>目</a:t>
            </a:r>
            <a:r>
              <a:rPr lang="en-US" altLang="zh-CN" sz="4800">
                <a:solidFill>
                  <a:srgbClr val="92D050"/>
                </a:solidFill>
              </a:rPr>
              <a:t>   </a:t>
            </a:r>
            <a:r>
              <a:rPr lang="zh-CN" altLang="en-US" sz="4800">
                <a:solidFill>
                  <a:srgbClr val="92D050"/>
                </a:solidFill>
              </a:rPr>
              <a:t>录</a:t>
            </a:r>
            <a:endParaRPr lang="zh-CN" altLang="en-US" sz="4800">
              <a:solidFill>
                <a:srgbClr val="92D050"/>
              </a:solidFill>
            </a:endParaRPr>
          </a:p>
        </p:txBody>
      </p:sp>
      <p:sp>
        <p:nvSpPr>
          <p:cNvPr id="23" name="content"/>
          <p:cNvSpPr txBox="1"/>
          <p:nvPr/>
        </p:nvSpPr>
        <p:spPr>
          <a:xfrm>
            <a:off x="4057015" y="1246505"/>
            <a:ext cx="7692390" cy="4521835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400">
                <a:solidFill>
                  <a:srgbClr val="92D050"/>
                </a:solidFill>
                <a:latin typeface="黑体" panose="02010609060101010101" charset="-122"/>
                <a:ea typeface="黑体" panose="02010609060101010101" charset="-122"/>
                <a:cs typeface="MiSans Heavy" panose="00000a00000000000000" charset="-122"/>
                <a:sym typeface="+mn-ea"/>
              </a:rPr>
              <a:t>第1章  信用管理概述
第2章  信用评估模型
第3章  风险管理
第4章  信用与风险管理的关联
第5章  案例分析
第6章  总结与展望</a:t>
            </a:r>
            <a:endParaRPr lang="zh-CN" altLang="en-US" sz="2400">
              <a:solidFill>
                <a:srgbClr val="92D050"/>
              </a:solidFill>
              <a:latin typeface="黑体" panose="02010609060101010101" charset="-122"/>
              <a:ea typeface="黑体" panose="02010609060101010101" charset="-122"/>
              <a:cs typeface="MiSans Heavy" panose="00000a00000000000000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index"/>
          <p:cNvSpPr>
            <a:spLocks noGrp="1"/>
          </p:cNvSpPr>
          <p:nvPr>
            <p:ph type="body" idx="4294967295"/>
          </p:nvPr>
        </p:nvSpPr>
        <p:spPr>
          <a:xfrm>
            <a:off x="1468755" y="1489075"/>
            <a:ext cx="1583055" cy="968375"/>
          </a:xfrm>
          <a:noFill/>
        </p:spPr>
        <p:txBody>
          <a:bodyPr>
            <a:noAutofit/>
          </a:bodyPr>
          <a:lstStyle/>
          <a:p>
            <a:r>
              <a:rPr lang="zh-CN" altLang="en-US" sz="2400">
                <a:solidFill>
                  <a:schemeClr val="bg1"/>
                </a:solidFill>
              </a:rPr>
              <a:t>01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210310" y="1837055"/>
            <a:ext cx="5408930" cy="3335020"/>
          </a:xfrm>
          <a:noFill/>
        </p:spPr>
        <p:txBody>
          <a:bodyPr/>
          <a:lstStyle/>
          <a:p>
            <a:r>
              <a:rPr sz="4500">
                <a:solidFill>
                  <a:schemeClr val="bg1"/>
                </a:solidFill>
              </a:rPr>
              <a:t>第1章 信用管理概述</a:t>
            </a:r>
            <a:endParaRPr sz="4500">
              <a:solidFill>
                <a:schemeClr val="bg1"/>
              </a:solidFill>
            </a:endParaRPr>
          </a:p>
        </p:txBody>
      </p:sp>
      <p:sp>
        <p:nvSpPr>
          <p:cNvPr id="4" name="章节页"/>
          <p:cNvSpPr txBox="1"/>
          <p:nvPr/>
        </p:nvSpPr>
        <p:spPr>
          <a:xfrm>
            <a:off x="857885" y="1252855"/>
            <a:ext cx="193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Freeform 14"/>
          <p:cNvSpPr/>
          <p:nvPr/>
        </p:nvSpPr>
        <p:spPr>
          <a:xfrm>
            <a:off x="1403241" y="91188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信用管理是指通过对客户信用风险的评估和控制，以便在交易过程中降低损失。在商业环境中，信用管理是确保企业能够在交易中获得应收款项的一项关键活动。</a:t>
            </a:r>
            <a:endParaRPr lang="zh-CN" altLang="en-US" spc="150"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47570" y="2473325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什么是信用管理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ea"/>
                <a:ea typeface="+mj-ea"/>
              </a:rPr>
              <a:t>信用管理的目的</a:t>
            </a:r>
            <a:endParaRPr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保持现金流稳定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确保客户按时支付欠款</a:t>
            </a:r>
            <a:endParaRPr lang="en-US" altLang="zh-CN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降低经营风险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保护公司免受违约风险的影响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ea"/>
                <a:ea typeface="+mj-ea"/>
              </a:rPr>
              <a:t>信用管理的重要性</a:t>
            </a:r>
            <a:endParaRPr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保持流动性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影响企业现金流</a:t>
            </a:r>
            <a:endParaRPr lang="en-US" altLang="zh-CN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影响企业长期发展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影响企业盈利能力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信用管理流程包括评估客户信用、设定信用额度和监控客户信用表现。这些步骤有助于企业更好地控制风险，确保交易顺利进行。</a:t>
            </a:r>
            <a:endParaRPr lang="zh-CN" altLang="en-US" spc="150"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47570" y="2473325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信用管理流程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ea"/>
                <a:ea typeface="+mj-ea"/>
              </a:rPr>
              <a:t>信用管理流程</a:t>
            </a:r>
            <a:endParaRPr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了解客户的信用状况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评估客户信用</a:t>
            </a:r>
            <a:endParaRPr lang="en-US" altLang="zh-CN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确保客户交易能力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设定信用额度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及时发现风险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监控客户信用表现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index"/>
          <p:cNvSpPr>
            <a:spLocks noGrp="1"/>
          </p:cNvSpPr>
          <p:nvPr>
            <p:ph type="body" idx="4294967295"/>
          </p:nvPr>
        </p:nvSpPr>
        <p:spPr>
          <a:xfrm>
            <a:off x="1468755" y="1489075"/>
            <a:ext cx="1583055" cy="968375"/>
          </a:xfrm>
          <a:noFill/>
        </p:spPr>
        <p:txBody>
          <a:bodyPr>
            <a:noAutofit/>
          </a:bodyPr>
          <a:lstStyle/>
          <a:p>
            <a:r>
              <a:rPr lang="zh-CN" altLang="en-US" sz="2400">
                <a:solidFill>
                  <a:schemeClr val="bg1"/>
                </a:solidFill>
              </a:rPr>
              <a:t>02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210310" y="1837055"/>
            <a:ext cx="5408930" cy="3335020"/>
          </a:xfrm>
          <a:noFill/>
        </p:spPr>
        <p:txBody>
          <a:bodyPr/>
          <a:lstStyle/>
          <a:p>
            <a:r>
              <a:rPr sz="4500">
                <a:solidFill>
                  <a:schemeClr val="bg1"/>
                </a:solidFill>
              </a:rPr>
              <a:t>第2章 信用评估模型</a:t>
            </a:r>
            <a:endParaRPr sz="4500">
              <a:solidFill>
                <a:schemeClr val="bg1"/>
              </a:solidFill>
            </a:endParaRPr>
          </a:p>
        </p:txBody>
      </p:sp>
      <p:sp>
        <p:nvSpPr>
          <p:cNvPr id="4" name="章节页"/>
          <p:cNvSpPr txBox="1"/>
          <p:nvPr/>
        </p:nvSpPr>
        <p:spPr>
          <a:xfrm>
            <a:off x="857885" y="1252855"/>
            <a:ext cx="193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Freeform 14"/>
          <p:cNvSpPr/>
          <p:nvPr/>
        </p:nvSpPr>
        <p:spPr>
          <a:xfrm>
            <a:off x="1403241" y="91188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矩形 17"/>
          <p:cNvSpPr/>
          <p:nvPr/>
        </p:nvSpPr>
        <p:spPr>
          <a:xfrm>
            <a:off x="923925" y="4374515"/>
            <a:ext cx="503555" cy="103441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3"/>
              </a:solidFill>
            </a:endParaRPr>
          </a:p>
        </p:txBody>
      </p:sp>
      <p:sp>
        <p:nvSpPr>
          <p:cNvPr id="1048978" name="矩形 5"/>
          <p:cNvSpPr/>
          <p:nvPr/>
        </p:nvSpPr>
        <p:spPr>
          <a:xfrm>
            <a:off x="923925" y="2845435"/>
            <a:ext cx="506730" cy="103441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3"/>
              </a:solidFill>
            </a:endParaRPr>
          </a:p>
        </p:txBody>
      </p:sp>
      <p:sp>
        <p:nvSpPr>
          <p:cNvPr id="1048972" name="矩形 13"/>
          <p:cNvSpPr/>
          <p:nvPr/>
        </p:nvSpPr>
        <p:spPr>
          <a:xfrm>
            <a:off x="923925" y="1316355"/>
            <a:ext cx="506730" cy="103441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3"/>
              </a:solidFill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552450" y="360045"/>
            <a:ext cx="7593965" cy="720090"/>
          </a:xfrm>
          <a:noFill/>
        </p:spPr>
        <p:txBody>
          <a:bodyPr lIns="0" tIns="0" rIns="0" bIns="0" anchor="b"/>
          <a:lstStyle/>
          <a:p>
            <a:r>
              <a:rPr lang="en-US" altLang="zh-CN">
                <a:solidFill>
                  <a:schemeClr val="accent3"/>
                </a:solidFill>
              </a:rPr>
              <a:t>传统信用评估模型</a:t>
            </a:r>
            <a:endParaRPr lang="en-US" altLang="zh-CN">
              <a:solidFill>
                <a:schemeClr val="accent3"/>
              </a:solidFill>
            </a:endParaRPr>
          </a:p>
        </p:txBody>
      </p:sp>
      <p:sp>
        <p:nvSpPr>
          <p:cNvPr id="11" name="content.1.subtitle"/>
          <p:cNvSpPr/>
          <p:nvPr/>
        </p:nvSpPr>
        <p:spPr>
          <a:xfrm>
            <a:off x="1501775" y="178435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accent3"/>
                </a:solidFill>
                <a:sym typeface="+mn-ea"/>
              </a:rPr>
              <a:t>评估因素之一</a:t>
            </a:r>
            <a:endParaRPr lang="en-US" altLang="zh-CN" sz="1600">
              <a:solidFill>
                <a:schemeClr val="accent3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content.1.title"/>
          <p:cNvSpPr/>
          <p:nvPr/>
        </p:nvSpPr>
        <p:spPr>
          <a:xfrm>
            <a:off x="1500505" y="1316355"/>
            <a:ext cx="5524500" cy="35687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3"/>
                </a:solidFill>
                <a:latin typeface="+mn-ea"/>
                <a:cs typeface="+mn-ea"/>
              </a:rPr>
              <a:t>客户历史支付记录</a:t>
            </a:r>
            <a:endParaRPr lang="en-US" altLang="zh-CN" sz="20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26465" y="158115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3"/>
                </a:solidFill>
                <a:latin typeface="+mn-ea"/>
                <a:cs typeface="+mn-ea"/>
              </a:rPr>
              <a:t>01</a:t>
            </a:r>
            <a:endParaRPr lang="en-US" altLang="zh-CN" sz="16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29005" y="463931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3"/>
                </a:solidFill>
                <a:latin typeface="+mn-ea"/>
                <a:cs typeface="+mn-ea"/>
              </a:rPr>
              <a:t>03</a:t>
            </a:r>
            <a:endParaRPr lang="en-US" altLang="zh-CN" sz="16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16" name="content.3.subtitle"/>
          <p:cNvSpPr/>
          <p:nvPr/>
        </p:nvSpPr>
        <p:spPr>
          <a:xfrm>
            <a:off x="1503045" y="49809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accent3"/>
                </a:solidFill>
              </a:rPr>
              <a:t>评估因素之一</a:t>
            </a:r>
            <a:endParaRPr lang="zh-CN" altLang="en-US" sz="1600">
              <a:solidFill>
                <a:schemeClr val="accent3"/>
              </a:solidFill>
            </a:endParaRPr>
          </a:p>
        </p:txBody>
      </p:sp>
      <p:sp>
        <p:nvSpPr>
          <p:cNvPr id="17" name="content.3.title"/>
          <p:cNvSpPr/>
          <p:nvPr/>
        </p:nvSpPr>
        <p:spPr>
          <a:xfrm>
            <a:off x="1504315" y="4408170"/>
            <a:ext cx="5524500" cy="46101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3"/>
                </a:solidFill>
                <a:latin typeface="+mn-ea"/>
                <a:cs typeface="+mn-ea"/>
              </a:rPr>
              <a:t>个人背景</a:t>
            </a:r>
            <a:endParaRPr lang="en-US" altLang="zh-CN" sz="20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26465" y="3176905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3"/>
                </a:solidFill>
                <a:latin typeface="+mn-ea"/>
                <a:cs typeface="+mn-ea"/>
              </a:rPr>
              <a:t>02</a:t>
            </a:r>
            <a:endParaRPr lang="en-US" altLang="zh-CN" sz="16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20" name="content.2.subtitle"/>
          <p:cNvSpPr/>
          <p:nvPr/>
        </p:nvSpPr>
        <p:spPr>
          <a:xfrm>
            <a:off x="1501775" y="33553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accent3"/>
                </a:solidFill>
              </a:rPr>
              <a:t>评估因素之一</a:t>
            </a:r>
            <a:endParaRPr lang="zh-CN" altLang="en-US" sz="1600">
              <a:solidFill>
                <a:schemeClr val="accent3"/>
              </a:solidFill>
            </a:endParaRPr>
          </a:p>
        </p:txBody>
      </p:sp>
      <p:sp>
        <p:nvSpPr>
          <p:cNvPr id="21" name="content.2.title"/>
          <p:cNvSpPr/>
          <p:nvPr/>
        </p:nvSpPr>
        <p:spPr>
          <a:xfrm>
            <a:off x="1501775" y="2817495"/>
            <a:ext cx="5524500" cy="426085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3"/>
                </a:solidFill>
                <a:latin typeface="+mn-ea"/>
                <a:cs typeface="+mn-ea"/>
              </a:rPr>
              <a:t>债务情况</a:t>
            </a:r>
            <a:endParaRPr lang="en-US" altLang="zh-CN" sz="2000" b="1">
              <a:solidFill>
                <a:schemeClr val="accent3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ea"/>
                <a:ea typeface="+mj-ea"/>
              </a:rPr>
              <a:t>大数据信用评估模型</a:t>
            </a:r>
            <a:endParaRPr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多维度分析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个人行为数据</a:t>
            </a:r>
            <a:endParaRPr lang="en-US" altLang="zh-CN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多维度分析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社交媒体信息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数据分析优势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提高准确度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机器学习算法可以更快速、准确地评估客户信用风险，通过大数据的分析帮助提升信用评估的精准度和效率。</a:t>
            </a:r>
            <a:endParaRPr lang="zh-CN" altLang="en-US" spc="150"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47570" y="2473325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机器学习在信用评估中的应用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60" name="燕尾形 38"/>
          <p:cNvSpPr/>
          <p:nvPr/>
        </p:nvSpPr>
        <p:spPr>
          <a:xfrm>
            <a:off x="8980805" y="1652905"/>
            <a:ext cx="2536825" cy="814070"/>
          </a:xfrm>
          <a:prstGeom prst="chevron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7"/>
          <p:cNvSpPr/>
          <p:nvPr/>
        </p:nvSpPr>
        <p:spPr>
          <a:xfrm>
            <a:off x="5962650" y="1654175"/>
            <a:ext cx="2879090" cy="812800"/>
          </a:xfrm>
          <a:prstGeom prst="chevron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6"/>
          <p:cNvSpPr/>
          <p:nvPr/>
        </p:nvSpPr>
        <p:spPr>
          <a:xfrm>
            <a:off x="2866390" y="1653540"/>
            <a:ext cx="2689860" cy="814070"/>
          </a:xfrm>
          <a:prstGeom prst="chevron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4" name="五边形 30"/>
          <p:cNvSpPr/>
          <p:nvPr/>
        </p:nvSpPr>
        <p:spPr>
          <a:xfrm>
            <a:off x="355600" y="1654810"/>
            <a:ext cx="2510790" cy="812800"/>
          </a:xfrm>
          <a:prstGeom prst="homePlate">
            <a:avLst/>
          </a:prstGeom>
          <a:solidFill>
            <a:schemeClr val="accent1">
              <a:alpha val="38000"/>
            </a:schemeClr>
          </a:solidFill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149600" y="1821815"/>
            <a:ext cx="252984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content.2.title"/>
          <p:cNvSpPr txBox="1"/>
          <p:nvPr/>
        </p:nvSpPr>
        <p:spPr>
          <a:xfrm>
            <a:off x="3365500" y="1941195"/>
            <a:ext cx="1945005" cy="4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灵活性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2" name="content.2.content"/>
          <p:cNvSpPr txBox="1"/>
          <p:nvPr/>
        </p:nvSpPr>
        <p:spPr>
          <a:xfrm>
            <a:off x="3336925" y="2511425"/>
            <a:ext cx="2067560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highlight>
                  <a:srgbClr val="00FFFF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云计算使得信用评估更加灵活，能够根据需求进行扩展</a:t>
            </a:r>
            <a:endParaRPr lang="zh-CN" altLang="en-US" sz="1600">
              <a:highlight>
                <a:srgbClr val="00FFFF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29020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content.3.title"/>
          <p:cNvSpPr txBox="1"/>
          <p:nvPr/>
        </p:nvSpPr>
        <p:spPr>
          <a:xfrm>
            <a:off x="6381115" y="1941195"/>
            <a:ext cx="2189480" cy="4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安全性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7" name="content.3.content"/>
          <p:cNvSpPr txBox="1"/>
          <p:nvPr/>
        </p:nvSpPr>
        <p:spPr>
          <a:xfrm>
            <a:off x="6344920" y="2511425"/>
            <a:ext cx="209613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highlight>
                  <a:srgbClr val="00FFFF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云计算平台提供了更安全的数据存储和处理环境</a:t>
            </a:r>
            <a:endParaRPr lang="zh-CN" altLang="en-US" sz="1600">
              <a:highlight>
                <a:srgbClr val="00FFFF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48445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content.4.title"/>
          <p:cNvSpPr txBox="1"/>
          <p:nvPr/>
        </p:nvSpPr>
        <p:spPr>
          <a:xfrm>
            <a:off x="9382125" y="1941195"/>
            <a:ext cx="1800225" cy="2921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成本效益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2" name="content.4.content"/>
          <p:cNvSpPr txBox="1"/>
          <p:nvPr/>
        </p:nvSpPr>
        <p:spPr>
          <a:xfrm>
            <a:off x="9407525" y="2511425"/>
            <a:ext cx="207708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highlight>
                  <a:srgbClr val="00FFFF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使用云计算降低了信用评估的成本</a:t>
            </a:r>
            <a:endParaRPr lang="zh-CN" altLang="en-US" sz="1600">
              <a:highlight>
                <a:srgbClr val="00FFFF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247650" y="360045"/>
            <a:ext cx="8281670" cy="720090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</a:rPr>
              <a:t>云计算对信用评估的影响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2" name="content.1.title"/>
          <p:cNvSpPr txBox="1"/>
          <p:nvPr/>
        </p:nvSpPr>
        <p:spPr>
          <a:xfrm>
            <a:off x="499110" y="1941195"/>
            <a:ext cx="2110105" cy="4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高效性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1.content"/>
          <p:cNvSpPr txBox="1"/>
          <p:nvPr/>
        </p:nvSpPr>
        <p:spPr>
          <a:xfrm>
            <a:off x="462915" y="2511425"/>
            <a:ext cx="208343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>
                <a:solidFill>
                  <a:schemeClr val="tx1"/>
                </a:solidFill>
                <a:highlight>
                  <a:srgbClr val="00FFFF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云计算技术提高了信用评估的处理速度</a:t>
            </a:r>
            <a:endParaRPr lang="en-US" altLang="zh-CN" sz="1600">
              <a:solidFill>
                <a:schemeClr val="tx1"/>
              </a:solidFill>
              <a:highlight>
                <a:srgbClr val="00FFFF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ea"/>
                <a:ea typeface="+mj-ea"/>
              </a:rPr>
              <a:t>总结</a:t>
            </a:r>
            <a:endParaRPr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基于历史记录和个人背景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传统信用评估模型</a:t>
            </a:r>
            <a:endParaRPr lang="en-US" altLang="zh-CN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利用多维度数据分析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大数据信用评估模型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快速、准确评估信用风险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机器学习应用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index"/>
          <p:cNvSpPr>
            <a:spLocks noGrp="1"/>
          </p:cNvSpPr>
          <p:nvPr>
            <p:ph type="body" idx="4294967295"/>
          </p:nvPr>
        </p:nvSpPr>
        <p:spPr>
          <a:xfrm>
            <a:off x="1468755" y="1489075"/>
            <a:ext cx="1583055" cy="968375"/>
          </a:xfrm>
          <a:noFill/>
        </p:spPr>
        <p:txBody>
          <a:bodyPr>
            <a:noAutofit/>
          </a:bodyPr>
          <a:lstStyle/>
          <a:p>
            <a:r>
              <a:rPr lang="zh-CN" altLang="en-US" sz="2400">
                <a:solidFill>
                  <a:schemeClr val="bg1"/>
                </a:solidFill>
              </a:rPr>
              <a:t>03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210310" y="1837055"/>
            <a:ext cx="5408930" cy="3335020"/>
          </a:xfrm>
          <a:noFill/>
        </p:spPr>
        <p:txBody>
          <a:bodyPr/>
          <a:lstStyle/>
          <a:p>
            <a:r>
              <a:rPr sz="4500">
                <a:solidFill>
                  <a:schemeClr val="bg1"/>
                </a:solidFill>
              </a:rPr>
              <a:t>第3章 风险管理</a:t>
            </a:r>
            <a:endParaRPr sz="4500">
              <a:solidFill>
                <a:schemeClr val="bg1"/>
              </a:solidFill>
            </a:endParaRPr>
          </a:p>
        </p:txBody>
      </p:sp>
      <p:sp>
        <p:nvSpPr>
          <p:cNvPr id="4" name="章节页"/>
          <p:cNvSpPr txBox="1"/>
          <p:nvPr/>
        </p:nvSpPr>
        <p:spPr>
          <a:xfrm>
            <a:off x="857885" y="1252855"/>
            <a:ext cx="193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Freeform 14"/>
          <p:cNvSpPr/>
          <p:nvPr/>
        </p:nvSpPr>
        <p:spPr>
          <a:xfrm>
            <a:off x="1403241" y="91188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风险管理是指对潜在风险进行识别、评估和处理的过程。通过风险管理，可以有效降低潜在损失，提高决策的准确性和效率。</a:t>
            </a:r>
            <a:endParaRPr lang="zh-CN" altLang="en-US" spc="150"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47570" y="2473325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风险管理概述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j-ea"/>
                <a:ea typeface="+mj-ea"/>
              </a:rPr>
              <a:t>风险管理的目的</a:t>
            </a:r>
            <a:endParaRPr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减少风险带来的财务损失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降低潜在损失</a:t>
            </a:r>
            <a:endParaRPr lang="en-US" altLang="zh-CN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通过风险管理，提高决策的准确性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提高决策的准确性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风险管理可以使决策过程更加高效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提高决策的效率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矩形 17"/>
          <p:cNvSpPr/>
          <p:nvPr/>
        </p:nvSpPr>
        <p:spPr>
          <a:xfrm>
            <a:off x="923925" y="4374515"/>
            <a:ext cx="503555" cy="103441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3"/>
              </a:solidFill>
            </a:endParaRPr>
          </a:p>
        </p:txBody>
      </p:sp>
      <p:sp>
        <p:nvSpPr>
          <p:cNvPr id="1048978" name="矩形 5"/>
          <p:cNvSpPr/>
          <p:nvPr/>
        </p:nvSpPr>
        <p:spPr>
          <a:xfrm>
            <a:off x="923925" y="2845435"/>
            <a:ext cx="506730" cy="103441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3"/>
              </a:solidFill>
            </a:endParaRPr>
          </a:p>
        </p:txBody>
      </p:sp>
      <p:sp>
        <p:nvSpPr>
          <p:cNvPr id="1048972" name="矩形 13"/>
          <p:cNvSpPr/>
          <p:nvPr/>
        </p:nvSpPr>
        <p:spPr>
          <a:xfrm>
            <a:off x="923925" y="1316355"/>
            <a:ext cx="506730" cy="103441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3"/>
              </a:solidFill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552450" y="360045"/>
            <a:ext cx="7593965" cy="720090"/>
          </a:xfrm>
          <a:noFill/>
        </p:spPr>
        <p:txBody>
          <a:bodyPr lIns="0" tIns="0" rIns="0" bIns="0" anchor="b"/>
          <a:lstStyle/>
          <a:p>
            <a:r>
              <a:rPr lang="en-US" altLang="zh-CN">
                <a:solidFill>
                  <a:schemeClr val="accent3"/>
                </a:solidFill>
              </a:rPr>
              <a:t>风险管理流程</a:t>
            </a:r>
            <a:endParaRPr lang="en-US" altLang="zh-CN">
              <a:solidFill>
                <a:schemeClr val="accent3"/>
              </a:solidFill>
            </a:endParaRPr>
          </a:p>
        </p:txBody>
      </p:sp>
      <p:sp>
        <p:nvSpPr>
          <p:cNvPr id="11" name="content.1.subtitle"/>
          <p:cNvSpPr/>
          <p:nvPr/>
        </p:nvSpPr>
        <p:spPr>
          <a:xfrm>
            <a:off x="1501775" y="178435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accent3"/>
                </a:solidFill>
                <a:sym typeface="+mn-ea"/>
              </a:rPr>
              <a:t>识别潜在风险因素的过程</a:t>
            </a:r>
            <a:endParaRPr lang="en-US" altLang="zh-CN" sz="1600">
              <a:solidFill>
                <a:schemeClr val="accent3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content.1.title"/>
          <p:cNvSpPr/>
          <p:nvPr/>
        </p:nvSpPr>
        <p:spPr>
          <a:xfrm>
            <a:off x="1500505" y="1316355"/>
            <a:ext cx="5524500" cy="35687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3"/>
                </a:solidFill>
                <a:latin typeface="+mn-ea"/>
                <a:cs typeface="+mn-ea"/>
              </a:rPr>
              <a:t>风险识别</a:t>
            </a:r>
            <a:endParaRPr lang="en-US" altLang="zh-CN" sz="20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26465" y="158115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3"/>
                </a:solidFill>
                <a:latin typeface="+mn-ea"/>
                <a:cs typeface="+mn-ea"/>
              </a:rPr>
              <a:t>01</a:t>
            </a:r>
            <a:endParaRPr lang="en-US" altLang="zh-CN" sz="16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29005" y="463931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3"/>
                </a:solidFill>
                <a:latin typeface="+mn-ea"/>
                <a:cs typeface="+mn-ea"/>
              </a:rPr>
              <a:t>03</a:t>
            </a:r>
            <a:endParaRPr lang="en-US" altLang="zh-CN" sz="16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16" name="content.3.subtitle"/>
          <p:cNvSpPr/>
          <p:nvPr/>
        </p:nvSpPr>
        <p:spPr>
          <a:xfrm>
            <a:off x="1503045" y="49809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accent3"/>
                </a:solidFill>
              </a:rPr>
              <a:t>制定应对风险的措施和计划</a:t>
            </a:r>
            <a:endParaRPr lang="zh-CN" altLang="en-US" sz="1600">
              <a:solidFill>
                <a:schemeClr val="accent3"/>
              </a:solidFill>
            </a:endParaRPr>
          </a:p>
        </p:txBody>
      </p:sp>
      <p:sp>
        <p:nvSpPr>
          <p:cNvPr id="17" name="content.3.title"/>
          <p:cNvSpPr/>
          <p:nvPr/>
        </p:nvSpPr>
        <p:spPr>
          <a:xfrm>
            <a:off x="1504315" y="4408170"/>
            <a:ext cx="5524500" cy="46101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3"/>
                </a:solidFill>
                <a:latin typeface="+mn-ea"/>
                <a:cs typeface="+mn-ea"/>
              </a:rPr>
              <a:t>风险处理</a:t>
            </a:r>
            <a:endParaRPr lang="en-US" altLang="zh-CN" sz="20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26465" y="3176905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3"/>
                </a:solidFill>
                <a:latin typeface="+mn-ea"/>
                <a:cs typeface="+mn-ea"/>
              </a:rPr>
              <a:t>02</a:t>
            </a:r>
            <a:endParaRPr lang="en-US" altLang="zh-CN" sz="16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20" name="content.2.subtitle"/>
          <p:cNvSpPr/>
          <p:nvPr/>
        </p:nvSpPr>
        <p:spPr>
          <a:xfrm>
            <a:off x="1501775" y="33553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accent3"/>
                </a:solidFill>
              </a:rPr>
              <a:t>评估风险的概率和影响程度</a:t>
            </a:r>
            <a:endParaRPr lang="zh-CN" altLang="en-US" sz="1600">
              <a:solidFill>
                <a:schemeClr val="accent3"/>
              </a:solidFill>
            </a:endParaRPr>
          </a:p>
        </p:txBody>
      </p:sp>
      <p:sp>
        <p:nvSpPr>
          <p:cNvPr id="21" name="content.2.title"/>
          <p:cNvSpPr/>
          <p:nvPr/>
        </p:nvSpPr>
        <p:spPr>
          <a:xfrm>
            <a:off x="1501775" y="2817495"/>
            <a:ext cx="5524500" cy="426085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3"/>
                </a:solidFill>
                <a:latin typeface="+mn-ea"/>
                <a:cs typeface="+mn-ea"/>
              </a:rPr>
              <a:t>风险评估</a:t>
            </a:r>
            <a:endParaRPr lang="en-US" altLang="zh-CN" sz="2000" b="1">
              <a:solidFill>
                <a:schemeClr val="accent3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60" name="燕尾形 38"/>
          <p:cNvSpPr/>
          <p:nvPr/>
        </p:nvSpPr>
        <p:spPr>
          <a:xfrm>
            <a:off x="8980805" y="1652905"/>
            <a:ext cx="2536825" cy="814070"/>
          </a:xfrm>
          <a:prstGeom prst="chevron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7"/>
          <p:cNvSpPr/>
          <p:nvPr/>
        </p:nvSpPr>
        <p:spPr>
          <a:xfrm>
            <a:off x="5962650" y="1654175"/>
            <a:ext cx="2879090" cy="812800"/>
          </a:xfrm>
          <a:prstGeom prst="chevron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6"/>
          <p:cNvSpPr/>
          <p:nvPr/>
        </p:nvSpPr>
        <p:spPr>
          <a:xfrm>
            <a:off x="2866390" y="1653540"/>
            <a:ext cx="2689860" cy="814070"/>
          </a:xfrm>
          <a:prstGeom prst="chevron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4" name="五边形 30"/>
          <p:cNvSpPr/>
          <p:nvPr/>
        </p:nvSpPr>
        <p:spPr>
          <a:xfrm>
            <a:off x="355600" y="1654810"/>
            <a:ext cx="2510790" cy="812800"/>
          </a:xfrm>
          <a:prstGeom prst="homePlate">
            <a:avLst/>
          </a:prstGeom>
          <a:solidFill>
            <a:schemeClr val="accent1">
              <a:alpha val="38000"/>
            </a:schemeClr>
          </a:solidFill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149600" y="1821815"/>
            <a:ext cx="252984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content.2.title"/>
          <p:cNvSpPr txBox="1"/>
          <p:nvPr/>
        </p:nvSpPr>
        <p:spPr>
          <a:xfrm>
            <a:off x="3365500" y="1941195"/>
            <a:ext cx="1945005" cy="4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风险控制措施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2" name="content.2.content"/>
          <p:cNvSpPr txBox="1"/>
          <p:nvPr/>
        </p:nvSpPr>
        <p:spPr>
          <a:xfrm>
            <a:off x="3336925" y="2511425"/>
            <a:ext cx="2067560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highlight>
                  <a:srgbClr val="00FFFF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风险转移
风险规避
风险减少</a:t>
            </a:r>
            <a:endParaRPr lang="zh-CN" altLang="en-US" sz="1600">
              <a:highlight>
                <a:srgbClr val="00FFFF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29020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content.3.title"/>
          <p:cNvSpPr txBox="1"/>
          <p:nvPr/>
        </p:nvSpPr>
        <p:spPr>
          <a:xfrm>
            <a:off x="6381115" y="1941195"/>
            <a:ext cx="2189480" cy="4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 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7" name="content.3.content"/>
          <p:cNvSpPr txBox="1"/>
          <p:nvPr/>
        </p:nvSpPr>
        <p:spPr>
          <a:xfrm>
            <a:off x="6344920" y="2511425"/>
            <a:ext cx="209613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highlight>
                  <a:srgbClr val="00FFFF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highlight>
                <a:srgbClr val="00FFFF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48445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content.4.title"/>
          <p:cNvSpPr txBox="1"/>
          <p:nvPr/>
        </p:nvSpPr>
        <p:spPr>
          <a:xfrm>
            <a:off x="9382125" y="1941195"/>
            <a:ext cx="1800225" cy="2921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 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2" name="content.4.content"/>
          <p:cNvSpPr txBox="1"/>
          <p:nvPr/>
        </p:nvSpPr>
        <p:spPr>
          <a:xfrm>
            <a:off x="9407525" y="2511425"/>
            <a:ext cx="207708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highlight>
                  <a:srgbClr val="00FFFF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highlight>
                <a:srgbClr val="00FFFF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247650" y="360045"/>
            <a:ext cx="8281670" cy="720090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</a:rPr>
              <a:t>风险管理工具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2" name="content.1.title"/>
          <p:cNvSpPr txBox="1"/>
          <p:nvPr/>
        </p:nvSpPr>
        <p:spPr>
          <a:xfrm>
            <a:off x="499110" y="1941195"/>
            <a:ext cx="2110105" cy="462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风险评估模型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1.content"/>
          <p:cNvSpPr txBox="1"/>
          <p:nvPr/>
        </p:nvSpPr>
        <p:spPr>
          <a:xfrm>
            <a:off x="462915" y="2511425"/>
            <a:ext cx="208343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>
                <a:solidFill>
                  <a:schemeClr val="tx1"/>
                </a:solidFill>
                <a:highlight>
                  <a:srgbClr val="00FFFF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量化风险程度
提供决策依据
辅助风险分析</a:t>
            </a:r>
            <a:endParaRPr lang="en-US" altLang="zh-CN" sz="1600">
              <a:solidFill>
                <a:schemeClr val="tx1"/>
              </a:solidFill>
              <a:highlight>
                <a:srgbClr val="00FFFF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https://d.book118.com/968112100057006046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0_4*a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230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50.75,&quot;left&quot;:62.9,&quot;top&quot;:98.15,&quot;width&quot;:1061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SLIDE_ID" val="custom2023023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3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0_9*e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Part One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0_9*a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SLIDE_ID" val="custom20230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0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26.85&quot;,&quot;top&quot;:&quot;79.65&quot;,&quot;width&quot;:&quot;618.65&quot;,&quot;height&quot;:&quot;320.9&quot;}"/>
</p:tagLst>
</file>

<file path=ppt/tags/tag78.xml><?xml version="1.0" encoding="utf-8"?>
<p:tagLst xmlns:p="http://schemas.openxmlformats.org/presentationml/2006/main">
  <p:tag name="AS_NET" val="4.0.30319.34011"/>
  <p:tag name="AS_OS" val="Microsoft Windows NT 6.2.9200.0"/>
  <p:tag name="AS_RELEASE_DATE" val="2023.02.14"/>
  <p:tag name="AS_TITLE" val="Aspose.Slides for .NET 4.0"/>
  <p:tag name="AS_VERSION" val="23.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FILL_FORE_SCHEMECOLOR_INDEX_BRIGHTNESS" val="0"/>
  <p:tag name="KSO_WM_UNIT_SHADOW_SCHEMECOLOR_INDEX_BRIGHTNESS" val="-0.25"/>
  <p:tag name="KSO_WM_UNIT_SHADOW_SCHEMECOLOR_INDEX" val="9"/>
  <p:tag name="KSO_WM_UNIT_TEXT_FILL_FORE_SCHEMECOLOR_INDEX_BRIGHTNESS" val="0"/>
  <p:tag name="KSO_WM_UNIT_TEXT_FILL_TYPE" val="1"/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66_3*l_h_i*1_2_1"/>
  <p:tag name="KSO_WM_TEMPLATE_CATEGORY" val="diagram"/>
  <p:tag name="KSO_WM_TEMPLATE_INDEX" val="20231266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6_3*l_h_a*1_2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6_3*l_h_f*1_2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87.xml><?xml version="1.0" encoding="utf-8"?>
<p:tagLst xmlns:p="http://schemas.openxmlformats.org/presentationml/2006/main">
  <p:tag name="KSO_WM_UNIT_FILL_FORE_SCHEMECOLOR_INDEX_BRIGHTNESS" val="0"/>
  <p:tag name="KSO_WM_UNIT_SHADOW_SCHEMECOLOR_INDEX_BRIGHTNESS" val="-0.25"/>
  <p:tag name="KSO_WM_UNIT_SHADOW_SCHEMECOLOR_INDEX" val="9"/>
  <p:tag name="KSO_WM_UNIT_TEXT_FILL_FORE_SCHEMECOLOR_INDEX_BRIGHTNESS" val="0"/>
  <p:tag name="KSO_WM_UNIT_TEXT_FILL_TYPE" val="1"/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266_3*l_h_i*1_3_1"/>
  <p:tag name="KSO_WM_TEMPLATE_CATEGORY" val="diagram"/>
  <p:tag name="KSO_WM_TEMPLATE_INDEX" val="20231266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6_3*l_h_a*1_3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6_3*l_h_f*1_3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90.xml><?xml version="1.0" encoding="utf-8"?>
<p:tagLst xmlns:p="http://schemas.openxmlformats.org/presentationml/2006/main">
  <p:tag name="KSO_WM_UNIT_FILL_FORE_SCHEMECOLOR_INDEX_BRIGHTNESS" val="0"/>
  <p:tag name="KSO_WM_UNIT_SHADOW_SCHEMECOLOR_INDEX_BRIGHTNESS" val="-0.25"/>
  <p:tag name="KSO_WM_UNIT_SHADOW_SCHEMECOLOR_INDEX" val="9"/>
  <p:tag name="KSO_WM_UNIT_TEXT_FILL_FORE_SCHEMECOLOR_INDEX_BRIGHTNESS" val="0"/>
  <p:tag name="KSO_WM_UNIT_TEXT_FILL_TYPE" val="1"/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266_3*l_h_i*1_4_1"/>
  <p:tag name="KSO_WM_TEMPLATE_CATEGORY" val="diagram"/>
  <p:tag name="KSO_WM_TEMPLATE_INDEX" val="20231266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6_3*l_h_a*1_4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6_3*l_h_f*1_4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266_3*a*1"/>
  <p:tag name="KSO_WM_TEMPLATE_CATEGORY" val="diagram"/>
  <p:tag name="KSO_WM_TEMPLATE_INDEX" val="20231266"/>
  <p:tag name="KSO_WM_UNIT_LAYERLEVEL" val="1"/>
  <p:tag name="KSO_WM_TAG_VERSION" val="3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6_3*l_h_a*1_1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6_3*l_h_f*1_1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96.xml><?xml version="1.0" encoding="utf-8"?>
<p:tagLst xmlns:p="http://schemas.openxmlformats.org/presentationml/2006/main">
  <p:tag name="KSO_WM_BEAUTIFY_FLAG" val="#wm#"/>
  <p:tag name="KSO_WM_TEMPLATE_CATEGORY" val="diagram"/>
  <p:tag name="KSO_WM_TEMPLATE_INDEX" val="20231266"/>
  <p:tag name="KSO_WM_SPECIAL_SOURCE" val="bdnull"/>
  <p:tag name="KSO_WM_SLIDE_ID" val="diagram20231266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845.83*270.15"/>
  <p:tag name="KSO_WM_SLIDE_POSITION" val="57.42*189.65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97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98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99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0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1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2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3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4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5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6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7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8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0.55,&quot;left&quot;:-114.42641732283464,&quot;top&quot;:103.65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0.55,&quot;left&quot;:-114.42641732283464,&quot;top&quot;:103.65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0.55,&quot;left&quot;:-114.42641732283464,&quot;top&quot;:103.65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3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4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5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6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7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8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9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20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                                              </p:tagLst>
</file>

<file path=ppt/tags/tag127.xml><?xml version="1.0" encoding="utf-8"?>
<p:tagLst xmlns:p="http://schemas.openxmlformats.org/presentationml/2006/main">
  <p:tag name="KSO_WM_BEAUTIFY_FLAG" val="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120</Paragraphs>
  <Slides>20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Wingdings</vt:lpstr>
      <vt:lpstr>Calibri Light</vt:lpstr>
      <vt:lpstr>黑体</vt:lpstr>
      <vt:lpstr>MiSans Heavy</vt:lpstr>
      <vt:lpstr>Office Theme</vt:lpstr>
      <vt:lpstr>运用信用和风险管理</vt:lpstr>
      <vt:lpstr>目   录</vt:lpstr>
      <vt:lpstr>第1章 信用管理概述</vt:lpstr>
      <vt:lpstr> </vt:lpstr>
      <vt:lpstr>信用管理的目的</vt:lpstr>
      <vt:lpstr>信用管理的重要性</vt:lpstr>
      <vt:lpstr> </vt:lpstr>
      <vt:lpstr>信用管理流程</vt:lpstr>
      <vt:lpstr>第2章 信用评估模型</vt:lpstr>
      <vt:lpstr>传统信用评估模型</vt:lpstr>
      <vt:lpstr>大数据信用评估模型</vt:lpstr>
      <vt:lpstr> </vt:lpstr>
      <vt:lpstr>云计算对信用评估的影响</vt:lpstr>
      <vt:lpstr>总结</vt:lpstr>
      <vt:lpstr>第3章 风险管理</vt:lpstr>
      <vt:lpstr> </vt:lpstr>
      <vt:lpstr>风险管理的目的</vt:lpstr>
      <vt:lpstr>风险管理流程</vt:lpstr>
      <vt:lpstr>风险管理工具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2024-09-27T07:14:19.735</cp:lastPrinted>
  <dcterms:created xsi:type="dcterms:W3CDTF">2024-09-26T23:14:19Z</dcterms:created>
  <dcterms:modified xsi:type="dcterms:W3CDTF">2024-09-26T23:14:21Z</dcterms:modified>
</cp:coreProperties>
</file>