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2.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168E25-903B-473B-8D3E-EA98814C7A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04A302A-558D-42AF-8D37-30C0840CB6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9FFBB6-8CBE-4933-BF38-6DAB0F0DD5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99A445A-766B-42EE-BC36-57C358298B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CEA7E04-E46D-4E69-81AB-47E6DCF939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A6C7384-6F05-45C5-941B-7A24BB0E51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AD4705E-D7D7-4869-BA79-B4832FDD488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DB842B9-BA83-4DBD-B79C-569D7F8D738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576A2F-734D-4C2F-923A-8CF603D6A6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780696-BD7A-4713-96B1-8D456DE875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AFBA14-8F1E-4E80-A4ED-5C380DC3594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标题 1"/>
          <p:cNvSpPr>
            <a:spLocks noGrp="1"/>
          </p:cNvSpPr>
          <p:nvPr>
            <p:ph type="ctrTitle" idx="2147483647" hasCustomPrompt="1"/>
          </p:nvPr>
        </p:nvSpPr>
        <p:spPr>
          <a:xfrm>
            <a:off x="571500" y="2606765"/>
            <a:ext cx="5506636" cy="1200329"/>
          </a:xfrm>
        </p:spPr>
        <p:txBody>
          <a:bodyPr wrap="none" anchor="t">
            <a:spAutoFit/>
          </a:bodyPr>
          <a:lstStyle>
            <a:lvl1pPr algn="l">
              <a:defRPr sz="8000" b="1" i="0" spc="300">
                <a:solidFill>
                  <a:schemeClr val="accent1">
                    <a:lumMod val="50000"/>
                  </a:schemeClr>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4" name="副标题 2"/>
          <p:cNvSpPr>
            <a:spLocks noGrp="1"/>
          </p:cNvSpPr>
          <p:nvPr>
            <p:ph type="subTitle" idx="1" hasCustomPrompt="1"/>
          </p:nvPr>
        </p:nvSpPr>
        <p:spPr>
          <a:xfrm>
            <a:off x="571500" y="3984896"/>
            <a:ext cx="3070071" cy="397032"/>
          </a:xfrm>
        </p:spPr>
        <p:txBody>
          <a:bodyPr wrap="none">
            <a:spAutoFit/>
          </a:bodyPr>
          <a:lstStyle>
            <a:lvl1pPr marL="0" indent="0" algn="l">
              <a:buNone/>
              <a:defRPr sz="2200" b="0" i="0" spc="300">
                <a:solidFill>
                  <a:schemeClr val="accent1">
                    <a:lumMod val="50000"/>
                  </a:schemeClr>
                </a:solidFill>
                <a:latin typeface="Microsoft YaHei" panose="020b0503020204020204" pitchFamily="34" charset="-122"/>
                <a:ea typeface="Microsoft YaHei" panose="020b0503020204020204" pitchFamily="34" charset="-122"/>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kumimoji="1" lang="zh-CN" altLang="en-US"/>
              <a:t>点击编辑副标题样式</a:t>
            </a:r>
            <a:endParaRPr/>
          </a:p>
        </p:txBody>
      </p:sp>
      <p:sp>
        <p:nvSpPr>
          <p:cNvPr id="5" name="文本占位符 17"/>
          <p:cNvSpPr>
            <a:spLocks noGrp="1"/>
          </p:cNvSpPr>
          <p:nvPr>
            <p:ph type="body" sz="quarter" idx="10" hasCustomPrompt="1"/>
          </p:nvPr>
        </p:nvSpPr>
        <p:spPr>
          <a:xfrm>
            <a:off x="571500" y="1406436"/>
            <a:ext cx="5506636" cy="1200329"/>
          </a:xfrm>
        </p:spPr>
        <p:txBody>
          <a:bodyPr wrap="none" anchor="b">
            <a:spAutoFit/>
          </a:bodyPr>
          <a:lstStyle>
            <a:lvl1pPr marL="0" indent="0">
              <a:buNone/>
              <a:defRPr sz="8000" b="0" i="0" spc="300">
                <a:solidFill>
                  <a:schemeClr val="accent1">
                    <a:lumMod val="50000"/>
                  </a:schemeClr>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7" name=""/>
        <p:cNvGrpSpPr/>
        <p:nvPr/>
      </p:nvGrpSpPr>
      <p:grpSpPr>
        <a:xfrm>
          <a:off x="0" y="0"/>
          <a:ext cx="0" cy="0"/>
        </a:xfrm>
      </p:grpSpPr>
      <p:pic>
        <p:nvPicPr>
          <p:cNvPr id="18"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19"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0"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1"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2"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3" name=""/>
        <p:cNvGrpSpPr/>
        <p:nvPr/>
      </p:nvGrpSpPr>
      <p:grpSpPr>
        <a:xfrm>
          <a:off x="0" y="0"/>
          <a:ext cx="0" cy="0"/>
        </a:xfrm>
      </p:grpSpPr>
      <p:sp>
        <p:nvSpPr>
          <p:cNvPr id="24"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5"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6"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7" name=""/>
        <p:cNvGrpSpPr/>
        <p:nvPr/>
      </p:nvGrpSpPr>
      <p:grpSpPr>
        <a:xfrm>
          <a:off x="0" y="0"/>
          <a:ext cx="0" cy="0"/>
        </a:xfrm>
      </p:grpSpPr>
      <p:pic>
        <p:nvPicPr>
          <p:cNvPr id="28" name="图片 5"/>
          <p:cNvPicPr>
            <a:picLocks noChangeAspect="1"/>
          </p:cNvPicPr>
          <p:nvPr userDrawn="1"/>
        </p:nvPicPr>
        <p:blipFill>
          <a:blip r:embed="rId1"/>
          <a:stretch>
            <a:fillRect/>
          </a:stretch>
        </p:blipFill>
        <p:spPr>
          <a:xfrm>
            <a:off x="0" y="-1"/>
            <a:ext cx="12192000" cy="6858000"/>
          </a:xfrm>
          <a:prstGeom prst="rect">
            <a:avLst/>
          </a:prstGeom>
        </p:spPr>
      </p:pic>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8113134126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护理安全PPT演讲视频\n## 1.护理安全的基本概念与重要性\n### 1.1护理安全的定义与目标\n### 1.2护理安全在医疗行业的重要性\n### 1.3护理安全对患者满意度的影响\n## 2.护理安全的基本原则与实施策略\n### 2.1护理安全的基本原则\n### 2.2护理安全的实施策略\n### 2.3护理安全的文化建设\n## 3.护理安全的风险管理与预防措施\n### 3.1护理安全的风险识别与分析\n### 3.2护理安全的风险评估与分级\n### 3.3护理安全的预防措施与监控\n## 4.护理安全事件的报告与处理\n### 4.1护理安全事件的报告制度与流程\n### 4.2护理安全事件的分析与改进\n### 4.3护理安全事件的法律法规与伦理道德\n## 5.护理安全培训与教育\n### 5.1护理安全的培训需求分析\n### 5.2护理安全培训的内容与方法\n### 5.3护理安全教育的效果评估与持续改进\n## 6.护理安全的实践案例与分析\n### 6.1护理安全的成功实践案例分享\n### 6.2护理安全案例的分析与讨论\n### 6.3从案例中学习的经验与启示\n&quot;,&quot;templateId&quot;:&quot;ujpcqsuz1ifzxno4qckwkhkbir&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571500" y="2606765"/>
            <a:ext cx="11055350" cy="1187450"/>
          </a:xfrm>
        </p:spPr>
        <p:txBody>
          <a:bodyPr vert="horz" wrap="square" lIns="91440" tIns="45720" rIns="91440" bIns="45720" anchor="b">
            <a:spAutoFit/>
          </a:bodyPr>
          <a:lstStyle/>
          <a:p>
            <a:pPr>
              <a:buNone/>
            </a:pPr>
            <a:r>
              <a:rPr lang="zh-CN"/>
              <a:t>护理安全PPT演讲视频</a:t>
            </a:r>
            <a:endParaRPr/>
          </a:p>
        </p:txBody>
      </p:sp>
      <p:sp>
        <p:nvSpPr>
          <p:cNvPr id="3" name="副标题 2"/>
          <p:cNvSpPr>
            <a:spLocks noGrp="1"/>
          </p:cNvSpPr>
          <p:nvPr>
            <p:ph type="subTitle" idx="1"/>
          </p:nvPr>
        </p:nvSpPr>
        <p:spPr>
          <a:xfrm>
            <a:off x="571500" y="3984896"/>
            <a:ext cx="5581650" cy="400050"/>
          </a:xfrm>
        </p:spPr>
        <p:txBody>
          <a:bodyPr/>
          <a:lstStyle/>
          <a:p>
            <a:r>
              <a:rPr lang="en-US"/>
              <a:t>TENCENT DOCS SMART CREATE</a:t>
            </a:r>
            <a:endParaRPr/>
          </a:p>
        </p:txBody>
      </p:sp>
      <p:cxnSp>
        <p:nvCxnSpPr>
          <p:cNvPr id="4" name="直线连接符 4"/>
          <p:cNvCxnSpPr/>
          <p:nvPr/>
        </p:nvCxnSpPr>
        <p:spPr>
          <a:xfrm>
            <a:off x="660400" y="6014027"/>
            <a:ext cx="825500" cy="0"/>
          </a:xfrm>
          <a:prstGeom prst="line">
            <a:avLst/>
          </a:prstGeom>
          <a:ln w="127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
        <p:nvSpPr>
          <p:cNvPr id="5" name="文本占位符 20"/>
          <p:cNvSpPr txBox="1"/>
          <p:nvPr/>
        </p:nvSpPr>
        <p:spPr>
          <a:xfrm>
            <a:off x="571499" y="6129521"/>
            <a:ext cx="2093843" cy="375552"/>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r>
              <a:rPr lang="en-US" altLang="zh-CN" sz="1400" spc="80">
                <a:solidFill>
                  <a:schemeClr val="accent1">
                    <a:lumMod val="50000"/>
                  </a:schemeClr>
                </a:solidFill>
                <a:effectLst/>
                <a:latin typeface="+mn-lt"/>
              </a:rPr>
              <a:t>CREATE TOGETHER</a:t>
            </a:r>
            <a:endParaRPr kumimoji="1" lang="en-US" altLang="zh-CN" sz="1400" spc="80">
              <a:solidFill>
                <a:schemeClr val="accent1">
                  <a:lumMod val="50000"/>
                </a:schemeClr>
              </a:solidFill>
              <a:latin typeface="+mn-lt"/>
            </a:endParaRPr>
          </a:p>
        </p:txBody>
      </p:sp>
      <p:sp>
        <p:nvSpPr>
          <p:cNvPr id="6" name="文本占位符 20"/>
          <p:cNvSpPr txBox="1"/>
          <p:nvPr/>
        </p:nvSpPr>
        <p:spPr>
          <a:xfrm>
            <a:off x="9937347" y="6129521"/>
            <a:ext cx="1683154" cy="377411"/>
          </a:xfrm>
          <a:prstGeom prst="rect">
            <a:avLst/>
          </a:prstGeom>
        </p:spPr>
        <p:txBody>
          <a:bodyPr wrap="none" anchor="b">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en-US" altLang="zh-CN" sz="1400" spc="80">
                <a:solidFill>
                  <a:schemeClr val="accent1">
                    <a:lumMod val="50000"/>
                  </a:schemeClr>
                </a:solidFill>
                <a:effectLst/>
              </a:rPr>
              <a:t>TENCENT</a:t>
            </a:r>
            <a:r>
              <a:rPr lang="zh-CN" altLang="en-US" sz="1400" spc="80">
                <a:solidFill>
                  <a:schemeClr val="accent1">
                    <a:lumMod val="50000"/>
                  </a:schemeClr>
                </a:solidFill>
                <a:effectLst/>
              </a:rPr>
              <a:t> </a:t>
            </a:r>
            <a:r>
              <a:rPr lang="en-US" altLang="zh-CN" sz="1400" spc="80">
                <a:solidFill>
                  <a:schemeClr val="accent1">
                    <a:lumMod val="50000"/>
                  </a:schemeClr>
                </a:solidFill>
                <a:effectLst/>
              </a:rPr>
              <a:t>DOCS</a:t>
            </a:r>
            <a:endParaRPr kumimoji="1" lang="en-US" altLang="zh-CN" sz="1400" spc="80">
              <a:solidFill>
                <a:schemeClr val="accent1">
                  <a:lumMod val="50000"/>
                </a:schemeClr>
              </a:solidFil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2" name="" descr="{&quot;isTemplate&quot;:true,&quot;type&quot;:2}"/>
        <p:cNvGrpSpPr/>
        <p:nvPr/>
      </p:nvGrpSpPr>
      <p:grpSpPr>
        <a:xfrm>
          <a:off x="0" y="0"/>
          <a:ext cx="0" cy="0"/>
        </a:xfrm>
      </p:grpSpPr>
      <p:sp>
        <p:nvSpPr>
          <p:cNvPr id="83"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护理安全的基本概念与重要性</a:t>
            </a:r>
            <a:endParaRPr/>
          </a:p>
        </p:txBody>
      </p:sp>
      <p:sp>
        <p:nvSpPr>
          <p:cNvPr id="84"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01</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85"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6" name="" descr="{&quot;isTemplate&quot;:true,&quot;type&quot;:3}"/>
        <p:cNvGrpSpPr/>
        <p:nvPr/>
      </p:nvGrpSpPr>
      <p:grpSpPr>
        <a:xfrm>
          <a:off x="0" y="0"/>
          <a:ext cx="0" cy="0"/>
        </a:xfrm>
      </p:grpSpPr>
      <p:sp>
        <p:nvSpPr>
          <p:cNvPr id="137"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护理安全是指</a:t>
            </a:r>
            <a:r>
              <a:rPr lang="en-US" sz="1400" b="1" spc="300">
                <a:solidFill>
                  <a:srgbClr val="808080">
                    <a:alpha val="100000"/>
                  </a:srgbClr>
                </a:solidFill>
                <a:latin typeface="微软雅黑"/>
                <a:ea typeface="微软雅黑"/>
              </a:rPr>
              <a:t>在护理过程中</a:t>
            </a:r>
            <a:r>
              <a:rPr lang="en-US" sz="1400" spc="300">
                <a:solidFill>
                  <a:srgbClr val="808080">
                    <a:alpha val="100000"/>
                  </a:srgbClr>
                </a:solidFill>
                <a:latin typeface="微软雅黑"/>
                <a:ea typeface="微软雅黑"/>
              </a:rPr>
              <a:t>，通过采取一系列预防措施，确保患者在治疗和护理过程中不受到伤害、感染或其他不良事件的发生。</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预防措施包括：严格遵守操作规程、加强护理人员的培训、实施有效的沟通等。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护理安全的目标是在提供高质量护理服务的同时，确保患者的安全和舒适。</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护理安全的</a:t>
            </a:r>
            <a:r>
              <a:rPr lang="en-US" sz="1400" b="1" spc="300">
                <a:solidFill>
                  <a:srgbClr val="808080">
                    <a:alpha val="100000"/>
                  </a:srgbClr>
                </a:solidFill>
                <a:latin typeface="微软雅黑"/>
                <a:ea typeface="微软雅黑"/>
              </a:rPr>
              <a:t>核心要素</a:t>
            </a:r>
            <a:r>
              <a:rPr lang="en-US" sz="1400" spc="300">
                <a:solidFill>
                  <a:srgbClr val="808080">
                    <a:alpha val="100000"/>
                  </a:srgbClr>
                </a:solidFill>
                <a:latin typeface="微软雅黑"/>
                <a:ea typeface="微软雅黑"/>
              </a:rPr>
              <a:t>包括：患者安全、护理人员安全、环境安全、设备安全和信息安全。</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患者安全：确保患者在治疗和护理过程中不受到意外伤害、感染或其他不良事件的影响。</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护理人员安全：通过培训和教育，提高护理人员的安全意识和技能，确保他们在工作中不受到伤害。</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环境安全：提供安全、清洁、舒适的护理环境，减少患者感染和其他不良事件的发生。</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设备安全：确保医疗器械和设备的安全、有效、可靠，减少因设备问题导致的不良事件。</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信息安全：保护患者的隐私和护理信息的安全，防止信息泄露和滥用。</a:t>
            </a:r>
            <a:endParaRPr/>
          </a:p>
        </p:txBody>
      </p:sp>
      <p:sp>
        <p:nvSpPr>
          <p:cNvPr id="138"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护理安全的定义与目标</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9" name="" descr="{&quot;isTemplate&quot;:true,&quot;type&quot;:3}"/>
        <p:cNvGrpSpPr/>
        <p:nvPr/>
      </p:nvGrpSpPr>
      <p:grpSpPr>
        <a:xfrm>
          <a:off x="0" y="0"/>
          <a:ext cx="0" cy="0"/>
        </a:xfrm>
      </p:grpSpPr>
      <p:grpSp>
        <p:nvGrpSpPr>
          <p:cNvPr id="140"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41" name=""/>
            <p:cNvGrpSpPr/>
            <p:nvPr/>
          </p:nvGrpSpPr>
          <p:grpSpPr>
            <a:xfrm>
              <a:off x="685800" y="3146904"/>
              <a:ext cx="5760000" cy="3225487"/>
              <a:chOff x="685800" y="3146904"/>
              <a:chExt cx="5760000" cy="3225487"/>
            </a:xfrm>
          </p:grpSpPr>
          <p:sp>
            <p:nvSpPr>
              <p:cNvPr id="142"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护理安全是医疗行业基本要求，关系到患者的健康和生命安全，也关系到医疗机构的声誉和可持续发展。</a:t>
                </a:r>
                <a:endParaRPr kumimoji="1" lang="en-US" altLang="zh-CN" sz="1800" b="1">
                  <a:solidFill>
                    <a:schemeClr val="bg1"/>
                  </a:solidFill>
                  <a:latin typeface="+mj-ea"/>
                  <a:ea typeface="+mj-ea"/>
                </a:endParaRPr>
              </a:p>
            </p:txBody>
          </p:sp>
          <p:sp>
            <p:nvSpPr>
              <p:cNvPr id="143"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护理安全问题不仅影响患者的治疗效果，还可能导致医疗纠纷和赔偿，增加医疗机构的经济负担。</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护理安全也是评价医疗机构</a:t>
                </a:r>
                <a:r>
                  <a:rPr lang="zh-CN" sz="1400" b="1">
                    <a:solidFill>
                      <a:schemeClr val="tx1">
                        <a:lumMod val="50000"/>
                        <a:lumOff val="50000"/>
                        <a:alpha val="100000"/>
                      </a:schemeClr>
                    </a:solidFill>
                    <a:latin typeface="微软雅黑"/>
                    <a:ea typeface="微软雅黑"/>
                  </a:rPr>
                  <a:t>服务质量</a:t>
                </a:r>
                <a:r>
                  <a:rPr lang="zh-CN" sz="1400">
                    <a:solidFill>
                      <a:schemeClr val="tx1">
                        <a:lumMod val="50000"/>
                        <a:lumOff val="50000"/>
                        <a:alpha val="100000"/>
                      </a:schemeClr>
                    </a:solidFill>
                    <a:latin typeface="微软雅黑"/>
                    <a:ea typeface="微软雅黑"/>
                  </a:rPr>
                  <a:t>的重要指标，关系到医疗机构的市场竞争力和患者满意度。</a:t>
                </a:r>
                <a:endParaRPr/>
              </a:p>
            </p:txBody>
          </p:sp>
        </p:grpSp>
        <p:grpSp>
          <p:nvGrpSpPr>
            <p:cNvPr id="144" name=""/>
            <p:cNvGrpSpPr/>
            <p:nvPr/>
          </p:nvGrpSpPr>
          <p:grpSpPr>
            <a:xfrm>
              <a:off x="6016236" y="3146904"/>
              <a:ext cx="5400000" cy="3225487"/>
              <a:chOff x="6016236" y="3146904"/>
              <a:chExt cx="5400000" cy="3225487"/>
            </a:xfrm>
          </p:grpSpPr>
          <p:sp>
            <p:nvSpPr>
              <p:cNvPr id="145"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护理安全对护理人员的要求较高，需要具备良好的职业道德、专业知识和操作技能，以确保患者的安全和舒适。</a:t>
                </a:r>
                <a:endParaRPr kumimoji="1" lang="en-US" altLang="zh-CN" sz="1800" b="1">
                  <a:solidFill>
                    <a:schemeClr val="bg1"/>
                  </a:solidFill>
                  <a:latin typeface="+mj-ea"/>
                  <a:ea typeface="+mj-ea"/>
                </a:endParaRPr>
              </a:p>
            </p:txBody>
          </p:sp>
          <p:sp>
            <p:nvSpPr>
              <p:cNvPr id="146"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护理人员需要严格遵守操作规程，加强自身的培训和教育，提高安全意识和技能。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护理人员还需要与患者及其家属建立良好的沟通，提高患者的信任度和配合度，降低护理安全风险。</a:t>
                </a:r>
                <a:endParaRPr/>
              </a:p>
            </p:txBody>
          </p:sp>
        </p:grpSp>
      </p:grpSp>
      <p:sp>
        <p:nvSpPr>
          <p:cNvPr id="14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护理安全在医疗行业的重要性</a:t>
            </a:r>
            <a:endParaRPr lang="en-US" sz="2800" b="1">
              <a:latin typeface="微软雅黑"/>
              <a:ea typeface="微软雅黑"/>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8" name="" descr="{&quot;isTemplate&quot;:true,&quot;type&quot;:3}"/>
        <p:cNvGrpSpPr/>
        <p:nvPr/>
      </p:nvGrpSpPr>
      <p:grpSpPr>
        <a:xfrm>
          <a:off x="0" y="0"/>
          <a:ext cx="0" cy="0"/>
        </a:xfrm>
      </p:grpSpPr>
      <p:grpSp>
        <p:nvGrpSpPr>
          <p:cNvPr id="149"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50" name=""/>
            <p:cNvGrpSpPr/>
            <p:nvPr/>
          </p:nvGrpSpPr>
          <p:grpSpPr>
            <a:xfrm>
              <a:off x="685800" y="3146904"/>
              <a:ext cx="5760000" cy="3225487"/>
              <a:chOff x="685800" y="3146904"/>
              <a:chExt cx="5760000" cy="3225487"/>
            </a:xfrm>
          </p:grpSpPr>
          <p:sp>
            <p:nvSpPr>
              <p:cNvPr id="151"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护理安全是影响患者满意度的重要因素，关系到患者对医疗服务的信任和评价。</a:t>
                </a:r>
                <a:endParaRPr kumimoji="1" lang="en-US" altLang="zh-CN" sz="1800" b="1">
                  <a:solidFill>
                    <a:schemeClr val="bg1"/>
                  </a:solidFill>
                  <a:latin typeface="+mj-ea"/>
                  <a:ea typeface="+mj-ea"/>
                </a:endParaRPr>
              </a:p>
            </p:txBody>
          </p:sp>
          <p:sp>
            <p:nvSpPr>
              <p:cNvPr id="152"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当患者在治疗和护理过程中感受到安全、舒适和关爱时，他们对医疗服务的满意度会提高。</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护理安全问题一旦发生，可能导致患者对医疗服务的信任度下降，甚至引发医疗纠纷和投诉。</a:t>
                </a:r>
                <a:endParaRPr/>
              </a:p>
            </p:txBody>
          </p:sp>
        </p:grpSp>
        <p:grpSp>
          <p:nvGrpSpPr>
            <p:cNvPr id="153" name=""/>
            <p:cNvGrpSpPr/>
            <p:nvPr/>
          </p:nvGrpSpPr>
          <p:grpSpPr>
            <a:xfrm>
              <a:off x="6016236" y="3146904"/>
              <a:ext cx="5400000" cy="3225487"/>
              <a:chOff x="6016236" y="3146904"/>
              <a:chExt cx="5400000" cy="3225487"/>
            </a:xfrm>
          </p:grpSpPr>
          <p:sp>
            <p:nvSpPr>
              <p:cNvPr id="154"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护理安全对医疗机构的影响也较大，关系到医疗机构的声誉和市场份额。</a:t>
                </a:r>
                <a:endParaRPr kumimoji="1" lang="en-US" altLang="zh-CN" sz="1800" b="1">
                  <a:solidFill>
                    <a:schemeClr val="bg1"/>
                  </a:solidFill>
                  <a:latin typeface="+mj-ea"/>
                  <a:ea typeface="+mj-ea"/>
                </a:endParaRPr>
              </a:p>
            </p:txBody>
          </p:sp>
          <p:sp>
            <p:nvSpPr>
              <p:cNvPr id="155"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当医疗机构在护理安全方面表现良好时，患者对医疗机构的信任度和满意度会提高，医疗机构的市场份额和品牌价值也会相应提升。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护理安全问题一旦发生，可能导致医疗机构的声誉受损，患者流失，甚至影响医疗机构的生存和发展。</a:t>
                </a:r>
                <a:endParaRPr/>
              </a:p>
            </p:txBody>
          </p:sp>
        </p:grpSp>
      </p:grpSp>
      <p:sp>
        <p:nvSpPr>
          <p:cNvPr id="156"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护理安全对患者满意度的影响</a:t>
            </a:r>
            <a:endParaRPr lang="en-US" sz="2800" b="1">
              <a:latin typeface="微软雅黑"/>
              <a:ea typeface="微软雅黑"/>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7" name="" descr="{&quot;isTemplate&quot;:true,&quot;type&quot;:2}"/>
        <p:cNvGrpSpPr/>
        <p:nvPr/>
      </p:nvGrpSpPr>
      <p:grpSpPr>
        <a:xfrm>
          <a:off x="0" y="0"/>
          <a:ext cx="0" cy="0"/>
        </a:xfrm>
      </p:grpSpPr>
      <p:sp>
        <p:nvSpPr>
          <p:cNvPr id="158"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护理安全的基本原则与实施策略</a:t>
            </a:r>
            <a:endParaRPr/>
          </a:p>
        </p:txBody>
      </p:sp>
      <p:sp>
        <p:nvSpPr>
          <p:cNvPr id="159"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02</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60"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descr="{&quot;isTemplate&quot;:true,&quot;type&quot;:3}"/>
        <p:cNvGrpSpPr/>
        <p:nvPr/>
      </p:nvGrpSpPr>
      <p:grpSpPr>
        <a:xfrm>
          <a:off x="0" y="0"/>
          <a:ext cx="0" cy="0"/>
        </a:xfrm>
      </p:grpSpPr>
      <p:grpSp>
        <p:nvGrpSpPr>
          <p:cNvPr id="162"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63" name=""/>
            <p:cNvGrpSpPr/>
            <p:nvPr/>
          </p:nvGrpSpPr>
          <p:grpSpPr>
            <a:xfrm>
              <a:off x="685801" y="3146904"/>
              <a:ext cx="4207178" cy="3287791"/>
              <a:chOff x="685801" y="3146904"/>
              <a:chExt cx="4207178" cy="3287791"/>
            </a:xfrm>
          </p:grpSpPr>
          <p:sp>
            <p:nvSpPr>
              <p:cNvPr id="164"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患者至上原则：在护理过程中，始终以患者的利益为首要考虑，确保患者的安全和舒适。</a:t>
                </a:r>
                <a:endParaRPr kumimoji="1" lang="en-US" altLang="zh-CN" sz="1800" b="1">
                  <a:solidFill>
                    <a:schemeClr val="bg1"/>
                  </a:solidFill>
                  <a:latin typeface="+mj-ea"/>
                  <a:ea typeface="+mj-ea"/>
                </a:endParaRPr>
              </a:p>
            </p:txBody>
          </p:sp>
          <p:sp>
            <p:nvSpPr>
              <p:cNvPr id="165"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护理人员需要关注患者的身心需求，提供个性化、人性化的护理服务。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在护理过程中，护理人员需要尊重患者的隐私和权益，保护患者的个人信息和隐私。</a:t>
                </a:r>
                <a:endParaRPr/>
              </a:p>
            </p:txBody>
          </p:sp>
        </p:grpSp>
        <p:grpSp>
          <p:nvGrpSpPr>
            <p:cNvPr id="166" name=""/>
            <p:cNvGrpSpPr/>
            <p:nvPr/>
          </p:nvGrpSpPr>
          <p:grpSpPr>
            <a:xfrm>
              <a:off x="4408278" y="3146904"/>
              <a:ext cx="3798485" cy="3287791"/>
              <a:chOff x="4408278" y="3146904"/>
              <a:chExt cx="3798485" cy="3287791"/>
            </a:xfrm>
          </p:grpSpPr>
          <p:sp>
            <p:nvSpPr>
              <p:cNvPr id="167"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预防为主原则：在护理过程中，采取一系列预防措施，降低护理安全风险的发生。</a:t>
                </a:r>
                <a:endParaRPr kumimoji="1" lang="en-US" altLang="zh-CN" sz="1800" b="1">
                  <a:solidFill>
                    <a:schemeClr val="bg1"/>
                  </a:solidFill>
                  <a:latin typeface="+mj-ea"/>
                  <a:ea typeface="+mj-ea"/>
                </a:endParaRPr>
              </a:p>
            </p:txBody>
          </p:sp>
          <p:sp>
            <p:nvSpPr>
              <p:cNvPr id="168"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护理人员需要严格遵守操作规程，加强自身的培训和教育，提高安全意识和技能。</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医疗机构需要建立健全的护理安全管理制度，加强护理安全的监督和管理。</a:t>
                </a:r>
                <a:endParaRPr/>
              </a:p>
            </p:txBody>
          </p:sp>
        </p:grpSp>
        <p:grpSp>
          <p:nvGrpSpPr>
            <p:cNvPr id="169" name=""/>
            <p:cNvGrpSpPr/>
            <p:nvPr/>
          </p:nvGrpSpPr>
          <p:grpSpPr>
            <a:xfrm>
              <a:off x="7707715" y="3146904"/>
              <a:ext cx="3798485" cy="3287791"/>
              <a:chOff x="7707715" y="3146904"/>
              <a:chExt cx="3798485" cy="3287791"/>
            </a:xfrm>
          </p:grpSpPr>
          <p:sp>
            <p:nvSpPr>
              <p:cNvPr id="170"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持续改进原则：在护理过程中，不断优化护理流程和服务质量，提高护理安全水平。</a:t>
                </a:r>
                <a:endParaRPr kumimoji="1" lang="en-US" altLang="zh-CN" sz="1800" b="1">
                  <a:solidFill>
                    <a:schemeClr val="bg1"/>
                  </a:solidFill>
                  <a:latin typeface="+mj-ea"/>
                  <a:ea typeface="+mj-ea"/>
                </a:endParaRPr>
              </a:p>
            </p:txBody>
          </p:sp>
          <p:sp>
            <p:nvSpPr>
              <p:cNvPr id="171"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护理人员需要及时发现并分析护理安全问题，提出改进措施，防止问题的再次发生。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医疗机构需要定期对护理安全进行评估和审计，提出改进意见，推动护理安全水平的持续提升。</a:t>
                </a:r>
                <a:endParaRPr/>
              </a:p>
            </p:txBody>
          </p:sp>
        </p:grpSp>
      </p:grpSp>
      <p:sp>
        <p:nvSpPr>
          <p:cNvPr id="172"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护理安全的基本原则</a:t>
            </a:r>
            <a:endParaRPr lang="en-US" sz="2800" b="1">
              <a:latin typeface="微软雅黑"/>
              <a:ea typeface="微软雅黑"/>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73" name="" descr="{&quot;isTemplate&quot;:true,&quot;type&quot;:3}"/>
        <p:cNvGrpSpPr/>
        <p:nvPr/>
      </p:nvGrpSpPr>
      <p:grpSpPr>
        <a:xfrm>
          <a:off x="0" y="0"/>
          <a:ext cx="0" cy="0"/>
        </a:xfrm>
      </p:grpSpPr>
      <p:grpSp>
        <p:nvGrpSpPr>
          <p:cNvPr id="174" name="" descr="{&quot;isTemplate&quot;:true,&quot;type&quot;:&quot;list&quot;,&quot;alignment&quot;:&quot;left&quot;,&quot;alignmentVertical&quot;:&quot;top&quot;,&quot;canOmit&quot;:false,&quot;scalable&quot;:false,&quot;minItemsCount&quot;:-1}"/>
          <p:cNvGrpSpPr/>
          <p:nvPr/>
        </p:nvGrpSpPr>
        <p:grpSpPr>
          <a:xfrm>
            <a:off x="685801" y="3146904"/>
            <a:ext cx="10820399" cy="3287791"/>
            <a:chOff x="685801" y="3146904"/>
            <a:chExt cx="10820399" cy="3287791"/>
          </a:xfrm>
        </p:grpSpPr>
        <p:grpSp>
          <p:nvGrpSpPr>
            <p:cNvPr id="175" name=""/>
            <p:cNvGrpSpPr/>
            <p:nvPr/>
          </p:nvGrpSpPr>
          <p:grpSpPr>
            <a:xfrm>
              <a:off x="685801" y="3146904"/>
              <a:ext cx="4207178" cy="3287791"/>
              <a:chOff x="685801" y="3146904"/>
              <a:chExt cx="4207178" cy="3287791"/>
            </a:xfrm>
          </p:grpSpPr>
          <p:sp>
            <p:nvSpPr>
              <p:cNvPr id="176" name="Tencent" descr="{&quot;isTemplate&quot;:true,&quot;type&quot;:&quot;title&quot;,&quot;canOmit&quot;:false,&quot;range&quot;:0}"/>
              <p:cNvSpPr/>
              <p:nvPr/>
            </p:nvSpPr>
            <p:spPr>
              <a:xfrm>
                <a:off x="685801" y="3146904"/>
                <a:ext cx="4207178"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制定护理安全管理制度：医疗机构需要制定完善的护理安全管理制度，明确护理安全的责任和义务。</a:t>
                </a:r>
                <a:endParaRPr kumimoji="1" lang="en-US" altLang="zh-CN" sz="1800" b="1">
                  <a:solidFill>
                    <a:schemeClr val="bg1"/>
                  </a:solidFill>
                  <a:latin typeface="+mj-ea"/>
                  <a:ea typeface="+mj-ea"/>
                </a:endParaRPr>
              </a:p>
            </p:txBody>
          </p:sp>
          <p:sp>
            <p:nvSpPr>
              <p:cNvPr id="177" name="Tencent" descr="{&quot;isTemplate&quot;:true,&quot;type&quot;:&quot;content&quot;,&quot;canOmit&quot;:true,&quot;range&quot;:0}"/>
              <p:cNvSpPr txBox="1"/>
              <p:nvPr/>
            </p:nvSpPr>
            <p:spPr>
              <a:xfrm>
                <a:off x="909877"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护理安全管理制度应包括：护理安全操作规程、护理人员培训制度、护理安全监督制度等。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医疗机构需要加强对护理安全管理制度执行情况的监督和检查，确保制度的有效落实。</a:t>
                </a:r>
                <a:endParaRPr/>
              </a:p>
            </p:txBody>
          </p:sp>
        </p:grpSp>
        <p:grpSp>
          <p:nvGrpSpPr>
            <p:cNvPr id="178" name=""/>
            <p:cNvGrpSpPr/>
            <p:nvPr/>
          </p:nvGrpSpPr>
          <p:grpSpPr>
            <a:xfrm>
              <a:off x="4408278" y="3146904"/>
              <a:ext cx="3798485" cy="3287791"/>
              <a:chOff x="4408278" y="3146904"/>
              <a:chExt cx="3798485" cy="3287791"/>
            </a:xfrm>
          </p:grpSpPr>
          <p:sp>
            <p:nvSpPr>
              <p:cNvPr id="179" name="Tencent" descr="{&quot;isTemplate&quot;:true,&quot;type&quot;:&quot;title&quot;,&quot;canOmit&quot;:false,&quot;range&quot;:0}"/>
              <p:cNvSpPr/>
              <p:nvPr/>
            </p:nvSpPr>
            <p:spPr>
              <a:xfrm>
                <a:off x="4408278" y="3146904"/>
                <a:ext cx="3798485"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加强护理人员培训：提高护理人员的安全意识和技能，降低护理安全风险的发生。</a:t>
                </a:r>
                <a:endParaRPr kumimoji="1" lang="en-US" altLang="zh-CN" sz="1800" b="1">
                  <a:solidFill>
                    <a:schemeClr val="bg1"/>
                  </a:solidFill>
                  <a:latin typeface="+mj-ea"/>
                  <a:ea typeface="+mj-ea"/>
                </a:endParaRPr>
              </a:p>
            </p:txBody>
          </p:sp>
          <p:sp>
            <p:nvSpPr>
              <p:cNvPr id="180" name="Tencent" descr="{&quot;isTemplate&quot;:true,&quot;type&quot;:&quot;content&quot;,&quot;canOmit&quot;:true,&quot;range&quot;:0}"/>
              <p:cNvSpPr txBox="1"/>
              <p:nvPr/>
            </p:nvSpPr>
            <p:spPr>
              <a:xfrm>
                <a:off x="4444300"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护理人员需要接受专业的培训，掌握护理安全知识和技能，提高自身的安全素质。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医疗机构需要定期对护理人员进行培训和考核，确保护理人员具备良好的安全意识和技能。</a:t>
                </a:r>
                <a:endParaRPr/>
              </a:p>
            </p:txBody>
          </p:sp>
        </p:grpSp>
        <p:grpSp>
          <p:nvGrpSpPr>
            <p:cNvPr id="181" name=""/>
            <p:cNvGrpSpPr/>
            <p:nvPr/>
          </p:nvGrpSpPr>
          <p:grpSpPr>
            <a:xfrm>
              <a:off x="7707715" y="3146904"/>
              <a:ext cx="3798485" cy="3287791"/>
              <a:chOff x="7707715" y="3146904"/>
              <a:chExt cx="3798485" cy="3287791"/>
            </a:xfrm>
          </p:grpSpPr>
          <p:sp>
            <p:nvSpPr>
              <p:cNvPr id="182" name="Tencent" descr="{&quot;isTemplate&quot;:true,&quot;type&quot;:&quot;title&quot;,&quot;canOmit&quot;:false,&quot;range&quot;:0}"/>
              <p:cNvSpPr/>
              <p:nvPr/>
            </p:nvSpPr>
            <p:spPr>
              <a:xfrm>
                <a:off x="7707715" y="3146904"/>
                <a:ext cx="3798485" cy="1296000"/>
              </a:xfrm>
              <a:prstGeom prst="chevron">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建立护理安全监督机制：加强对护理过程的监督和管理，及时发现和处理护理安全问题。</a:t>
                </a:r>
                <a:endParaRPr kumimoji="1" lang="en-US" altLang="zh-CN" sz="1800" b="1">
                  <a:solidFill>
                    <a:schemeClr val="bg1"/>
                  </a:solidFill>
                  <a:latin typeface="+mj-ea"/>
                  <a:ea typeface="+mj-ea"/>
                </a:endParaRPr>
              </a:p>
            </p:txBody>
          </p:sp>
          <p:sp>
            <p:nvSpPr>
              <p:cNvPr id="183" name="Tencent" descr="{&quot;isTemplate&quot;:true,&quot;type&quot;:&quot;content&quot;,&quot;canOmit&quot;:true,&quot;range&quot;:0}"/>
              <p:cNvSpPr txBox="1"/>
              <p:nvPr/>
            </p:nvSpPr>
            <p:spPr>
              <a:xfrm>
                <a:off x="7978723" y="4655120"/>
                <a:ext cx="3024000" cy="177957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医疗机构需要建立护理安全监督机构，配备专业的监督人员，对护理过程进行监督和管理。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护理安全监督机构需要定期对护理安全进行评估和审计，提出改进意见，推动护理安全水平的持续提升。</a:t>
                </a:r>
                <a:endParaRPr/>
              </a:p>
            </p:txBody>
          </p:sp>
        </p:grpSp>
      </p:grpSp>
      <p:sp>
        <p:nvSpPr>
          <p:cNvPr id="184"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护理安全的实施策略</a:t>
            </a:r>
            <a:endParaRPr lang="en-US" sz="2800" b="1">
              <a:latin typeface="微软雅黑"/>
              <a:ea typeface="微软雅黑"/>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5" name="" descr="{&quot;isTemplate&quot;:true,&quot;type&quot;:3}"/>
        <p:cNvGrpSpPr/>
        <p:nvPr/>
      </p:nvGrpSpPr>
      <p:grpSpPr>
        <a:xfrm>
          <a:off x="0" y="0"/>
          <a:ext cx="0" cy="0"/>
        </a:xfrm>
      </p:grpSpPr>
      <p:sp>
        <p:nvSpPr>
          <p:cNvPr id="186" name="Tencent" descr="{&quot;isTemplate&quot;:true,&quot;type&quot;:&quot;content&quot;,&quot;canOmit&quot;:false,&quot;range&quot;:0}"/>
          <p:cNvSpPr txBox="1"/>
          <p:nvPr/>
        </p:nvSpPr>
        <p:spPr>
          <a:xfrm>
            <a:off x="660400" y="1464212"/>
            <a:ext cx="10976295" cy="4851523"/>
          </a:xfrm>
          <a:prstGeom prst="rect">
            <a:avLst/>
          </a:prstGeom>
          <a:noFill/>
        </p:spPr>
        <p:txBody>
          <a:bodyPr wrap="square">
            <a:noAutofit/>
          </a:bodyPr>
          <a:lstStyle>
            <a:defPPr>
              <a:defRPr lang="zh-CN"/>
            </a:defPPr>
            <a:lvl1pPr marL="0" algn="l" defTabSz="914400" rtl="0" eaLnBrk="1" latinLnBrk="0" hangingPunct="1">
              <a:defRPr sz="1800" kern="1200">
                <a:solidFill>
                  <a:srgbClr val="000000"/>
                </a:solidFill>
                <a:uFill>
                  <a:solidFill>
                    <a:srgbClr val="000000"/>
                  </a:solidFill>
                </a:uFill>
                <a:latin typeface="Arial"/>
                <a:ea typeface="黑体"/>
                <a:cs typeface="+mn-cs"/>
              </a:defRPr>
            </a:lvl1pPr>
            <a:lvl2pPr marL="457200" algn="l" defTabSz="914400" rtl="0" eaLnBrk="1" latinLnBrk="0" hangingPunct="1">
              <a:defRPr sz="1800" kern="1200">
                <a:solidFill>
                  <a:srgbClr val="000000"/>
                </a:solidFill>
                <a:uFill>
                  <a:solidFill>
                    <a:srgbClr val="000000"/>
                  </a:solidFill>
                </a:uFill>
                <a:latin typeface="Arial"/>
                <a:ea typeface="黑体"/>
                <a:cs typeface="+mn-cs"/>
              </a:defRPr>
            </a:lvl2pPr>
            <a:lvl3pPr marL="914400" algn="l" defTabSz="914400" rtl="0" eaLnBrk="1" latinLnBrk="0" hangingPunct="1">
              <a:defRPr sz="1800" kern="1200">
                <a:solidFill>
                  <a:srgbClr val="000000"/>
                </a:solidFill>
                <a:uFill>
                  <a:solidFill>
                    <a:srgbClr val="000000"/>
                  </a:solidFill>
                </a:uFill>
                <a:latin typeface="Arial"/>
                <a:ea typeface="黑体"/>
                <a:cs typeface="+mn-cs"/>
              </a:defRPr>
            </a:lvl3pPr>
            <a:lvl4pPr marL="1371600" algn="l" defTabSz="914400" rtl="0" eaLnBrk="1" latinLnBrk="0" hangingPunct="1">
              <a:defRPr sz="1800" kern="1200">
                <a:solidFill>
                  <a:srgbClr val="000000"/>
                </a:solidFill>
                <a:uFill>
                  <a:solidFill>
                    <a:srgbClr val="000000"/>
                  </a:solidFill>
                </a:uFill>
                <a:latin typeface="Arial"/>
                <a:ea typeface="黑体"/>
                <a:cs typeface="+mn-cs"/>
              </a:defRPr>
            </a:lvl4pPr>
            <a:lvl5pPr marL="1828800" algn="l" defTabSz="914400" rtl="0" eaLnBrk="1" latinLnBrk="0" hangingPunct="1">
              <a:defRPr sz="1800" kern="1200">
                <a:solidFill>
                  <a:srgbClr val="000000"/>
                </a:solidFill>
                <a:uFill>
                  <a:solidFill>
                    <a:srgbClr val="000000"/>
                  </a:solidFill>
                </a:uFill>
                <a:latin typeface="Arial"/>
                <a:ea typeface="黑体"/>
                <a:cs typeface="+mn-cs"/>
              </a:defRPr>
            </a:lvl5pPr>
            <a:lvl6pPr marL="2286000" algn="l" defTabSz="914400" rtl="0" eaLnBrk="1" latinLnBrk="0" hangingPunct="1">
              <a:defRPr sz="1800" kern="1200">
                <a:solidFill>
                  <a:srgbClr val="000000"/>
                </a:solidFill>
                <a:uFill>
                  <a:solidFill>
                    <a:srgbClr val="000000"/>
                  </a:solidFill>
                </a:uFill>
                <a:latin typeface="Arial"/>
                <a:ea typeface="黑体"/>
                <a:cs typeface="+mn-cs"/>
              </a:defRPr>
            </a:lvl6pPr>
            <a:lvl7pPr marL="2743200" algn="l" defTabSz="914400" rtl="0" eaLnBrk="1" latinLnBrk="0" hangingPunct="1">
              <a:defRPr sz="1800" kern="1200">
                <a:solidFill>
                  <a:srgbClr val="000000"/>
                </a:solidFill>
                <a:uFill>
                  <a:solidFill>
                    <a:srgbClr val="000000"/>
                  </a:solidFill>
                </a:uFill>
                <a:latin typeface="Arial"/>
                <a:ea typeface="黑体"/>
                <a:cs typeface="+mn-cs"/>
              </a:defRPr>
            </a:lvl7pPr>
            <a:lvl8pPr marL="3200400" algn="l" defTabSz="914400" rtl="0" eaLnBrk="1" latinLnBrk="0" hangingPunct="1">
              <a:defRPr sz="1800" kern="1200">
                <a:solidFill>
                  <a:srgbClr val="000000"/>
                </a:solidFill>
                <a:uFill>
                  <a:solidFill>
                    <a:srgbClr val="000000"/>
                  </a:solidFill>
                </a:uFill>
                <a:latin typeface="Arial"/>
                <a:ea typeface="黑体"/>
                <a:cs typeface="+mn-cs"/>
              </a:defRPr>
            </a:lvl8pPr>
            <a:lvl9pPr marL="3657600" algn="l" defTabSz="914400" rtl="0" eaLnBrk="1" latinLnBrk="0" hangingPunct="1">
              <a:defRPr sz="1800" kern="1200">
                <a:solidFill>
                  <a:srgbClr val="000000"/>
                </a:solidFill>
                <a:uFill>
                  <a:solidFill>
                    <a:srgbClr val="000000"/>
                  </a:solidFill>
                </a:uFill>
                <a:latin typeface="Arial"/>
                <a:ea typeface="黑体"/>
                <a:cs typeface="+mn-cs"/>
              </a:defRPr>
            </a:lvl9pPr>
          </a:lstStyle>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护理安全文化是指医疗机构在护理过程中形成的</a:t>
            </a:r>
            <a:r>
              <a:rPr lang="en-US" sz="1400" b="1" spc="300">
                <a:solidFill>
                  <a:srgbClr val="808080">
                    <a:alpha val="100000"/>
                  </a:srgbClr>
                </a:solidFill>
                <a:latin typeface="微软雅黑"/>
                <a:ea typeface="微软雅黑"/>
              </a:rPr>
              <a:t>共同价值观</a:t>
            </a:r>
            <a:r>
              <a:rPr lang="en-US" sz="1400" spc="300">
                <a:solidFill>
                  <a:srgbClr val="808080">
                    <a:alpha val="100000"/>
                  </a:srgbClr>
                </a:solidFill>
                <a:latin typeface="微软雅黑"/>
                <a:ea typeface="微软雅黑"/>
              </a:rPr>
              <a:t>和</a:t>
            </a:r>
            <a:r>
              <a:rPr lang="en-US" sz="1400" b="1" spc="300">
                <a:solidFill>
                  <a:srgbClr val="808080">
                    <a:alpha val="100000"/>
                  </a:srgbClr>
                </a:solidFill>
                <a:latin typeface="微软雅黑"/>
                <a:ea typeface="微软雅黑"/>
              </a:rPr>
              <a:t>行为准则</a:t>
            </a:r>
            <a:r>
              <a:rPr lang="en-US" sz="1400" spc="300">
                <a:solidFill>
                  <a:srgbClr val="808080">
                    <a:alpha val="100000"/>
                  </a:srgbClr>
                </a:solidFill>
                <a:latin typeface="微软雅黑"/>
                <a:ea typeface="微软雅黑"/>
              </a:rPr>
              <a:t>，旨在提高护理安全水平。</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护理安全文化包括：安全意识、安全行为、安全氛围等方面。</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医疗机构需要通过培训、教育、宣传等方式，加强护理安全文化的建设，提高护理人员的安全意识和技能。</a:t>
            </a:r>
            <a:endParaRPr/>
          </a:p>
          <a:p>
            <a:pPr marL="0" lvl="0" indent="-203200">
              <a:lnSpc>
                <a:spcPct val="130000"/>
              </a:lnSpc>
              <a:buFont typeface="Arial" pitchFamily="34" charset="0"/>
              <a:buChar char="•"/>
            </a:pPr>
            <a:r>
              <a:rPr lang="en-US" sz="1400" spc="300">
                <a:solidFill>
                  <a:srgbClr val="808080">
                    <a:alpha val="100000"/>
                  </a:srgbClr>
                </a:solidFill>
                <a:latin typeface="微软雅黑"/>
                <a:ea typeface="微软雅黑"/>
              </a:rPr>
              <a:t>护理安全文化的建设需要</a:t>
            </a:r>
            <a:r>
              <a:rPr lang="en-US" sz="1400" b="1" spc="300">
                <a:solidFill>
                  <a:srgbClr val="808080">
                    <a:alpha val="100000"/>
                  </a:srgbClr>
                </a:solidFill>
                <a:latin typeface="微软雅黑"/>
                <a:ea typeface="微软雅黑"/>
              </a:rPr>
              <a:t>全员参与</a:t>
            </a:r>
            <a:r>
              <a:rPr lang="en-US" sz="1400" spc="300">
                <a:solidFill>
                  <a:srgbClr val="808080">
                    <a:alpha val="100000"/>
                  </a:srgbClr>
                </a:solidFill>
                <a:latin typeface="微软雅黑"/>
                <a:ea typeface="微软雅黑"/>
              </a:rPr>
              <a:t>，包括护理人员、患者及其家属、医疗机构管理层等。</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护理人员需要积极参与护理安全文化的建设，遵守操作规程，提高自身的安全意识和技能。</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患者及其家属需要了解护理安全知识，配合护理人员的工作，提高护理安全水平。</a:t>
            </a:r>
            <a:endParaRPr/>
          </a:p>
          <a:p>
            <a:pPr marL="406400" lvl="1" indent="-203200">
              <a:lnSpc>
                <a:spcPct val="130000"/>
              </a:lnSpc>
              <a:buFont typeface="Arial" pitchFamily="34" charset="0"/>
              <a:buChar char="•"/>
            </a:pPr>
            <a:r>
              <a:rPr lang="en-US" sz="1400" spc="300">
                <a:solidFill>
                  <a:srgbClr val="808080">
                    <a:alpha val="100000"/>
                  </a:srgbClr>
                </a:solidFill>
                <a:latin typeface="微软雅黑"/>
                <a:ea typeface="微软雅黑"/>
              </a:rPr>
              <a:t>医疗机构管理层需要重视护理安全文化的建设，提供必要的资源和支持，推动护理安全水平的持续提升。</a:t>
            </a:r>
            <a:endParaRPr/>
          </a:p>
        </p:txBody>
      </p:sp>
      <p:sp>
        <p:nvSpPr>
          <p:cNvPr id="187"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护理安全的文化建设</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a:spLocks noGrp="1"/>
          </p:cNvSpPr>
          <p:nvPr>
            <p:ph type="title" idx="4294967295"/>
          </p:nvPr>
        </p:nvSpPr>
        <p:spPr>
          <a:xfrm>
            <a:off x="831850" y="3537545"/>
            <a:ext cx="10826750" cy="749300"/>
          </a:xfrm>
        </p:spPr>
        <p:txBody>
          <a:bodyPr vert="horz" wrap="square" lIns="91440" tIns="45720" rIns="91440" bIns="45720" anchor="b">
            <a:spAutoFit/>
          </a:bodyPr>
          <a:lstStyle/>
          <a:p>
            <a:pPr>
              <a:buNone/>
            </a:pPr>
            <a:r>
              <a:rPr lang="zh-CN" sz="4800" b="1" spc="300">
                <a:solidFill>
                  <a:schemeClr val="accent1">
                    <a:lumMod val="50000"/>
                    <a:alpha val="100000"/>
                  </a:schemeClr>
                </a:solidFill>
              </a:rPr>
              <a:t>护理安全的风险管理与预防措施</a:t>
            </a:r>
            <a:endParaRPr/>
          </a:p>
        </p:txBody>
      </p:sp>
      <p:sp>
        <p:nvSpPr>
          <p:cNvPr id="9" name="标题 1"/>
          <p:cNvSpPr txBox="1"/>
          <p:nvPr/>
        </p:nvSpPr>
        <p:spPr>
          <a:xfrm>
            <a:off x="831850" y="1844227"/>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6000" b="0" i="0" kern="1200">
                <a:solidFill>
                  <a:schemeClr val="accent1">
                    <a:lumMod val="50000"/>
                  </a:schemeClr>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sz="8800" spc="300">
                <a:latin typeface="Microsoft YaHei Light" panose="020b0503020204020204" pitchFamily="34" charset="-122"/>
                <a:ea typeface="Microsoft YaHei Light" panose="020b0503020204020204" pitchFamily="34" charset="-122"/>
              </a:rPr>
              <a:t>03</a:t>
            </a:r>
            <a:endParaRPr kumimoji="1" lang="zh-CN" altLang="en-US" sz="8800" spc="300">
              <a:latin typeface="Microsoft YaHei Light" panose="020b0503020204020204" pitchFamily="34" charset="-122"/>
              <a:ea typeface="Microsoft YaHei Light" panose="020b0503020204020204" pitchFamily="34" charset="-122"/>
            </a:endParaRPr>
          </a:p>
        </p:txBody>
      </p:sp>
      <p:cxnSp>
        <p:nvCxnSpPr>
          <p:cNvPr id="10" name="直线连接符 4"/>
          <p:cNvCxnSpPr/>
          <p:nvPr/>
        </p:nvCxnSpPr>
        <p:spPr>
          <a:xfrm>
            <a:off x="952500" y="3155355"/>
            <a:ext cx="1203752" cy="0"/>
          </a:xfrm>
          <a:prstGeom prst="line">
            <a:avLst/>
          </a:prstGeom>
          <a:ln w="25400">
            <a:solidFill>
              <a:schemeClr val="accent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 name="" descr="{&quot;isTemplate&quot;:true,&quot;type&quot;:3}"/>
        <p:cNvGrpSpPr/>
        <p:nvPr/>
      </p:nvGrpSpPr>
      <p:grpSpPr>
        <a:xfrm>
          <a:off x="0" y="0"/>
          <a:ext cx="0" cy="0"/>
        </a:xfrm>
      </p:grpSpPr>
      <p:grpSp>
        <p:nvGrpSpPr>
          <p:cNvPr id="12"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13" name=""/>
            <p:cNvGrpSpPr/>
            <p:nvPr/>
          </p:nvGrpSpPr>
          <p:grpSpPr>
            <a:xfrm>
              <a:off x="685800" y="3146904"/>
              <a:ext cx="5760000" cy="3225487"/>
              <a:chOff x="685800" y="3146904"/>
              <a:chExt cx="5760000" cy="3225487"/>
            </a:xfrm>
          </p:grpSpPr>
          <p:sp>
            <p:nvSpPr>
              <p:cNvPr id="14"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护理安全风险的识别是指对护理过程中存在的潜在风险进行分析和判断，确定风险的类型和程度。</a:t>
                </a:r>
                <a:endParaRPr kumimoji="1" lang="en-US" altLang="zh-CN" sz="1800" b="1">
                  <a:solidFill>
                    <a:schemeClr val="bg1"/>
                  </a:solidFill>
                  <a:latin typeface="+mj-ea"/>
                  <a:ea typeface="+mj-ea"/>
                </a:endParaRPr>
              </a:p>
            </p:txBody>
          </p:sp>
          <p:sp>
            <p:nvSpPr>
              <p:cNvPr id="15"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护理安全风险包括：患者安全风险、护理人员安全风险、环境安全风险、设备安全风险和信息安全风险等。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护理人员需要具备风险识别的能力，及时发现并分析护理过程中的潜在风险。</a:t>
                </a:r>
                <a:endParaRPr/>
              </a:p>
            </p:txBody>
          </p:sp>
        </p:grpSp>
        <p:grpSp>
          <p:nvGrpSpPr>
            <p:cNvPr id="16" name=""/>
            <p:cNvGrpSpPr/>
            <p:nvPr/>
          </p:nvGrpSpPr>
          <p:grpSpPr>
            <a:xfrm>
              <a:off x="6016236" y="3146904"/>
              <a:ext cx="5400000" cy="3225487"/>
              <a:chOff x="6016236" y="3146904"/>
              <a:chExt cx="5400000" cy="3225487"/>
            </a:xfrm>
          </p:grpSpPr>
          <p:sp>
            <p:nvSpPr>
              <p:cNvPr id="17"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护理安全风险的分析是指对识别出的风险进行评估和预测，确定风险的可能性和影响程度。</a:t>
                </a:r>
                <a:endParaRPr kumimoji="1" lang="en-US" altLang="zh-CN" sz="1800" b="1">
                  <a:solidFill>
                    <a:schemeClr val="bg1"/>
                  </a:solidFill>
                  <a:latin typeface="+mj-ea"/>
                  <a:ea typeface="+mj-ea"/>
                </a:endParaRPr>
              </a:p>
            </p:txBody>
          </p:sp>
          <p:sp>
            <p:nvSpPr>
              <p:cNvPr id="18"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护理人员需要运用风险评估工具和方法，对识别出的风险进行评估和预测，确定风险的可能性和影响程度。</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护理人员还需要关注风险的变化和趋势，及时调整风险管理策略和预防措施。</a:t>
                </a:r>
                <a:endParaRPr/>
              </a:p>
            </p:txBody>
          </p:sp>
        </p:grpSp>
      </p:grpSp>
      <p:sp>
        <p:nvSpPr>
          <p:cNvPr id="19"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护理安全的风险识别与分析</a:t>
            </a:r>
            <a:endParaRPr lang="en-US" sz="2800" b="1">
              <a:latin typeface="微软雅黑"/>
              <a:ea typeface="微软雅黑"/>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 name="" descr="{&quot;isTemplate&quot;:true,&quot;type&quot;:3}"/>
        <p:cNvGrpSpPr/>
        <p:nvPr/>
      </p:nvGrpSpPr>
      <p:grpSpPr>
        <a:xfrm>
          <a:off x="0" y="0"/>
          <a:ext cx="0" cy="0"/>
        </a:xfrm>
      </p:grpSpPr>
      <p:grpSp>
        <p:nvGrpSpPr>
          <p:cNvPr id="21"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22" name=""/>
            <p:cNvGrpSpPr/>
            <p:nvPr/>
          </p:nvGrpSpPr>
          <p:grpSpPr>
            <a:xfrm>
              <a:off x="685800" y="3146904"/>
              <a:ext cx="5760000" cy="3225487"/>
              <a:chOff x="685800" y="3146904"/>
              <a:chExt cx="5760000" cy="3225487"/>
            </a:xfrm>
          </p:grpSpPr>
          <p:sp>
            <p:nvSpPr>
              <p:cNvPr id="23"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护理安全风险评估是指对护理过程中存在的风险进行定量和定性的评价，确定风险的等级。</a:t>
                </a:r>
                <a:endParaRPr kumimoji="1" lang="en-US" altLang="zh-CN" sz="1800" b="1">
                  <a:solidFill>
                    <a:schemeClr val="bg1"/>
                  </a:solidFill>
                  <a:latin typeface="+mj-ea"/>
                  <a:ea typeface="+mj-ea"/>
                </a:endParaRPr>
              </a:p>
            </p:txBody>
          </p:sp>
          <p:sp>
            <p:nvSpPr>
              <p:cNvPr id="24"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护理风险评估需要考虑多个因素，如风险的严重程度、发生的可能性、影响的范围等。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护理风险评估可以采用评分法、概率法等方法，对风险进行定量和定性评价。</a:t>
                </a:r>
                <a:endParaRPr/>
              </a:p>
            </p:txBody>
          </p:sp>
        </p:grpSp>
        <p:grpSp>
          <p:nvGrpSpPr>
            <p:cNvPr id="25" name=""/>
            <p:cNvGrpSpPr/>
            <p:nvPr/>
          </p:nvGrpSpPr>
          <p:grpSpPr>
            <a:xfrm>
              <a:off x="6016236" y="3146904"/>
              <a:ext cx="5400000" cy="3225487"/>
              <a:chOff x="6016236" y="3146904"/>
              <a:chExt cx="5400000" cy="3225487"/>
            </a:xfrm>
          </p:grpSpPr>
          <p:sp>
            <p:nvSpPr>
              <p:cNvPr id="26"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护理安全风险分级是指根据风险评估的结果，对风险进行分类和排序，确定风险管理的优先级。</a:t>
                </a:r>
                <a:endParaRPr kumimoji="1" lang="en-US" altLang="zh-CN" sz="1800" b="1">
                  <a:solidFill>
                    <a:schemeClr val="bg1"/>
                  </a:solidFill>
                  <a:latin typeface="+mj-ea"/>
                  <a:ea typeface="+mj-ea"/>
                </a:endParaRPr>
              </a:p>
            </p:txBody>
          </p:sp>
          <p:sp>
            <p:nvSpPr>
              <p:cNvPr id="27"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护理安全风险分级可以采用风险等级法、风险矩阵法等方法，对风险进行分类和排序。</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护理人员需要根据风险分级的结果，制定风险管理计划，采取相应的预防措施。</a:t>
                </a:r>
                <a:endParaRPr/>
              </a:p>
            </p:txBody>
          </p:sp>
        </p:grpSp>
      </p:grpSp>
      <p:sp>
        <p:nvSpPr>
          <p:cNvPr id="28"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护理安全的风险评估与分级</a:t>
            </a:r>
            <a:endParaRPr lang="en-US" sz="2800" b="1">
              <a:latin typeface="微软雅黑"/>
              <a:ea typeface="微软雅黑"/>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descr="{&quot;isTemplate&quot;:true,&quot;type&quot;:3}"/>
        <p:cNvGrpSpPr/>
        <p:nvPr/>
      </p:nvGrpSpPr>
      <p:grpSpPr>
        <a:xfrm>
          <a:off x="0" y="0"/>
          <a:ext cx="0" cy="0"/>
        </a:xfrm>
      </p:grpSpPr>
      <p:grpSp>
        <p:nvGrpSpPr>
          <p:cNvPr id="30" name="" descr="{&quot;isTemplate&quot;:true,&quot;type&quot;:&quot;list&quot;,&quot;alignment&quot;:&quot;left&quot;,&quot;alignmentVertical&quot;:&quot;top&quot;,&quot;canOmit&quot;:false,&quot;scalable&quot;:false,&quot;minItemsCount&quot;:-1}"/>
          <p:cNvGrpSpPr/>
          <p:nvPr/>
        </p:nvGrpSpPr>
        <p:grpSpPr>
          <a:xfrm>
            <a:off x="685800" y="3146904"/>
            <a:ext cx="10730436" cy="3225487"/>
            <a:chOff x="685800" y="3146904"/>
            <a:chExt cx="10730436" cy="3225487"/>
          </a:xfrm>
        </p:grpSpPr>
        <p:grpSp>
          <p:nvGrpSpPr>
            <p:cNvPr id="31" name=""/>
            <p:cNvGrpSpPr/>
            <p:nvPr/>
          </p:nvGrpSpPr>
          <p:grpSpPr>
            <a:xfrm>
              <a:off x="685800" y="3146904"/>
              <a:ext cx="5760000" cy="3225487"/>
              <a:chOff x="685800" y="3146904"/>
              <a:chExt cx="5760000" cy="3225487"/>
            </a:xfrm>
          </p:grpSpPr>
          <p:sp>
            <p:nvSpPr>
              <p:cNvPr id="32" name="Tencent" descr="{&quot;isTemplate&quot;:true,&quot;type&quot;:&quot;title&quot;,&quot;canOmit&quot;:false,&quot;range&quot;:0}"/>
              <p:cNvSpPr/>
              <p:nvPr/>
            </p:nvSpPr>
            <p:spPr>
              <a:xfrm>
                <a:off x="685800" y="3146904"/>
                <a:ext cx="5760000" cy="1296000"/>
              </a:xfrm>
              <a:prstGeom prst="homePlat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护理安全的预防措施是指针对护理过程中存在的风险，采取一系列主动和被动的措施，降低风险的发生。</a:t>
                </a:r>
                <a:endParaRPr kumimoji="1" lang="en-US" altLang="zh-CN" sz="1800" b="1">
                  <a:solidFill>
                    <a:schemeClr val="bg1"/>
                  </a:solidFill>
                  <a:latin typeface="+mj-ea"/>
                  <a:ea typeface="+mj-ea"/>
                </a:endParaRPr>
              </a:p>
            </p:txBody>
          </p:sp>
          <p:sp>
            <p:nvSpPr>
              <p:cNvPr id="33" name="Tencent" descr="{&quot;isTemplate&quot;:true,&quot;type&quot;:&quot;content&quot;,&quot;canOmit&quot;:true,&quot;range&quot;:0}"/>
              <p:cNvSpPr txBox="1"/>
              <p:nvPr/>
            </p:nvSpPr>
            <p:spPr>
              <a:xfrm>
                <a:off x="16962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主动预防措施包括：制定风险管理计划、加强护理人员培训、优化护理流程等。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被动预防措施包括：加强设备维护、建立应急预案、实施护理安全监控等。</a:t>
                </a:r>
                <a:endParaRPr/>
              </a:p>
            </p:txBody>
          </p:sp>
        </p:grpSp>
        <p:grpSp>
          <p:nvGrpSpPr>
            <p:cNvPr id="34" name=""/>
            <p:cNvGrpSpPr/>
            <p:nvPr/>
          </p:nvGrpSpPr>
          <p:grpSpPr>
            <a:xfrm>
              <a:off x="6016236" y="3146904"/>
              <a:ext cx="5400000" cy="3225487"/>
              <a:chOff x="6016236" y="3146904"/>
              <a:chExt cx="5400000" cy="3225487"/>
            </a:xfrm>
          </p:grpSpPr>
          <p:sp>
            <p:nvSpPr>
              <p:cNvPr id="35" name="Tencent" descr="{&quot;isTemplate&quot;:true,&quot;type&quot;:&quot;title&quot;,&quot;canOmit&quot;:false,&quot;range&quot;:0}"/>
              <p:cNvSpPr/>
              <p:nvPr/>
            </p:nvSpPr>
            <p:spPr>
              <a:xfrm>
                <a:off x="6016236" y="3146904"/>
                <a:ext cx="5400000" cy="1296000"/>
              </a:xfrm>
              <a:prstGeom prst="chevron">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1800" b="1">
                    <a:solidFill>
                      <a:schemeClr val="bg1"/>
                    </a:solidFill>
                    <a:latin typeface="+mj-ea"/>
                    <a:ea typeface="+mj-ea"/>
                  </a:rPr>
                  <a:t>护理安全的监控是指对护理过程中风险的管理和预防措施进行监督和评估，确保预防措施的有效实施。</a:t>
                </a:r>
                <a:endParaRPr kumimoji="1" lang="en-US" altLang="zh-CN" sz="1800" b="1">
                  <a:solidFill>
                    <a:schemeClr val="bg1"/>
                  </a:solidFill>
                  <a:latin typeface="+mj-ea"/>
                  <a:ea typeface="+mj-ea"/>
                </a:endParaRPr>
              </a:p>
            </p:txBody>
          </p:sp>
          <p:sp>
            <p:nvSpPr>
              <p:cNvPr id="36" name="Tencent" descr="{&quot;isTemplate&quot;:true,&quot;type&quot;:&quot;content&quot;,&quot;canOmit&quot;:true,&quot;range&quot;:0}"/>
              <p:cNvSpPr txBox="1"/>
              <p:nvPr/>
            </p:nvSpPr>
            <p:spPr>
              <a:xfrm>
                <a:off x="7102636" y="4667039"/>
                <a:ext cx="3240000" cy="17053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护理安全监控需要建立完善的监控体系，包括监控指标、监控方法和监控人员等。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护理人员需要定期对护理安全进行监控和评估，发现问题及时进行调整和改进。</a:t>
                </a:r>
                <a:endParaRPr/>
              </a:p>
            </p:txBody>
          </p:sp>
        </p:grpSp>
      </p:grpSp>
      <p:sp>
        <p:nvSpPr>
          <p:cNvPr id="37" name="Tencent" descr="{&quot;isTemplate&quot;:true,&quot;type&quot;:&quot;title&quot;,&quot;canOmit&quot;:false,&quot;range&quot;:0}"/>
          <p:cNvSpPr txBox="1"/>
          <p:nvPr/>
        </p:nvSpPr>
        <p:spPr>
          <a:xfrm>
            <a:off x="660396" y="419688"/>
            <a:ext cx="10915650" cy="520700"/>
          </a:xfrm>
          <a:prstGeom prst="rect">
            <a:avLst/>
          </a:prstGeom>
          <a:noFill/>
        </p:spPr>
        <p:txBody>
          <a:bodyPr wrap="square" lIns="90000" tIns="46800" rIns="90000" bIns="4680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sz="2800" b="1">
                <a:latin typeface="微软雅黑"/>
                <a:ea typeface="微软雅黑"/>
              </a:rPr>
              <a:t>护理安全的预防措施与监控</a:t>
            </a:r>
            <a:endParaRPr lang="en-US" sz="2800" b="1">
              <a:latin typeface="微软雅黑"/>
              <a:ea typeface="微软雅黑"/>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https://d.book118.com/968113134126006037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ray_blue">
      <a:dk1>
        <a:srgbClr val="000000"/>
      </a:dk1>
      <a:lt1>
        <a:srgbClr val="FFFFFF"/>
      </a:lt1>
      <a:dk2>
        <a:srgbClr val="0A102F"/>
      </a:dk2>
      <a:lt2>
        <a:srgbClr val="DEEFF8"/>
      </a:lt2>
      <a:accent1>
        <a:srgbClr val="2A68D2"/>
      </a:accent1>
      <a:accent2>
        <a:srgbClr val="70AEE1"/>
      </a:accent2>
      <a:accent3>
        <a:srgbClr val="2B4FAD"/>
      </a:accent3>
      <a:accent4>
        <a:srgbClr val="F4796D"/>
      </a:accent4>
      <a:accent5>
        <a:srgbClr val="B53F55"/>
      </a:accent5>
      <a:accent6>
        <a:srgbClr val="7D2F61"/>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14</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14</vt:i4>
      </vt:variant>
    </vt:vector>
  </HeadingPairs>
  <TitlesOfParts>
    <vt:vector baseType="lpstr" size="22">
      <vt:lpstr>Arial</vt:lpstr>
      <vt:lpstr>Calibri</vt:lpstr>
      <vt:lpstr>Arial Black</vt:lpstr>
      <vt:lpstr>微软雅黑</vt:lpstr>
      <vt:lpstr>黑体</vt:lpstr>
      <vt:lpstr>Microsoft YaHei</vt:lpstr>
      <vt:lpstr>Microsoft YaHei Light</vt:lpstr>
      <vt:lpstr>Office Theme</vt:lpstr>
      <vt:lpstr>护理安全PPT演讲视频</vt:lpstr>
      <vt:lpstr>护理安全的基本概念与重要性</vt:lpstr>
      <vt:lpstr>PowerPoint Presentation</vt:lpstr>
      <vt:lpstr>PowerPoint Presentation</vt:lpstr>
      <vt:lpstr>PowerPoint Presentation</vt:lpstr>
      <vt:lpstr>护理安全的基本原则与实施策略</vt:lpstr>
      <vt:lpstr>PowerPoint Presentation</vt:lpstr>
      <vt:lpstr>PowerPoint Presentation</vt:lpstr>
      <vt:lpstr>PowerPoint Presentation</vt:lpstr>
      <vt:lpstr>护理安全的风险管理与预防措施</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2024-09-17T21:07:06.435</cp:lastPrinted>
  <dcterms:created xsi:type="dcterms:W3CDTF">2024-09-17T13:07:06Z</dcterms:created>
  <dcterms:modified xsi:type="dcterms:W3CDTF">2024-09-17T13:07:08Z</dcterms:modified>
</cp:coreProperties>
</file>