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ELWMQP+VTWEKI+ArialMT"/>
      <p:regular r:id="rId15"/>
    </p:embeddedFont>
    <p:embeddedFont>
      <p:font typeface="DMBPAM+MS-UIGothic"/>
      <p:regular r:id="rId16"/>
    </p:embeddedFont>
    <p:embeddedFont>
      <p:font typeface="CNLKEK+MDQKBU+MicrosoftYaHei-Bold"/>
      <p:regular r:id="rId17"/>
    </p:embeddedFont>
    <p:embeddedFont>
      <p:font typeface="UHSFVG+CGQLRF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08C906-3ED9-4EFA-BC4C-DF5F7B02F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54AD37-C390-407D-AF17-3A1E78ADF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7FF8E-3D42-4EA8-A038-7C411784D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FC332-1391-4527-9F7D-1714A52A7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2648FC-C2E9-4FB0-992D-0DA838B68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52A479-3727-4114-A977-902A17742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F68C90-DF13-40A6-BE90-FE77B9784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620F47-E9D8-491B-A5BF-C63B2D116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2E07F2-C2D8-445A-BBBC-E520B3F38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F411A-42E6-45F1-9E23-86D895938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29CCC-7D4A-4619-A150-302D8F113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2102513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07175" y="2766250"/>
            <a:ext cx="3738821" cy="1332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ELWMQP+VTWEKI+ArialMT"/>
                <a:cs typeface="ELWMQP+VTWEKI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MBPAM+MS-UIGothic"/>
                <a:cs typeface="DMBPAM+MS-UIGothic"/>
              </a:rPr>
              <a:t>急性肝衰竭的病理生理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ELWMQP+VTWEKI+ArialMT"/>
                <a:cs typeface="ELWMQP+VTWEKI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MBPAM+MS-UIGothic"/>
                <a:cs typeface="DMBPAM+MS-UIGothic"/>
              </a:rPr>
              <a:t>急性肝衰竭的治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疗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与分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定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分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病因与病理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MBPAM+MS-UIGothic"/>
                <a:cs typeface="DMBPAM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DMBPAM+MS-UIGothic"/>
                <a:cs typeface="DMBPAM+MS-UIGothic"/>
              </a:rPr>
              <a:t>病理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21937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急性肝衰竭的病理改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主要包括肝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胞广泛坏死、胆小管阻塞、大量炎性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胞浸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润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等，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致肝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脏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功能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重受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FFFFFF"/>
                </a:solidFill>
                <a:latin typeface="DMBPAM+MS-UIGothic"/>
                <a:cs typeface="DMBPAM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床表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2000" spc="15">
                <a:solidFill>
                  <a:srgbClr val="00B6FF"/>
                </a:solidFill>
                <a:latin typeface="DMBPAM+MS-UIGothic"/>
                <a:cs typeface="DMBPAM+MS-UIGothic"/>
              </a:rPr>
              <a:t>床表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00B6FF"/>
                </a:solidFill>
                <a:latin typeface="SimSun"/>
                <a:cs typeface="SimSun"/>
              </a:rPr>
              <a:t>诊</a:t>
            </a:r>
            <a:r>
              <a:rPr sz="2000">
                <a:solidFill>
                  <a:srgbClr val="00B6FF"/>
                </a:solidFill>
                <a:latin typeface="DMBPAM+MS-UIGothic"/>
                <a:cs typeface="DMBPAM+MS-UIGothic"/>
              </a:rPr>
              <a:t>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肝功能衰竭的机制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NLKEK+MDQKBU+MicrosoftYaHei-Bold"/>
                <a:cs typeface="CNLKEK+MDQKB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NLKEK+MDQKBU+MicrosoftYaHei-Bold"/>
                <a:cs typeface="CNLKEK+MDQKB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NLKEK+MDQKBU+MicrosoftYaHei-Bold"/>
                <a:cs typeface="CNLKEK+MDQKB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DMBPAM+MS-UIGothic"/>
                <a:cs typeface="DMBPAM+MS-UIGothic"/>
              </a:rPr>
              <a:t>肝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细</a:t>
            </a:r>
            <a:r>
              <a:rPr sz="2000" spc="25">
                <a:solidFill>
                  <a:srgbClr val="00B6FF"/>
                </a:solidFill>
                <a:latin typeface="DMBPAM+MS-UIGothic"/>
                <a:cs typeface="DMBPAM+MS-UIGothic"/>
              </a:rPr>
              <a:t>胞大量坏死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酶</a:t>
            </a:r>
            <a:r>
              <a:rPr sz="2000" spc="25">
                <a:solidFill>
                  <a:srgbClr val="00B6FF"/>
                </a:solidFill>
                <a:latin typeface="DMBPAM+MS-UIGothic"/>
                <a:cs typeface="DMBPAM+MS-UIGothic"/>
              </a:rPr>
              <a:t>系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统</a:t>
            </a:r>
            <a:r>
              <a:rPr sz="2000" spc="25">
                <a:solidFill>
                  <a:srgbClr val="00B6FF"/>
                </a:solidFill>
                <a:latin typeface="DMBPAM+MS-UIGothic"/>
                <a:cs typeface="DMBPAM+MS-UIGothic"/>
              </a:rPr>
              <a:t>功能障碍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DMBPAM+MS-UIGothic"/>
                <a:cs typeface="DMBPAM+MS-UIGothic"/>
              </a:rPr>
              <a:t>胆汁排泄障碍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肝衰竭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时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的代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谢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紊乱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糖代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谢</a:t>
            </a:r>
            <a:r>
              <a:rPr sz="2300" spc="23">
                <a:solidFill>
                  <a:srgbClr val="00B6FF"/>
                </a:solidFill>
                <a:latin typeface="DMBPAM+MS-UIGothic"/>
                <a:cs typeface="DMBPAM+MS-UIGothic"/>
              </a:rPr>
              <a:t>紊乱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脂肪代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谢</a:t>
            </a: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紊乱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蛋白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质</a:t>
            </a:r>
            <a:r>
              <a:rPr sz="2300" spc="23">
                <a:solidFill>
                  <a:srgbClr val="00B6FF"/>
                </a:solidFill>
                <a:latin typeface="DMBPAM+MS-UIGothic"/>
                <a:cs typeface="DMBPAM+MS-UIGothic"/>
              </a:rPr>
              <a:t>代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谢</a:t>
            </a:r>
            <a:r>
              <a:rPr sz="2300" spc="25">
                <a:solidFill>
                  <a:srgbClr val="00B6FF"/>
                </a:solidFill>
                <a:latin typeface="DMBPAM+MS-UIGothic"/>
                <a:cs typeface="DMBPAM+MS-UIGothic"/>
              </a:rPr>
              <a:t>紊乱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肝衰竭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时</a:t>
            </a:r>
            <a:r>
              <a:rPr sz="3000">
                <a:solidFill>
                  <a:srgbClr val="00B6FF"/>
                </a:solidFill>
                <a:latin typeface="DMBPAM+MS-UIGothic"/>
                <a:cs typeface="DMBPAM+MS-UIGothic"/>
              </a:rPr>
              <a:t>的免疫功能异常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MBPAM+MS-UIGothic"/>
                <a:cs typeface="DMBPAM+MS-UIGothic"/>
              </a:rPr>
              <a:t>免疫抑制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60409" y="1709959"/>
            <a:ext cx="2597150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CNLKEK+MDQKBU+MicrosoftYaHei-Bold"/>
                <a:cs typeface="CNLKEK+MDQKBU+MicrosoftYaHei-Bold"/>
              </a:rPr>
              <a:t>T</a:t>
            </a:r>
            <a:r>
              <a:rPr sz="2000" spc="25">
                <a:solidFill>
                  <a:srgbClr val="FFFDFD"/>
                </a:solidFill>
                <a:latin typeface="DMBPAM+MS-UIGothic"/>
                <a:cs typeface="DMBPAM+MS-UIGothic"/>
              </a:rPr>
              <a:t>淋巴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2000" spc="25">
                <a:solidFill>
                  <a:srgbClr val="FFFDFD"/>
                </a:solidFill>
                <a:latin typeface="DMBPAM+MS-UIGothic"/>
                <a:cs typeface="DMBPAM+MS-UIGothic"/>
              </a:rPr>
              <a:t>胞功能失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40369" y="2452742"/>
            <a:ext cx="333811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HSFVG+CGQLRF+MicrosoftYaHei"/>
                <a:cs typeface="UHSFVG+CGQLRF+MicrosoftYaHei"/>
              </a:rPr>
              <a:t>T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淋巴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胞是免疫系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的重要成分，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肝衰竭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UHSFVG+CGQLRF+MicrosoftYaHei"/>
                <a:cs typeface="UHSFVG+CGQLRF+MicrosoftYaHei"/>
              </a:rPr>
              <a:t>T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淋巴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胞功能失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，影响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免疫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答。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肝衰竭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免疫系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受到抑制，患者容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09675" y="296709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易感染。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2000" spc="25">
                <a:solidFill>
                  <a:srgbClr val="FFFDFD"/>
                </a:solidFill>
                <a:latin typeface="DMBPAM+MS-UIGothic"/>
                <a:cs typeface="DMBPAM+MS-UIGothic"/>
              </a:rPr>
              <a:t>胞因子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2000">
                <a:solidFill>
                  <a:srgbClr val="FFFDFD"/>
                </a:solidFill>
                <a:latin typeface="DMBPAM+MS-UIGothic"/>
                <a:cs typeface="DMBPAM+MS-UIGothic"/>
              </a:rPr>
              <a:t>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肝衰竭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时细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胞因子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度分泌，引起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胞因子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暴，加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剧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病情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FFFDFD"/>
                </a:solidFill>
                <a:latin typeface="DMBPAM+MS-UIGothic"/>
                <a:cs typeface="DMBPAM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https://d.book118.com/968121025132006046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ELWMQP+VTWEKI+ArialMT</vt:lpstr>
      <vt:lpstr>Times New Roman</vt:lpstr>
      <vt:lpstr>DMBPAM+MS-UIGothic</vt:lpstr>
      <vt:lpstr>SimSun</vt:lpstr>
      <vt:lpstr>CNLKEK+MDQKBU+MicrosoftYaHei-Bold</vt:lpstr>
      <vt:lpstr>UHSFVG+CGQLRF+MicrosoftYaHei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2024-09-27T21:52:46.640</cp:lastPrinted>
  <dcterms:created xsi:type="dcterms:W3CDTF">2024-09-27T13:52:46Z</dcterms:created>
  <dcterms:modified xsi:type="dcterms:W3CDTF">2024-09-27T13:52:47Z</dcterms:modified>
</cp:coreProperties>
</file>