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JDTGWG+MS-UIGothic"/>
      <p:regular r:id="rId19"/>
    </p:embeddedFont>
    <p:embeddedFont>
      <p:font typeface="RBCKAV+AGCSMG+ArialMT"/>
      <p:regular r:id="rId20"/>
    </p:embeddedFont>
    <p:embeddedFont>
      <p:font typeface="JKNIFP+PISABK+MicrosoftYaHei"/>
      <p:regular r:id="rId21"/>
    </p:embeddedFont>
    <p:embeddedFont>
      <p:font typeface="NVFREQ+LCGBES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3D0F0-2B7D-4D75-B9B9-3E985383D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81FA0-D467-488E-BF79-A053DFD40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AC79F-F4B5-477E-B836-AE533809C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AFAC2-FFDA-479F-BF7F-29FF2073C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81D8DC-054A-42A7-8F67-588F320F9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256048-A34F-420C-A8A5-164FFC083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4658A7-4447-4E43-AC32-259948FB2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F9F09-967B-47AD-8C92-5052C5A20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269C41-9921-4751-9CA3-43A53CF5C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F8234-E9F4-46C2-829A-2F890256C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976D5-D781-4910-A876-1046EA73F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22104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95325" y="1082194"/>
            <a:ext cx="9065754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JDTGWG+MS-UIGothic"/>
                <a:cs typeface="JDTGWG+MS-UIGothic"/>
              </a:rPr>
              <a:t>天天五蔬果健康不打烊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JDTGWG+MS-UIGothic"/>
                <a:cs typeface="JDTGWG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RBCKAV+AGCSMG+ArialMT"/>
                <a:cs typeface="RBCKAV+AGCSMG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JDTGWG+MS-UIGothic"/>
                <a:cs typeface="JDTGWG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JKNIFP+PISABK+MicrosoftYaHei"/>
                <a:cs typeface="JKNIFP+PISABK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5491421" cy="297855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RBCKAV+AGCSMG+ArialMT"/>
                <a:cs typeface="RBCKAV+AGCSMG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JDTGWG+MS-UIGothic"/>
                <a:cs typeface="JDTGWG+MS-UIGothic"/>
              </a:rPr>
              <a:t>五蔬果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0084FF"/>
                </a:solidFill>
                <a:latin typeface="JDTGWG+MS-UIGothic"/>
                <a:cs typeface="JDTGWG+MS-UIGothic"/>
              </a:rPr>
              <a:t>养解析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RBCKAV+AGCSMG+ArialMT"/>
                <a:cs typeface="RBCKAV+AGCSMG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JDTGWG+MS-UIGothic"/>
                <a:cs typeface="JDTGWG+MS-UIGothic"/>
              </a:rPr>
              <a:t>五蔬果的健康搭配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RBCKAV+AGCSMG+ArialMT"/>
                <a:cs typeface="RBCKAV+AGCSMG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JDTGWG+MS-UIGothic"/>
                <a:cs typeface="JDTGWG+MS-UIGothic"/>
              </a:rPr>
              <a:t>五蔬果在日常生活中的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84FF"/>
                </a:solidFill>
                <a:latin typeface="JDTGWG+MS-UIGothic"/>
                <a:cs typeface="JDTGWG+MS-UIGothic"/>
              </a:rPr>
              <a:t>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RBCKAV+AGCSMG+ArialMT"/>
                <a:cs typeface="RBCKAV+AGCSMG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JDTGWG+MS-UIGothic"/>
                <a:cs typeface="JDTGWG+MS-UIGothic"/>
              </a:rPr>
              <a:t>五蔬果健康生活的挑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0084FF"/>
                </a:solidFill>
                <a:latin typeface="JDTGWG+MS-UIGothic"/>
                <a:cs typeface="JDTGWG+MS-UIGothic"/>
              </a:rPr>
              <a:t>与解决策略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RBCKAV+AGCSMG+ArialMT"/>
                <a:cs typeface="RBCKAV+AGCSMG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结语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JDTGWG+MS-UIGothic"/>
                <a:cs typeface="JDTGWG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24170" y="1554404"/>
            <a:ext cx="3195222" cy="29700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586"/>
              </a:lnSpc>
              <a:spcBef>
                <a:spcPct val="0"/>
              </a:spcBef>
              <a:spcAft>
                <a:spcPct val="0"/>
              </a:spcAft>
            </a:pPr>
            <a:r>
              <a:rPr sz="9200" spc="11">
                <a:solidFill>
                  <a:srgbClr val="8F98EC"/>
                </a:solidFill>
                <a:latin typeface="NVFREQ+LCGBES+MicrosoftYaHei-Bold"/>
                <a:cs typeface="NVFREQ+LCGBES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65140" y="3340334"/>
            <a:ext cx="202536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000000"/>
                </a:solidFill>
                <a:latin typeface="JDTGWG+MS-UIGothic"/>
                <a:cs typeface="JDTGWG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DTGWG+MS-UIGothic"/>
                <a:cs typeface="JDTGWG+MS-UIGothic"/>
              </a:rPr>
              <a:t>五蔬果健康理念介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 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JDTGWG+MS-UIGothic"/>
                <a:cs typeface="JDTGWG+MS-UIGothic"/>
              </a:rPr>
              <a:t>多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样</a:t>
            </a:r>
            <a:r>
              <a:rPr sz="1550" spc="25">
                <a:solidFill>
                  <a:srgbClr val="0084FF"/>
                </a:solidFill>
                <a:latin typeface="JDTGWG+MS-UIGothic"/>
                <a:cs typeface="JDTGWG+MS-UIGothic"/>
              </a:rPr>
              <a:t>化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饮</a:t>
            </a:r>
            <a:r>
              <a:rPr sz="1550">
                <a:solidFill>
                  <a:srgbClr val="0084FF"/>
                </a:solidFill>
                <a:latin typeface="JDTGWG+MS-UIGothic"/>
                <a:cs typeface="JDTGWG+MS-UIGothic"/>
              </a:rPr>
              <a:t>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五蔬果健康理念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强调饮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食的多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化，鼓励大家每天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取五种不同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色的蔬菜和水果，从而确保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得各种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养成分。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JDTGWG+MS-UIGothic"/>
                <a:cs typeface="JDTGWG+MS-UIGothic"/>
              </a:rPr>
              <a:t>均衡膳食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5880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蔬菜和水果富含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纤维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生素和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，五蔬果健康理念倡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衡膳食，以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防疾病、保持健康。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DTGWG+MS-UIGothic"/>
                <a:cs typeface="JDTGWG+MS-UIGothic"/>
              </a:rPr>
              <a:t>五蔬果与健康的关系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VFREQ+LCGBES+MicrosoftYaHei-Bold"/>
                <a:cs typeface="NVFREQ+LCGBES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VFREQ+LCGBES+MicrosoftYaHei-Bold"/>
                <a:cs typeface="NVFREQ+LCGBES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VFREQ+LCGBES+MicrosoftYaHei-Bold"/>
                <a:cs typeface="NVFREQ+LCGBES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0084FF"/>
                </a:solidFill>
                <a:latin typeface="JDTGWG+MS-UIGothic"/>
                <a:cs typeface="JDTGWG+MS-UIGothic"/>
              </a:rPr>
              <a:t>防疾病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JDTGWG+MS-UIGothic"/>
                <a:cs typeface="JDTGWG+MS-UIGothic"/>
              </a:rPr>
              <a:t>提高免疫力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JDTGWG+MS-UIGothic"/>
                <a:cs typeface="JDTGWG+MS-UIGothic"/>
              </a:rPr>
              <a:t>延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缓</a:t>
            </a:r>
            <a:r>
              <a:rPr sz="2000" spc="25">
                <a:solidFill>
                  <a:srgbClr val="0084FF"/>
                </a:solidFill>
                <a:latin typeface="JDTGWG+MS-UIGothic"/>
                <a:cs typeface="JDTGWG+MS-UIGothic"/>
              </a:rPr>
              <a:t>衰老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入足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的蔬菜和水果可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以降低患心血管疾病、糖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尿病、癌症等疾病的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2790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蔬菜和水果中的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生素</a:t>
            </a:r>
            <a:r>
              <a:rPr sz="1500">
                <a:solidFill>
                  <a:srgbClr val="000000"/>
                </a:solidFill>
                <a:latin typeface="JKNIFP+PISABK+MicrosoftYaHei"/>
                <a:cs typeface="JKNIFP+PISABK+MicrosoftYaHei"/>
              </a:rPr>
              <a:t>C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抗氧化物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等有助于提高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人体免疫力，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防感冒等</a:t>
            </a:r>
          </a:p>
          <a:p>
            <a:pPr marL="0" marR="0">
              <a:lnSpc>
                <a:spcPts val="1500"/>
              </a:lnSpc>
              <a:spcBef>
                <a:spcPts val="27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疾病。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富含抗氧化成分的五蔬果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有助于延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缓细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胞老化，保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持皮肤年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弹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84FF"/>
                </a:solidFill>
                <a:latin typeface="JDTGWG+MS-UIGothic"/>
                <a:cs typeface="JDTGWG+MS-UIGothic"/>
              </a:rPr>
              <a:t>件目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84FF"/>
                </a:solidFill>
                <a:latin typeface="JDTGWG+MS-UIGothic"/>
                <a:cs typeface="JDTGWG+MS-UIGothic"/>
              </a:rPr>
              <a:t>和期望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JDTGWG+MS-UIGothic"/>
                <a:cs typeface="JDTGWG+MS-UIGothic"/>
              </a:rPr>
              <a:t>知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识</a:t>
            </a:r>
            <a:r>
              <a:rPr sz="2300" spc="25">
                <a:solidFill>
                  <a:srgbClr val="0084FF"/>
                </a:solidFill>
                <a:latin typeface="JDTGWG+MS-UIGothic"/>
                <a:cs typeface="JDTGWG+MS-UIGothic"/>
              </a:rPr>
              <a:t>普及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JDTGWG+MS-UIGothic"/>
                <a:cs typeface="JDTGWG+MS-UIGothic"/>
              </a:rPr>
              <a:t>行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为习惯</a:t>
            </a:r>
            <a:r>
              <a:rPr sz="2300" spc="25">
                <a:solidFill>
                  <a:srgbClr val="0084FF"/>
                </a:solidFill>
                <a:latin typeface="JDTGWG+MS-UIGothic"/>
                <a:cs typeface="JDTGWG+MS-UIGothic"/>
              </a:rPr>
              <a:t>改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JDTGWG+MS-UIGothic"/>
                <a:cs typeface="JDTGWG+MS-UIGothic"/>
              </a:rPr>
              <a:t>社会影响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过课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件的推广，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更多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人了解五蔬果健康理念及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人体健康的益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期望大家能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够树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立健康的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念，自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增加蔬菜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和水果的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入量，形成健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康的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希望通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五蔬果健康理念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的普及，提高全民健康水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平，减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疗负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担，促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24170" y="1554404"/>
            <a:ext cx="3195222" cy="29700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586"/>
              </a:lnSpc>
              <a:spcBef>
                <a:spcPct val="0"/>
              </a:spcBef>
              <a:spcAft>
                <a:spcPct val="0"/>
              </a:spcAft>
            </a:pPr>
            <a:r>
              <a:rPr sz="9200" spc="11">
                <a:solidFill>
                  <a:srgbClr val="8F98EC"/>
                </a:solidFill>
                <a:latin typeface="NVFREQ+LCGBES+MicrosoftYaHei-Bold"/>
                <a:cs typeface="NVFREQ+LCGBES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12895" y="3340334"/>
            <a:ext cx="493079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000000"/>
                </a:solidFill>
                <a:latin typeface="JDTGWG+MS-UIGothic"/>
                <a:cs typeface="JDTGWG+MS-UIGothic"/>
              </a:rPr>
              <a:t>五蔬果</a:t>
            </a:r>
            <a:r>
              <a:rPr sz="4550" spc="27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4550" spc="25">
                <a:solidFill>
                  <a:srgbClr val="000000"/>
                </a:solidFill>
                <a:latin typeface="JDTGWG+MS-UIGothic"/>
                <a:cs typeface="JDTGWG+MS-UIGothic"/>
              </a:rPr>
              <a:t>养解析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DTGWG+MS-UIGothic"/>
                <a:cs typeface="JDTGWG+MS-UIGothic"/>
              </a:rPr>
              <a:t>蔬菜的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营</a:t>
            </a:r>
            <a:r>
              <a:rPr sz="3000">
                <a:solidFill>
                  <a:srgbClr val="0084FF"/>
                </a:solidFill>
                <a:latin typeface="JDTGWG+MS-UIGothic"/>
                <a:cs typeface="JDTGWG+MS-UIGothic"/>
              </a:rPr>
              <a:t>养成分与功效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10264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维</a:t>
            </a:r>
            <a:r>
              <a:rPr sz="2000" spc="25">
                <a:solidFill>
                  <a:srgbClr val="0084FF"/>
                </a:solidFill>
                <a:latin typeface="JDTGWG+MS-UIGothic"/>
                <a:cs typeface="JDTGWG+MS-UIGothic"/>
              </a:rPr>
              <a:t>生素与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矿</a:t>
            </a:r>
            <a:r>
              <a:rPr sz="2000" spc="23">
                <a:solidFill>
                  <a:srgbClr val="0084FF"/>
                </a:solidFill>
                <a:latin typeface="JDTGWG+MS-UIGothic"/>
                <a:cs typeface="JDTGWG+MS-UIGothic"/>
              </a:rPr>
              <a:t>物</a:t>
            </a: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质</a:t>
            </a:r>
            <a:r>
              <a:rPr sz="2000" spc="25">
                <a:solidFill>
                  <a:srgbClr val="0084FF"/>
                </a:solidFill>
                <a:latin typeface="JDTGWG+MS-UIGothic"/>
                <a:cs typeface="JDTGWG+MS-UIGothic"/>
              </a:rPr>
              <a:t>丰富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68959" y="2142863"/>
            <a:ext cx="6214062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蔬菜中含有大量的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生素，如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生素</a:t>
            </a:r>
            <a:r>
              <a:rPr sz="1500">
                <a:solidFill>
                  <a:srgbClr val="000000"/>
                </a:solidFill>
                <a:latin typeface="JKNIFP+PISABK+MicrosoftYaHei"/>
                <a:cs typeface="JKNIFP+PISABK+MicrosoftYaHei"/>
              </a:rPr>
              <a:t>C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生素</a:t>
            </a:r>
            <a:r>
              <a:rPr sz="1500">
                <a:solidFill>
                  <a:srgbClr val="000000"/>
                </a:solidFill>
                <a:latin typeface="JKNIFP+PISABK+MicrosoftYaHei"/>
                <a:cs typeface="JKNIFP+PISABK+MicrosoftYaHei"/>
              </a:rPr>
              <a:t>A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等，以及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如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钙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钾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等。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养物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质对维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持人体正常生理功能至关重要。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68959" y="3106324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JDTGWG+MS-UIGothic"/>
                <a:cs typeface="JDTGWG+MS-UIGothic"/>
              </a:rPr>
              <a:t>膳食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纤维</a:t>
            </a:r>
            <a:r>
              <a:rPr sz="2000" spc="25">
                <a:solidFill>
                  <a:srgbClr val="0084FF"/>
                </a:solidFill>
                <a:latin typeface="JDTGWG+MS-UIGothic"/>
                <a:cs typeface="JDTGWG+MS-UIGothic"/>
              </a:rPr>
              <a:t>助消化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68959" y="3638922"/>
            <a:ext cx="61323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蔬菜富含膳食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纤维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，有助于促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进肠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道蠕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防便秘，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道健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8959" y="391324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康。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68959" y="4695094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JDTGWG+MS-UIGothic"/>
                <a:cs typeface="JDTGWG+MS-UIGothic"/>
              </a:rPr>
              <a:t>多种抗氧化物</a:t>
            </a:r>
            <a:r>
              <a:rPr sz="2000">
                <a:solidFill>
                  <a:srgbClr val="0084FF"/>
                </a:solidFill>
                <a:latin typeface="SimSun"/>
                <a:cs typeface="SimSun"/>
              </a:rPr>
              <a:t> 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68959" y="5227693"/>
            <a:ext cx="6277867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蔬菜中的抗氧化物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，如叶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素、番茄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素等，有助于抵抗自由基，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缓细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胞老化，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防多种慢性疾病。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DTGWG+MS-UIGothic"/>
                <a:cs typeface="JDTGWG+MS-UIGothic"/>
              </a:rPr>
              <a:t>水果的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营</a:t>
            </a:r>
            <a:r>
              <a:rPr sz="3000">
                <a:solidFill>
                  <a:srgbClr val="0084FF"/>
                </a:solidFill>
                <a:latin typeface="JDTGWG+MS-UIGothic"/>
                <a:cs typeface="JDTGWG+MS-UIGothic"/>
              </a:rPr>
              <a:t>养成分与功效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JDTGWG+MS-UIGothic"/>
                <a:cs typeface="JDTGWG+MS-UIGothic"/>
              </a:rPr>
              <a:t>富含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维</a:t>
            </a:r>
            <a:r>
              <a:rPr sz="2300" spc="25">
                <a:solidFill>
                  <a:srgbClr val="0084FF"/>
                </a:solidFill>
                <a:latin typeface="JDTGWG+MS-UIGothic"/>
                <a:cs typeface="JDTGWG+MS-UIGothic"/>
              </a:rPr>
              <a:t>生素与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矿</a:t>
            </a:r>
            <a:r>
              <a:rPr sz="2300" spc="25">
                <a:solidFill>
                  <a:srgbClr val="0084FF"/>
                </a:solidFill>
                <a:latin typeface="JDTGWG+MS-UIGothic"/>
                <a:cs typeface="JDTGWG+MS-UIGothic"/>
              </a:rPr>
              <a:t>物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869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水果同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富含各种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生素与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，且因其口感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美，更容易被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接受并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坚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持食用。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395842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JDTGWG+MS-UIGothic"/>
                <a:cs typeface="JDTGWG+MS-UIGothic"/>
              </a:rPr>
              <a:t>含天然果糖，能量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补</a:t>
            </a:r>
            <a:r>
              <a:rPr sz="2300" spc="25">
                <a:solidFill>
                  <a:srgbClr val="0084FF"/>
                </a:solidFill>
                <a:latin typeface="JDTGWG+MS-UIGothic"/>
                <a:cs typeface="JDTGWG+MS-UIGothic"/>
              </a:rPr>
              <a:t>充迅速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51106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水果中的天然果糖能迅速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身体提供能量，避免疲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JDTGWG+MS-UIGothic"/>
                <a:cs typeface="JDTGWG+MS-UIGothic"/>
              </a:rPr>
              <a:t>含多种抗氧化物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133458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水果中的抗氧化物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生素</a:t>
            </a:r>
            <a:r>
              <a:rPr sz="1500">
                <a:solidFill>
                  <a:srgbClr val="000000"/>
                </a:solidFill>
                <a:latin typeface="JKNIFP+PISABK+MicrosoftYaHei"/>
                <a:cs typeface="JKNIFP+PISABK+MicrosoftYaHei"/>
              </a:rPr>
              <a:t>C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、黄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酮类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化合物等，有助于增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免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5610597"/>
            <a:ext cx="1681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疫力，抵抗疾病。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DTGWG+MS-UIGothic"/>
                <a:cs typeface="JDTGWG+MS-UIGothic"/>
              </a:rPr>
              <a:t>五蔬果的挑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选</a:t>
            </a:r>
            <a:r>
              <a:rPr sz="3000">
                <a:solidFill>
                  <a:srgbClr val="0084FF"/>
                </a:solidFill>
                <a:latin typeface="JDTGWG+MS-UIGothic"/>
                <a:cs typeface="JDTGWG+MS-UIGothic"/>
              </a:rPr>
              <a:t>与保存方法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84FF"/>
                </a:solidFill>
                <a:latin typeface="JDTGWG+MS-UIGothic"/>
                <a:cs typeface="JDTGWG+MS-UIGothic"/>
              </a:rPr>
              <a:t>挑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选</a:t>
            </a:r>
            <a:r>
              <a:rPr sz="1600">
                <a:solidFill>
                  <a:srgbClr val="0084FF"/>
                </a:solidFill>
                <a:latin typeface="JDTGWG+MS-UIGothic"/>
                <a:cs typeface="JDTGWG+MS-UIGothic"/>
              </a:rPr>
              <a:t>新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鲜</a:t>
            </a:r>
            <a:r>
              <a:rPr sz="1600">
                <a:solidFill>
                  <a:srgbClr val="0084FF"/>
                </a:solidFill>
                <a:latin typeface="JDTGWG+MS-UIGothic"/>
                <a:cs typeface="JDTGWG+MS-UIGothic"/>
              </a:rPr>
              <a:t>成熟的蔬果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NVFREQ+LCGBES+MicrosoftYaHei-Bold"/>
                <a:cs typeface="NVFREQ+LCGBES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69423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选择颜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鲜艳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饱满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、无异味的蔬果，以确保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到的是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养丰富的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品。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84FF"/>
                </a:solidFill>
                <a:latin typeface="JDTGWG+MS-UIGothic"/>
                <a:cs typeface="JDTGWG+MS-UIGothic"/>
              </a:rPr>
              <a:t>注意季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节</a:t>
            </a:r>
            <a:r>
              <a:rPr sz="1600">
                <a:solidFill>
                  <a:srgbClr val="0084FF"/>
                </a:solidFill>
                <a:latin typeface="JDTGWG+MS-UIGothic"/>
                <a:cs typeface="JDTGWG+MS-UIGothic"/>
              </a:rPr>
              <a:t>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269229" y="3825602"/>
            <a:ext cx="800266" cy="2380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NVFREQ+LCGBES+MicrosoftYaHei-Bold"/>
                <a:cs typeface="NVFREQ+LCGBES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NVFREQ+LCGBES+MicrosoftYaHei-Bold"/>
                <a:cs typeface="NVFREQ+LCGBES+MicrosoftYaHei-Bold"/>
              </a:rPr>
              <a:t>03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3890383"/>
            <a:ext cx="56942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尽量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当季的蔬果，其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养价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通常更高，且价格更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惠。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083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84FF"/>
                </a:solidFill>
                <a:latin typeface="JDTGWG+MS-UIGothic"/>
                <a:cs typeface="JDTGWG+MS-UIGothic"/>
              </a:rPr>
              <a:t>妥善保存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198234" y="5564878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将蔬果存放在阴凉通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风处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，避免阳光直射。一些易腐坏的蔬果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如草莓、叶菜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等，最好放入冰箱冷藏，以延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24170" y="1554404"/>
            <a:ext cx="3195222" cy="29700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586"/>
              </a:lnSpc>
              <a:spcBef>
                <a:spcPct val="0"/>
              </a:spcBef>
              <a:spcAft>
                <a:spcPct val="0"/>
              </a:spcAft>
            </a:pPr>
            <a:r>
              <a:rPr sz="9200" spc="11">
                <a:solidFill>
                  <a:srgbClr val="8F98EC"/>
                </a:solidFill>
                <a:latin typeface="NVFREQ+LCGBES+MicrosoftYaHei-Bold"/>
                <a:cs typeface="NVFREQ+LCGBES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22065" y="3340334"/>
            <a:ext cx="551153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000000"/>
                </a:solidFill>
                <a:latin typeface="JDTGWG+MS-UIGothic"/>
                <a:cs typeface="JDTGWG+MS-UIGothic"/>
              </a:rPr>
              <a:t>五蔬果的健康搭配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DTGWG+MS-UIGothic"/>
                <a:cs typeface="JDTGWG+MS-UIGothic"/>
              </a:rPr>
              <a:t>五蔬果搭配原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5479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JDTGWG+MS-UIGothic"/>
                <a:cs typeface="JDTGWG+MS-UIGothic"/>
              </a:rPr>
              <a:t>多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样</a:t>
            </a:r>
            <a:r>
              <a:rPr sz="2000">
                <a:solidFill>
                  <a:srgbClr val="0084FF"/>
                </a:solidFill>
                <a:latin typeface="JDTGWG+MS-UIGothic"/>
                <a:cs typeface="JDTGWG+MS-UIGothic"/>
              </a:rPr>
              <a:t>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09920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JDTGWG+MS-UIGothic"/>
                <a:cs typeface="JDTGWG+MS-UIGothic"/>
              </a:rPr>
              <a:t>季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节</a:t>
            </a:r>
            <a:r>
              <a:rPr sz="2000">
                <a:solidFill>
                  <a:srgbClr val="0084FF"/>
                </a:solidFill>
                <a:latin typeface="JDTGWG+MS-UIGothic"/>
                <a:cs typeface="JDTGWG+MS-UIGothic"/>
              </a:rPr>
              <a:t>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76105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JDTGWG+MS-UIGothic"/>
                <a:cs typeface="JDTGWG+MS-UIGothic"/>
              </a:rPr>
              <a:t>均衡性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不同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色、种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的蔬菜和水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果，确保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入多种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养物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当季的蔬菜和水果，新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度更高，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养价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更丰富。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搭配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要注意食物之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养互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，如深浅色蔬菜搭配、水果与</a:t>
            </a:r>
          </a:p>
          <a:p>
            <a:pPr marL="762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坚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果搭配等。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DTGWG+MS-UIGothic"/>
                <a:cs typeface="JDTGWG+MS-UIGothic"/>
              </a:rPr>
              <a:t>四季五蔬果推荐搭配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15719" y="336422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JDTGWG+MS-UIGothic"/>
                <a:cs typeface="JDTGWG+MS-UIGothic"/>
              </a:rPr>
              <a:t>春季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782059" y="336422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196FF"/>
                </a:solidFill>
                <a:latin typeface="JDTGWG+MS-UIGothic"/>
                <a:cs typeface="JDTGWG+MS-UIGothic"/>
              </a:rPr>
              <a:t>夏季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3790" y="336422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454DF"/>
                </a:solidFill>
                <a:latin typeface="JDTGWG+MS-UIGothic"/>
                <a:cs typeface="JDTGWG+MS-UIGothic"/>
              </a:rPr>
              <a:t>秋季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622030" y="336422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FA9F1"/>
                </a:solidFill>
                <a:latin typeface="JDTGWG+MS-UIGothic"/>
                <a:cs typeface="JDTGWG+MS-UIGothic"/>
              </a:rPr>
              <a:t>冬季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15719" y="3879703"/>
            <a:ext cx="2167302" cy="16630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菠菜、草莓、胡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萝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卜、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柠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檬、青椒。春季蔬果丰富，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些蔬果富含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生素</a:t>
            </a:r>
            <a:r>
              <a:rPr sz="1350">
                <a:solidFill>
                  <a:srgbClr val="000000"/>
                </a:solidFill>
                <a:latin typeface="JKNIFP+PISABK+MicrosoftYaHei"/>
                <a:cs typeface="JKNIFP+PISABK+MicrosoftYaHei"/>
              </a:rPr>
              <a:t>C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抗氧化物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，有助于增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免疫力。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82059" y="3879703"/>
            <a:ext cx="2233538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西瓜、黄瓜、番茄、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豆、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茄子。夏季蔬果清爽解暑，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富含水分和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，有助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补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充体液和消暑降火。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3790" y="3879703"/>
            <a:ext cx="2102606" cy="16630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苹果、梨、南瓜、紫薯、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葡萄。秋季蔬果富含膳食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纤维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和抗氧化物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，有助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肺去燥、增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能。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622030" y="3879703"/>
            <a:ext cx="2102606" cy="16630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柚子、橙子、白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萝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卜、山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、冬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枣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。冬季蔬果具有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温暖身体、增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抵抗力的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特点，富含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生素</a:t>
            </a:r>
            <a:r>
              <a:rPr sz="1350">
                <a:solidFill>
                  <a:srgbClr val="000000"/>
                </a:solidFill>
                <a:latin typeface="JKNIFP+PISABK+MicrosoftYaHei"/>
                <a:cs typeface="JKNIFP+PISABK+MicrosoftYaHei"/>
              </a:rPr>
              <a:t>C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JDTGWG+MS-UIGothic"/>
                <a:cs typeface="JDTGW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DTGWG+MS-UIGothic"/>
                <a:cs typeface="JDTGWG+MS-UIGothic"/>
              </a:rPr>
              <a:t>五蔬果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0084FF"/>
                </a:solidFill>
                <a:latin typeface="JDTGWG+MS-UIGothic"/>
                <a:cs typeface="JDTGWG+MS-UIGothic"/>
              </a:rPr>
              <a:t>意菜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谱</a:t>
            </a:r>
            <a:r>
              <a:rPr sz="3000">
                <a:solidFill>
                  <a:srgbClr val="0084FF"/>
                </a:solidFill>
                <a:latin typeface="JDTGWG+MS-UIGothic"/>
                <a:cs typeface="JDTGWG+MS-UIGothic"/>
              </a:rPr>
              <a:t>分享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JDTGWG+MS-UIGothic"/>
                <a:cs typeface="JDTGWG+MS-UIGothic"/>
              </a:rPr>
              <a:t>菜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谱</a:t>
            </a:r>
            <a:r>
              <a:rPr sz="2300">
                <a:solidFill>
                  <a:srgbClr val="0084FF"/>
                </a:solidFill>
                <a:latin typeface="JDTGWG+MS-UIGothic"/>
                <a:cs typeface="JDTGWG+MS-UIGothic"/>
              </a:rPr>
              <a:t>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15416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五彩蔬菜卷。用料：胡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萝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丝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、黄瓜条、紫甘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蓝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叶、生菜叶、紫菜。将蔬菜洗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净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，用紫菜将蔬菜卷起来，切成小段即可。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道菜色彩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缤纷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，富含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生素和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JDTGWG+MS-UIGothic"/>
                <a:cs typeface="JDTGWG+MS-UIGothic"/>
              </a:rPr>
              <a:t>菜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谱</a:t>
            </a:r>
            <a:r>
              <a:rPr sz="2300">
                <a:solidFill>
                  <a:srgbClr val="0084FF"/>
                </a:solidFill>
                <a:latin typeface="JDTGWG+MS-UIGothic"/>
                <a:cs typeface="JDTGWG+MS-UIGothic"/>
              </a:rPr>
              <a:t>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水果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坚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果沙拉。用料：苹果丁、香蕉片、草莓、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蓝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莓、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坚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果（如核桃、杏仁）。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将水果和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坚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果混合，加入适量的蜂蜜或酸奶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味即可。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道沙拉富含水果中的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生素和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坚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果中的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000000"/>
                </a:solidFill>
                <a:latin typeface="JDTGWG+MS-UIGothic"/>
                <a:cs typeface="JDTGWG+MS-UIGothic"/>
              </a:rPr>
              <a:t>脂肪，美味又健康。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https://d.book118.com/968122104074006030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JDTGWG+MS-UIGothic</vt:lpstr>
      <vt:lpstr>SimSun</vt:lpstr>
      <vt:lpstr>RBCKAV+AGCSMG+ArialMT</vt:lpstr>
      <vt:lpstr>Times New Roman</vt:lpstr>
      <vt:lpstr>JKNIFP+PISABK+MicrosoftYaHei</vt:lpstr>
      <vt:lpstr>NVFREQ+LCGBES+MicrosoftYaHei-Bold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2024-09-07T02:41:58.148</cp:lastPrinted>
  <dcterms:created xsi:type="dcterms:W3CDTF">2024-09-06T18:41:58Z</dcterms:created>
  <dcterms:modified xsi:type="dcterms:W3CDTF">2024-09-06T18:41:59Z</dcterms:modified>
</cp:coreProperties>
</file>