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74EBE1-CEBD-46A4-81B1-2D78D8AD1C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84D9E4-4FC1-4C2C-93DD-28A096DBC6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393CF9-ABC4-49EA-B3D6-1622221221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7B0863-A77F-4ED1-AAFA-9A021D4279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C42A0C1-C504-4923-B220-C46E9B711C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C4F4D34-1A2D-49B4-B5DF-1ABA40D98C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4D12495-72FF-44DE-9DEF-0405183138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043805-0266-4370-869E-C3F23EB445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5EB37E-EA5B-4D89-A41B-3CA0B8B032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BCDBC7-FDD5-4419-B08C-06EAE63D6A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37BC3D-D32B-4041-9E2E-108E05C8AE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image" Target="../media/image11.pn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813104405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静脉输液护理措施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722425" y="2474265"/>
            <a:ext cx="1919630" cy="191963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416406" y="2921955"/>
            <a:ext cx="2531669" cy="859536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60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AutoShape 5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静脉输液基础知识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静脉输液护理操作流程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静脉输液并发症的预防与处理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特殊患者的静脉输液护理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静脉输液护理的注意事项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静脉输液基础知识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5750" b="35750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9" b="1792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099048" y="1666037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40100" y="3829263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补充体液和电解质、提供营养支持、治疗疾病或缓解症状。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静脉输液是通过静脉血管将液体、药物或营养物质输入到体内的过程。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静脉输液的定义和目的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96051" y="2418153"/>
            <a:ext cx="4102999" cy="2920344"/>
          </a:xfrm>
          <a:prstGeom prst="frame">
            <a:avLst>
              <a:gd name="adj1" fmla="val 1535"/>
            </a:avLst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6467" b="6467"/>
          <a:stretch>
            <a:fillRect/>
          </a:stretch>
        </p:blipFill>
        <p:spPr>
          <a:xfrm>
            <a:off x="1204668" y="1898647"/>
            <a:ext cx="4472212" cy="2920343"/>
          </a:xfrm>
          <a:prstGeom prst="rect">
            <a:avLst/>
          </a:prstGeom>
          <a:effectLst>
            <a:outerShdw blurRad="63500">
              <a:srgbClr val="000000">
                <a:alpha val="40000"/>
              </a:srgbClr>
            </a:outerShdw>
          </a:effectLst>
        </p:spPr>
      </p:pic>
      <p:sp>
        <p:nvSpPr>
          <p:cNvPr id="4" name="AutoShape 4"/>
          <p:cNvSpPr/>
          <p:nvPr/>
        </p:nvSpPr>
        <p:spPr>
          <a:xfrm>
            <a:off x="8529912" y="209044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555446" y="2167006"/>
            <a:ext cx="390525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8529912" y="404833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531634" y="4134414"/>
            <a:ext cx="43815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6612352" y="2531996"/>
            <a:ext cx="4276714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种类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612352" y="2883800"/>
            <a:ext cx="4276714" cy="968645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电解质溶液、葡萄糖溶液、抗生素溶液、化疗药物等。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612352" y="4489877"/>
            <a:ext cx="4276714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药物分类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612352" y="4841681"/>
            <a:ext cx="4276714" cy="968645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按药理作用、给药途径和给药方式等进行分类。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静脉输液的种类和药物分类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chemeClr val="accent1">
              <a:alpha val="2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14131" r="14131"/>
          <a:stretch>
            <a:fillRect/>
          </a:stretch>
        </p:blipFill>
        <p:spPr>
          <a:xfrm>
            <a:off x="6099052" y="1665911"/>
            <a:ext cx="5058969" cy="426057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1352702" y="5392034"/>
            <a:ext cx="382463" cy="382463"/>
          </a:xfrm>
          <a:prstGeom prst="ellipse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204679" y="5392034"/>
            <a:ext cx="382463" cy="382463"/>
          </a:xfrm>
          <a:prstGeom prst="ellipse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056534" y="5392034"/>
            <a:ext cx="382463" cy="382463"/>
          </a:xfrm>
          <a:prstGeom prst="ellipse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908511" y="5392034"/>
            <a:ext cx="382463" cy="382463"/>
          </a:xfrm>
          <a:prstGeom prst="ellipse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52702" y="2211388"/>
            <a:ext cx="4276714" cy="1196863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严重脱水、休克、感染等需要快速补液的情况，无法进食需要营养支持的情况，药物治疗需要静脉给药的情况等。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352702" y="3980984"/>
            <a:ext cx="4276714" cy="1220605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严重心功能不全、肾功能不全、肺水肿等，以及某些药物有明确的禁忌症，如某些抗生素不能用于某些细菌感染等。</a:t>
            </a:r>
            <a:endParaRPr lang="en-US" sz="1100"/>
          </a:p>
        </p:txBody>
      </p:sp>
      <p:sp>
        <p:nvSpPr>
          <p:cNvPr id="10" name="Freeform 10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352702" y="1804117"/>
            <a:ext cx="4276714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适应症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52702" y="3594761"/>
            <a:ext cx="4276714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禁忌症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静脉输液的适应症和禁忌症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静脉输液护理操作流程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9" b="17929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9000" b="9000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评估患者情况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了解患者病情、过敏史、用药史等，评估患者是否适合进行静脉输液。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准备用物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准备静脉输液所需的各种用物，如注射器、输液器、药品等，确保其清洁、无菌、完好。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沟通解释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向患者及家属解释静脉输液的目的、操作过程及注意事项，缓解其紧张情绪。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静脉输液前的准备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5400000">
            <a:off x="4261455" y="1786438"/>
            <a:ext cx="3669090" cy="4127726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5400000">
            <a:off x="6507340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5400000">
            <a:off x="7484017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5400000">
            <a:off x="6495148" y="5075220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5400000">
            <a:off x="4599191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3589249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5400000">
            <a:off x="4611383" y="508741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776775" y="1207198"/>
            <a:ext cx="412962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消毒皮肤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776775" y="1654506"/>
            <a:ext cx="3900518" cy="819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用碘伏消毒所选血管周围的皮肤，范围约8cm×10cm。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746354" y="3180495"/>
            <a:ext cx="338414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穿刺血管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746354" y="3627804"/>
            <a:ext cx="3305175" cy="1104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在消毒范围内，用注射器针头斜面朝上，与皮肤呈15°-30°角度进针，见回血后调整角度，使针头与血管平行，继续进针。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776775" y="5015040"/>
            <a:ext cx="412962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调节滴速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776775" y="5462349"/>
            <a:ext cx="3994520" cy="95591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根据患者病情及药物性质，调节适当的滴速。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05680" y="1345950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选择血管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05680" y="1793259"/>
            <a:ext cx="4048125" cy="819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选择合适、弹性良好的血管，避免选择弯曲、有炎症、硬化的血管。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04586" y="3180495"/>
            <a:ext cx="316719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扎止血带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69245" y="3627804"/>
            <a:ext cx="3305175" cy="1104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在所选血管上方扎止血带，以阻断静脉回流。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454963" y="5015040"/>
            <a:ext cx="3895628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固定针头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54963" y="5462349"/>
            <a:ext cx="3898264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用胶布固定针头及输液管，防止针头滑脱或移动。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410459" y="3071807"/>
            <a:ext cx="1371081" cy="1371081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19258" y="1436636"/>
            <a:ext cx="1122727" cy="11525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347063" y="1412952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3444473" y="3277277"/>
            <a:ext cx="1281814" cy="11525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344483" y="3265085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581926" y="5111822"/>
            <a:ext cx="1023483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6347063" y="5099630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sp>
        <p:nvSpPr>
          <p:cNvPr id="28" name="AutoShape 2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静脉输液操作步骤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25453" y="2201509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71268" y="3917777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25453" y="3917777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21227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1227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620731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620731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51871" y="2201468"/>
            <a:ext cx="3619398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观察病情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951871" y="2556134"/>
            <a:ext cx="3619398" cy="968645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密切观察患者病情变化，如出现异常情况及时处理。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51871" y="3917737"/>
            <a:ext cx="3619398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更换液体及拔针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51871" y="4293372"/>
            <a:ext cx="3619398" cy="968645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根据药物性质及患者情况，按时更换液体或拔针。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675726" y="2201468"/>
            <a:ext cx="3595046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检查输液情况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675726" y="2556134"/>
            <a:ext cx="3595046" cy="968645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检查输液是否通畅，有无渗漏、肿胀等情况。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620854" y="3917737"/>
            <a:ext cx="3595046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记录护理情况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620854" y="4293372"/>
            <a:ext cx="3595046" cy="968645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记录患者的护理情况，包括输液时间、液体种类、滴速等。</a:t>
            </a:r>
            <a:endParaRPr lang="en-US" sz="1100"/>
          </a:p>
        </p:txBody>
      </p:sp>
      <p:sp>
        <p:nvSpPr>
          <p:cNvPr id="17" name="Freeform 17"/>
          <p:cNvSpPr/>
          <p:nvPr/>
        </p:nvSpPr>
        <p:spPr>
          <a:xfrm>
            <a:off x="6867022" y="2819156"/>
            <a:ext cx="211409" cy="225430"/>
          </a:xfrm>
          <a:custGeom>
            <a:rect l="l" t="t" r="r" b="b"/>
            <a:pathLst>
              <a:path w="265" h="281">
                <a:moveTo>
                  <a:pt x="0" y="131"/>
                </a:moveTo>
                <a:lnTo>
                  <a:pt x="38" y="169"/>
                </a:lnTo>
                <a:lnTo>
                  <a:pt x="107" y="102"/>
                </a:lnTo>
                <a:lnTo>
                  <a:pt x="105" y="281"/>
                </a:lnTo>
                <a:lnTo>
                  <a:pt x="159" y="281"/>
                </a:lnTo>
                <a:lnTo>
                  <a:pt x="159" y="102"/>
                </a:lnTo>
                <a:lnTo>
                  <a:pt x="227" y="169"/>
                </a:lnTo>
                <a:lnTo>
                  <a:pt x="265" y="131"/>
                </a:lnTo>
                <a:lnTo>
                  <a:pt x="132" y="0"/>
                </a:lnTo>
                <a:lnTo>
                  <a:pt x="0" y="1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15761" y="4291457"/>
            <a:ext cx="606417" cy="547958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9466" y="2608738"/>
            <a:ext cx="727375" cy="547787"/>
          </a:xfrm>
          <a:custGeom>
            <a:rect l="l" t="t" r="r" b="b"/>
            <a:pathLst>
              <a:path w="747" h="562">
                <a:moveTo>
                  <a:pt x="692" y="240"/>
                </a:moveTo>
                <a:cubicBezTo>
                  <a:pt x="661" y="210"/>
                  <a:pt x="622" y="191"/>
                  <a:pt x="579" y="186"/>
                </a:cubicBezTo>
                <a:cubicBezTo>
                  <a:pt x="574" y="139"/>
                  <a:pt x="554" y="95"/>
                  <a:pt x="520" y="61"/>
                </a:cubicBezTo>
                <a:cubicBezTo>
                  <a:pt x="481" y="22"/>
                  <a:pt x="429" y="0"/>
                  <a:pt x="374" y="0"/>
                </a:cubicBezTo>
                <a:cubicBezTo>
                  <a:pt x="318" y="0"/>
                  <a:pt x="267" y="22"/>
                  <a:pt x="228" y="61"/>
                </a:cubicBezTo>
                <a:cubicBezTo>
                  <a:pt x="193" y="95"/>
                  <a:pt x="173" y="139"/>
                  <a:pt x="168" y="186"/>
                </a:cubicBezTo>
                <a:cubicBezTo>
                  <a:pt x="125" y="191"/>
                  <a:pt x="86" y="210"/>
                  <a:pt x="55" y="240"/>
                </a:cubicBezTo>
                <a:cubicBezTo>
                  <a:pt x="20" y="276"/>
                  <a:pt x="0" y="323"/>
                  <a:pt x="0" y="374"/>
                </a:cubicBezTo>
                <a:cubicBezTo>
                  <a:pt x="0" y="424"/>
                  <a:pt x="20" y="471"/>
                  <a:pt x="55" y="507"/>
                </a:cubicBezTo>
                <a:cubicBezTo>
                  <a:pt x="91" y="542"/>
                  <a:pt x="138" y="562"/>
                  <a:pt x="189" y="562"/>
                </a:cubicBezTo>
                <a:cubicBezTo>
                  <a:pt x="559" y="562"/>
                  <a:pt x="559" y="562"/>
                  <a:pt x="559" y="562"/>
                </a:cubicBezTo>
                <a:cubicBezTo>
                  <a:pt x="609" y="562"/>
                  <a:pt x="657" y="542"/>
                  <a:pt x="692" y="507"/>
                </a:cubicBezTo>
                <a:cubicBezTo>
                  <a:pt x="728" y="471"/>
                  <a:pt x="747" y="424"/>
                  <a:pt x="747" y="374"/>
                </a:cubicBezTo>
                <a:cubicBezTo>
                  <a:pt x="747" y="323"/>
                  <a:pt x="728" y="276"/>
                  <a:pt x="692" y="240"/>
                </a:cubicBezTo>
                <a:close/>
                <a:moveTo>
                  <a:pt x="559" y="518"/>
                </a:moveTo>
                <a:cubicBezTo>
                  <a:pt x="189" y="518"/>
                  <a:pt x="189" y="518"/>
                  <a:pt x="189" y="518"/>
                </a:cubicBezTo>
                <a:cubicBezTo>
                  <a:pt x="109" y="518"/>
                  <a:pt x="44" y="453"/>
                  <a:pt x="44" y="374"/>
                </a:cubicBezTo>
                <a:cubicBezTo>
                  <a:pt x="44" y="294"/>
                  <a:pt x="109" y="229"/>
                  <a:pt x="188" y="229"/>
                </a:cubicBezTo>
                <a:cubicBezTo>
                  <a:pt x="211" y="229"/>
                  <a:pt x="211" y="229"/>
                  <a:pt x="211" y="229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117"/>
                  <a:pt x="284" y="44"/>
                  <a:pt x="374" y="44"/>
                </a:cubicBezTo>
                <a:cubicBezTo>
                  <a:pt x="463" y="44"/>
                  <a:pt x="536" y="117"/>
                  <a:pt x="536" y="206"/>
                </a:cubicBezTo>
                <a:cubicBezTo>
                  <a:pt x="536" y="207"/>
                  <a:pt x="536" y="207"/>
                  <a:pt x="536" y="207"/>
                </a:cubicBezTo>
                <a:cubicBezTo>
                  <a:pt x="536" y="229"/>
                  <a:pt x="536" y="229"/>
                  <a:pt x="536" y="229"/>
                </a:cubicBezTo>
                <a:cubicBezTo>
                  <a:pt x="558" y="229"/>
                  <a:pt x="558" y="229"/>
                  <a:pt x="558" y="229"/>
                </a:cubicBezTo>
                <a:cubicBezTo>
                  <a:pt x="559" y="229"/>
                  <a:pt x="559" y="229"/>
                  <a:pt x="559" y="229"/>
                </a:cubicBezTo>
                <a:cubicBezTo>
                  <a:pt x="639" y="229"/>
                  <a:pt x="704" y="294"/>
                  <a:pt x="704" y="374"/>
                </a:cubicBezTo>
                <a:cubicBezTo>
                  <a:pt x="704" y="453"/>
                  <a:pt x="639" y="518"/>
                  <a:pt x="559" y="51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71268" y="2201509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1" name="Picture 2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1854" y="2602017"/>
            <a:ext cx="634228" cy="494386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22669" y="4270675"/>
            <a:ext cx="500969" cy="589605"/>
          </a:xfrm>
          <a:prstGeom prst="rect">
            <a:avLst/>
          </a:prstGeom>
        </p:spPr>
      </p:pic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静脉输液后的护理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静脉输液并发症的预防与处理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https://d.book118.com/968131044052006044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2024-09-24T11:48:51.474</cp:lastPrinted>
  <dcterms:created xsi:type="dcterms:W3CDTF">2024-09-24T03:48:51Z</dcterms:created>
  <dcterms:modified xsi:type="dcterms:W3CDTF">2024-09-24T03:48:53Z</dcterms:modified>
</cp:coreProperties>
</file>