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1688FB1-3D0E-4480-A908-668402E0D9F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FCFF2B9-54D5-4547-AE60-3ADC94625D4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A27889D-DB64-4717-AD9E-D6C7D47F185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878BB8B-43BF-43F4-8509-2D43C0B2848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D246B22-AAA7-46FD-9485-0D09EFBA98E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7502760-033B-4E0D-B4A6-F7CBEC4B58A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C346C7C-74E1-4465-A5EA-084161A3155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B0DE9CE-792E-4C16-99E9-615AFE1E3EC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6CCBD9F-B710-4CBB-AE5B-2784CBFDEA5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D48D093-0719-4551-B016-67FB42E0C09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9940A7F-7816-4E75-A5C9-053E15938B7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image" Target="../media/image21.jpeg" /><Relationship Id="rId5"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68135016074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068855" y="4173441"/>
            <a:ext cx="20593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alpha val="100000"/>
                  </a:schemeClr>
                </a:solidFill>
                <a:latin typeface="Microsoft Yahei"/>
                <a:ea typeface="Microsoft Yahei"/>
                <a:cs typeface="Microsoft Yahei"/>
              </a:rPr>
              <a:t>汇报人：XX</a:t>
            </a:r>
          </a:p>
        </p:txBody>
      </p:sp>
      <p:sp>
        <p:nvSpPr>
          <p:cNvPr id="3" name="TextBox 3"/>
          <p:cNvSpPr txBox="1"/>
          <p:nvPr/>
        </p:nvSpPr>
        <p:spPr>
          <a:xfrm>
            <a:off x="6218683" y="4173441"/>
            <a:ext cx="27451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alpha val="100000"/>
                  </a:schemeClr>
                </a:solidFill>
                <a:latin typeface="Microsoft Yahei"/>
                <a:ea typeface="Microsoft Yahei"/>
                <a:cs typeface="Microsoft Yahei"/>
              </a:rPr>
              <a:t>2024-01-23</a:t>
            </a:r>
          </a:p>
        </p:txBody>
      </p:sp>
      <p:sp>
        <p:nvSpPr>
          <p:cNvPr id="4" name="TextBox 4"/>
          <p:cNvSpPr txBox="1"/>
          <p:nvPr/>
        </p:nvSpPr>
        <p:spPr>
          <a:xfrm>
            <a:off x="3242648" y="1870418"/>
            <a:ext cx="6503541" cy="200025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5400" b="1">
                <a:solidFill>
                  <a:schemeClr val="dk1">
                    <a:alpha val="100000"/>
                  </a:schemeClr>
                </a:solidFill>
                <a:latin typeface="Microsoft Yahei"/>
                <a:ea typeface="Microsoft Yahei"/>
                <a:cs typeface="Microsoft Yahei"/>
              </a:rPr>
              <a:t>网络平台及网站安全风险的警觉与防范培训</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网络平台与网站安全概述</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识别与评估安全风险</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防范策略与技术措施</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应急响应与处置能力提升</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员工培训与意识提高举措</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合作交流与信息共享机制建立</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网络平台与网站安全概述</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网络安全定义及重要性</a:t>
              </a:r>
            </a:p>
          </p:txBody>
        </p:sp>
      </p:grpSp>
      <p:grpSp>
        <p:nvGrpSpPr>
          <p:cNvPr id="24" name="Group 24"/>
          <p:cNvGrpSpPr/>
          <p:nvPr/>
        </p:nvGrpSpPr>
        <p:grpSpPr>
          <a:xfrm>
            <a:off x="3561535" y="2061200"/>
            <a:ext cx="7382690" cy="1531407"/>
            <a:chOff x="3561535" y="2061200"/>
            <a:chExt cx="7382690" cy="1531407"/>
          </a:xfrm>
        </p:grpSpPr>
        <p:sp>
          <p:nvSpPr>
            <p:cNvPr id="25" name="TextBox 25"/>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网络安全是指通过技术、管理和法律手段，保护网络系统和网络数据不受未经授权的访问、攻击、破坏或篡改，确保网络系统的正常运行和数据的机密性、完整性和可用性。</a:t>
              </a:r>
            </a:p>
          </p:txBody>
        </p:sp>
      </p:grpSp>
      <p:grpSp>
        <p:nvGrpSpPr>
          <p:cNvPr id="26" name="Group 26"/>
          <p:cNvGrpSpPr/>
          <p:nvPr/>
        </p:nvGrpSpPr>
        <p:grpSpPr>
          <a:xfrm>
            <a:off x="3561535" y="1520189"/>
            <a:ext cx="7382690" cy="490334"/>
            <a:chOff x="3561535" y="1520189"/>
            <a:chExt cx="7382690" cy="490334"/>
          </a:xfrm>
        </p:grpSpPr>
        <p:sp>
          <p:nvSpPr>
            <p:cNvPr id="27" name="TextBox 27"/>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网络安全定义</a:t>
              </a:r>
            </a:p>
          </p:txBody>
        </p:sp>
      </p:grpSp>
      <p:grpSp>
        <p:nvGrpSpPr>
          <p:cNvPr id="28" name="Group 28"/>
          <p:cNvGrpSpPr/>
          <p:nvPr/>
        </p:nvGrpSpPr>
        <p:grpSpPr>
          <a:xfrm>
            <a:off x="3561535" y="4422893"/>
            <a:ext cx="7382690" cy="1531407"/>
            <a:chOff x="3561535" y="4422893"/>
            <a:chExt cx="7382690" cy="1531407"/>
          </a:xfrm>
        </p:grpSpPr>
        <p:sp>
          <p:nvSpPr>
            <p:cNvPr id="29" name="TextBox 29"/>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随着互联网的普及和数字化进程的加速，网络安全问题日益突出。网络攻击事件频发，不仅影响企业和个人的正常运营，还可能导致重大经济损失和声誉损害。因此，加强网络安全意识，提高防范能力，对于保障国家安全、社会稳定和个人权益具有重要意义。</a:t>
              </a:r>
            </a:p>
          </p:txBody>
        </p:sp>
      </p:grpSp>
      <p:grpSp>
        <p:nvGrpSpPr>
          <p:cNvPr id="30" name="Group 30"/>
          <p:cNvGrpSpPr/>
          <p:nvPr/>
        </p:nvGrpSpPr>
        <p:grpSpPr>
          <a:xfrm>
            <a:off x="3561535" y="3881882"/>
            <a:ext cx="7382690" cy="490334"/>
            <a:chOff x="3561535" y="3881882"/>
            <a:chExt cx="7382690" cy="490334"/>
          </a:xfrm>
        </p:grpSpPr>
        <p:sp>
          <p:nvSpPr>
            <p:cNvPr id="31" name="TextBox 31"/>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重要性</a:t>
              </a:r>
            </a:p>
          </p:txBody>
        </p:sp>
      </p:grpSp>
      <p:sp>
        <p:nvSpPr>
          <p:cNvPr id="32" name="AutoShape 32"/>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2083" r="2083"/>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分布式拒绝服务（DDoS）攻击</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利用大量“僵尸”计算机发起的攻击，使目标网站或服务器瘫痪。</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钓鱼攻击</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通过伪造信任网站或邮件，诱导用户输入敏感信息，如账号密码、信用卡信息等。</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恶意软件</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包括病毒、蠕虫、木马等，通过感染用户设备，窃取数据、破坏系统或进行其他恶意行为。</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常见网络攻击手段与危害</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针对数据库的攻击，通过在输入字段中注入恶意SQL代码，窃取或篡改数据库中的数据。</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SQL注入</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t="5083" b="5083"/>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危害</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4167" r="1416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数据泄露</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67" r="166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网络攻击可能导致以下严重后果</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包括个人隐私信息、企业敏感数据等，可能被不法分子用于非法活动。</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常见网络攻击手段与危害</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导致网站或服务器无法正常运行，影响用户体验和企业运营。</a:t>
            </a:r>
          </a:p>
        </p:txBody>
      </p:sp>
      <p:pic>
        <p:nvPicPr>
          <p:cNvPr id="4" name="Picture 4"/>
          <p:cNvPicPr>
            <a:picLocks noChangeAspect="1"/>
          </p:cNvPicPr>
          <p:nvPr/>
        </p:nvPicPr>
        <p:blipFill>
          <a:blip r:embed="rId2"/>
          <a:srcRect l="12500" r="12500"/>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rcRect l="1667" r="1667"/>
          <a:stretch>
            <a:fillRect/>
          </a:stretch>
        </p:blipFill>
        <p:spPr>
          <a:xfrm>
            <a:off x="5168348"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rcRect l="16292" r="16292"/>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系统瘫痪</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如通过钓鱼攻击窃取用户银行账户信息，造成直接经济损失。</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财务损失</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网络攻击事件可能引发公众关注，对企业或个人形象造成负面影响。</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声誉损害</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常见网络攻击手段与危害</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各国政府纷纷出台相关法律法规，对网络安全进行监管和规范。例如，中国的《网络安全法》、欧盟的《通用数据保护条例》（GDPR）等。这些法规要求企业和个人必须遵守网络安全规定，加强数据保护措施，否则将面临法律制裁。</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法律法规</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企业和组织需要确保其网络系统和数据处理活动符合相关法律法规的要求。这包括制定和执行安全策略、加强员工安全意识培训、定期进行安全审计和风险评估等。同时，还需要与监管机构保持沟通，及时报告和处理安全事件，确保合规性。</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合规性要求</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法律法规与合规性要求</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识别与评估安全风险</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638" b="2638"/>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7901" b="7901"/>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5342" b="5342"/>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风险识别方法及工具</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基于威胁情报的风险识别</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利用威胁情报平台收集、分析和共享网络威胁信息，及时发现和预警潜在的攻击行为和漏洞利用。</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安全漏洞扫描</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采用自动化扫描工具对网站和应用程序进行定期漏洞扫描，识别安全漏洞并提供修复建议。</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日志分析与监控</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通过对系统、网络、应用等日志的实时分析和监控，发现异常行为和安全事件。</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根据资产价值、威胁程度、脆弱性等因素，制定风险评估标准，对识别出的安全风险进行量化和等级划分。</a:t>
            </a:r>
          </a:p>
        </p:txBody>
      </p:sp>
      <p:pic>
        <p:nvPicPr>
          <p:cNvPr id="6" name="Picture 6"/>
          <p:cNvPicPr>
            <a:picLocks noChangeAspect="1"/>
          </p:cNvPicPr>
          <p:nvPr/>
        </p:nvPicPr>
        <p:blipFill>
          <a:blip r:embed="rId2"/>
          <a:srcRect t="10167" b="10167"/>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风险评估标准</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包括风险识别、风险分析、风险评价、风险处置四个主要步骤，形成闭环管理。</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风险评估流程</a:t>
            </a:r>
          </a:p>
        </p:txBody>
      </p:sp>
      <p:pic>
        <p:nvPicPr>
          <p:cNvPr id="10" name="Picture 10"/>
          <p:cNvPicPr>
            <a:picLocks noChangeAspect="1"/>
          </p:cNvPicPr>
          <p:nvPr/>
        </p:nvPicPr>
        <p:blipFill>
          <a:blip r:embed="rId3"/>
          <a:srcRect l="7542" r="7542"/>
          <a:stretch>
            <a:fillRect/>
          </a:stretch>
        </p:blipFill>
        <p:spPr>
          <a:xfrm>
            <a:off x="5820153" y="3595858"/>
            <a:ext cx="2380229" cy="2380229"/>
          </a:xfrm>
          <a:prstGeom prst="ellipse">
            <a:avLst/>
          </a:prstGeom>
        </p:spPr>
      </p:pic>
      <p:pic>
        <p:nvPicPr>
          <p:cNvPr id="11" name="Picture 11"/>
          <p:cNvPicPr>
            <a:picLocks noChangeAspect="1"/>
          </p:cNvPicPr>
          <p:nvPr/>
        </p:nvPicPr>
        <p:blipFill>
          <a:blip r:embed="rId4"/>
          <a:srcRect l="8917" r="8917"/>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根据风险评估结果，制定相应的风险处置策略，如修复漏洞、加强安全防护、调整安全策略等。</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风险处置策略</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风险评估标准与流程</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9417" r="9417"/>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通过对被挂马网站的深入分析，总结攻击者的入侵手段、利用的漏洞以及造成的危害，提出针对性的防范措施。</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网站被挂马案例分析</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分析数据泄露事件的原因、经过和后果，强调数据加密、访问控制等安全措施的重要性。</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数据泄露案例分析</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介绍DDoS攻击的原理、类型和特点，探讨如何有效应对和防范DDoS攻击，保障网站的正常运行。</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DDoS攻击案例分析</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典型案例分析</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防范策略与技术措施</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DDEDFF"/>
                </a:solidFill>
                <a:latin typeface="Calibri"/>
                <a:ea typeface="+mn-ea"/>
                <a:cs typeface="+mn-cs"/>
              </a:defRPr>
            </a:lvl1pPr>
            <a:lvl2pPr marL="457200" algn="l" defTabSz="914400" rtl="0" eaLnBrk="1" latinLnBrk="0" hangingPunct="1">
              <a:defRPr sz="1800" kern="1200">
                <a:solidFill>
                  <a:srgbClr val="DDEDFF"/>
                </a:solidFill>
                <a:latin typeface="Calibri"/>
                <a:ea typeface="+mn-ea"/>
                <a:cs typeface="+mn-cs"/>
              </a:defRPr>
            </a:lvl2pPr>
            <a:lvl3pPr marL="914400" algn="l" defTabSz="914400" rtl="0" eaLnBrk="1" latinLnBrk="0" hangingPunct="1">
              <a:defRPr sz="1800" kern="1200">
                <a:solidFill>
                  <a:srgbClr val="DDEDFF"/>
                </a:solidFill>
                <a:latin typeface="Calibri"/>
                <a:ea typeface="+mn-ea"/>
                <a:cs typeface="+mn-cs"/>
              </a:defRPr>
            </a:lvl3pPr>
            <a:lvl4pPr marL="1371600" algn="l" defTabSz="914400" rtl="0" eaLnBrk="1" latinLnBrk="0" hangingPunct="1">
              <a:defRPr sz="1800" kern="1200">
                <a:solidFill>
                  <a:srgbClr val="DDEDFF"/>
                </a:solidFill>
                <a:latin typeface="Calibri"/>
                <a:ea typeface="+mn-ea"/>
                <a:cs typeface="+mn-cs"/>
              </a:defRPr>
            </a:lvl4pPr>
            <a:lvl5pPr marL="1828800" algn="l" defTabSz="914400" rtl="0" eaLnBrk="1" latinLnBrk="0" hangingPunct="1">
              <a:defRPr sz="1800" kern="1200">
                <a:solidFill>
                  <a:srgbClr val="DDEDFF"/>
                </a:solidFill>
                <a:latin typeface="Calibri"/>
                <a:ea typeface="+mn-ea"/>
                <a:cs typeface="+mn-cs"/>
              </a:defRPr>
            </a:lvl5pPr>
            <a:lvl6pPr marL="2286000" algn="l" defTabSz="914400" rtl="0" eaLnBrk="1" latinLnBrk="0" hangingPunct="1">
              <a:defRPr sz="1800" kern="1200">
                <a:solidFill>
                  <a:srgbClr val="DDEDFF"/>
                </a:solidFill>
                <a:latin typeface="Calibri"/>
                <a:ea typeface="+mn-ea"/>
                <a:cs typeface="+mn-cs"/>
              </a:defRPr>
            </a:lvl6pPr>
            <a:lvl7pPr marL="2743200" algn="l" defTabSz="914400" rtl="0" eaLnBrk="1" latinLnBrk="0" hangingPunct="1">
              <a:defRPr sz="1800" kern="1200">
                <a:solidFill>
                  <a:srgbClr val="DDEDFF"/>
                </a:solidFill>
                <a:latin typeface="Calibri"/>
                <a:ea typeface="+mn-ea"/>
                <a:cs typeface="+mn-cs"/>
              </a:defRPr>
            </a:lvl7pPr>
            <a:lvl8pPr marL="3200400" algn="l" defTabSz="914400" rtl="0" eaLnBrk="1" latinLnBrk="0" hangingPunct="1">
              <a:defRPr sz="1800" kern="1200">
                <a:solidFill>
                  <a:srgbClr val="DDEDFF"/>
                </a:solidFill>
                <a:latin typeface="Calibri"/>
                <a:ea typeface="+mn-ea"/>
                <a:cs typeface="+mn-cs"/>
              </a:defRPr>
            </a:lvl8pPr>
            <a:lvl9pPr marL="3657600" algn="l" defTabSz="914400" rtl="0" eaLnBrk="1" latinLnBrk="0" hangingPunct="1">
              <a:defRPr sz="1800" kern="1200">
                <a:solidFill>
                  <a:srgbClr val="DDEDFF"/>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身份验证机制</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采用多因素身份验证，如动态口令、数字证书等，提高账户安全性。</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最小权限原则</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确保每个用户或系统只拥有完成任务所需的最小权限，降低潜在风险。</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会话管理</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实施严格的会话管理策略，包括会话超时、会话锁定等，防止未经授权的访问。</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8458" r="8458"/>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13667" r="13667"/>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rcRect t="167" b="167"/>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访问控制策略</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https://d.book118.com/968135016074006035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DDEDFF"/>
      </a:lt1>
      <a:dk2>
        <a:srgbClr val="000000"/>
      </a:dk2>
      <a:lt2>
        <a:srgbClr val="FFFFFF"/>
      </a:lt2>
      <a:accent1>
        <a:srgbClr val="3490F4"/>
      </a:accent1>
      <a:accent2>
        <a:srgbClr val="71A6E6"/>
      </a:accent2>
      <a:accent3>
        <a:srgbClr val="4CC8E3"/>
      </a:accent3>
      <a:accent4>
        <a:srgbClr val="5CB887"/>
      </a:accent4>
      <a:accent5>
        <a:srgbClr val="F6B048"/>
      </a:accent5>
      <a:accent6>
        <a:srgbClr val="A5A8F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87</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2024-09-14T10:20:12.817</cp:lastPrinted>
  <dcterms:created xsi:type="dcterms:W3CDTF">2024-09-14T02:20:12Z</dcterms:created>
  <dcterms:modified xsi:type="dcterms:W3CDTF">2024-09-14T02:20:15Z</dcterms:modified>
</cp:coreProperties>
</file>