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embeddedFontLst>
    <p:embeddedFont>
      <p:font typeface="PSOJPT+MS-UIGothic"/>
      <p:regular r:id="rId23"/>
    </p:embeddedFont>
    <p:embeddedFont>
      <p:font typeface="RUCDTV+UEOHAA+ArialMT"/>
      <p:regular r:id="rId24"/>
    </p:embeddedFont>
    <p:embeddedFont>
      <p:font typeface="NBCAUP+KLGCLP+MicrosoftYaHei-Bold"/>
      <p:regular r:id="rId25"/>
    </p:embeddedFont>
    <p:embeddedFont>
      <p:font typeface="JWUTRE+PJSSLA+MicrosoftYaHei"/>
      <p:regular r:id="rId26"/>
    </p:embeddedFont>
  </p:embeddedFontLst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font" Target="fonts/font1.fntdata" /><Relationship Id="rId24" Type="http://schemas.openxmlformats.org/officeDocument/2006/relationships/font" Target="fonts/font2.fntdata" /><Relationship Id="rId25" Type="http://schemas.openxmlformats.org/officeDocument/2006/relationships/font" Target="fonts/font3.fntdata" /><Relationship Id="rId26" Type="http://schemas.openxmlformats.org/officeDocument/2006/relationships/font" Target="fonts/font4.fntdata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2B4F5-D0EC-4CDE-90CF-33BE6A565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96037-EF34-4815-8E8F-25C1C471A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DFB53-EC9D-4432-8A26-3B9C7FFDE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CEE6C-82C7-4916-9683-FC8F89FA5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EDE072-1218-4A78-9F0E-EDFD59110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098240-CF7D-4FFA-BE55-DBB91A921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8D5FDE-D315-4DA9-8EFB-912E0A933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BDF29-22A6-4705-A62B-1F99D84F2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6F85D-756A-4EBB-BF70-023C1F0F9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101CB-2996-497E-A0D7-A5AE83762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864DB-5130-49DF-BAEB-DA8CF2B0F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40102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25853"/>
            <a:ext cx="6959282" cy="28822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50"/>
              </a:lnSpc>
              <a:spcBef>
                <a:spcPct val="0"/>
              </a:spcBef>
              <a:spcAft>
                <a:spcPct val="0"/>
              </a:spcAft>
            </a:pPr>
            <a:r>
              <a:rPr sz="5750" spc="23">
                <a:solidFill>
                  <a:srgbClr val="083800"/>
                </a:solidFill>
                <a:latin typeface="PSOJPT+MS-UIGothic"/>
                <a:cs typeface="PSOJPT+MS-UIGothic"/>
              </a:rPr>
              <a:t>服</a:t>
            </a:r>
            <a:r>
              <a:rPr sz="5750" spc="28">
                <a:solidFill>
                  <a:srgbClr val="083800"/>
                </a:solidFill>
                <a:latin typeface="SimSun"/>
                <a:cs typeface="SimSun"/>
              </a:rPr>
              <a:t>务</a:t>
            </a:r>
            <a:r>
              <a:rPr sz="5750" spc="23">
                <a:solidFill>
                  <a:srgbClr val="083800"/>
                </a:solidFill>
                <a:latin typeface="PSOJPT+MS-UIGothic"/>
                <a:cs typeface="PSOJPT+MS-UIGothic"/>
              </a:rPr>
              <a:t>市</a:t>
            </a:r>
            <a:r>
              <a:rPr sz="5750" spc="25">
                <a:solidFill>
                  <a:srgbClr val="083800"/>
                </a:solidFill>
                <a:latin typeface="SimSun"/>
                <a:cs typeface="SimSun"/>
              </a:rPr>
              <a:t>场营销</a:t>
            </a:r>
            <a:r>
              <a:rPr sz="5750" spc="23">
                <a:solidFill>
                  <a:srgbClr val="083800"/>
                </a:solidFill>
                <a:latin typeface="PSOJPT+MS-UIGothic"/>
                <a:cs typeface="PSOJPT+MS-UIGothic"/>
              </a:rPr>
              <a:t>管理</a:t>
            </a:r>
          </a:p>
          <a:p>
            <a:pPr marL="0" marR="0">
              <a:lnSpc>
                <a:spcPts val="5750"/>
              </a:lnSpc>
              <a:spcBef>
                <a:spcPts val="2570"/>
              </a:spcBef>
              <a:spcAft>
                <a:spcPct val="0"/>
              </a:spcAft>
            </a:pPr>
            <a:r>
              <a:rPr sz="5750" spc="25">
                <a:solidFill>
                  <a:srgbClr val="083800"/>
                </a:solidFill>
                <a:latin typeface="PSOJPT+MS-UIGothic"/>
                <a:cs typeface="PSOJPT+MS-UIGothic"/>
              </a:rPr>
              <a:t>的基本</a:t>
            </a:r>
            <a:r>
              <a:rPr sz="5750" spc="25">
                <a:solidFill>
                  <a:srgbClr val="083800"/>
                </a:solidFill>
                <a:latin typeface="SimSun"/>
                <a:cs typeface="SimSun"/>
              </a:rPr>
              <a:t>导论课</a:t>
            </a:r>
            <a:r>
              <a:rPr sz="5750">
                <a:solidFill>
                  <a:srgbClr val="083800"/>
                </a:solidFill>
                <a:latin typeface="PSOJPT+MS-UIGothic"/>
                <a:cs typeface="PSOJP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66897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RUCDTV+UEOHAA+ArialMT"/>
                <a:cs typeface="RUCDTV+UEOHAA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市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场营销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2176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RUCDTV+UEOHAA+ArialMT"/>
                <a:cs typeface="RUCDTV+UEOHAA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市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场营销战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2766250"/>
            <a:ext cx="5140901" cy="29780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RUCDTV+UEOHAA+ArialMT"/>
                <a:cs typeface="RUCDTV+UEOHAA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务产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品与品牌管理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RUCDTV+UEOHAA+ArialMT"/>
                <a:cs typeface="RUCDTV+UEOHAA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定价与促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销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RUCDTV+UEOHAA+ArialMT"/>
                <a:cs typeface="RUCDTV+UEOHAA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渠道与分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销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RUCDTV+UEOHAA+ArialMT"/>
                <a:cs typeface="RUCDTV+UEOHAA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消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费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行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为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与关系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营销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RUCDTV+UEOHAA+ArialMT"/>
                <a:cs typeface="RUCDTV+UEOHAA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市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场营销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的未来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与挑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PSOJPT+MS-UIGothic"/>
                <a:cs typeface="PSOJPT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9BDAC5"/>
                </a:solidFill>
                <a:latin typeface="NBCAUP+KLGCLP+MicrosoftYaHei-Bold"/>
                <a:cs typeface="NBCAUP+KLGCLP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NBCAUP+KLGCLP+MicrosoftYaHei-Bold"/>
                <a:cs typeface="NBCAUP+KLGCLP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PSOJPT+MS-UIGothic"/>
                <a:cs typeface="PSOJPT+MS-UIGothic"/>
              </a:rPr>
              <a:t>服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务</a:t>
            </a:r>
            <a:r>
              <a:rPr sz="4200">
                <a:solidFill>
                  <a:srgbClr val="F6FFF4"/>
                </a:solidFill>
                <a:latin typeface="PSOJPT+MS-UIGothic"/>
                <a:cs typeface="PSOJPT+MS-UIGothic"/>
              </a:rPr>
              <a:t>市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场营销</a:t>
            </a:r>
            <a:r>
              <a:rPr sz="4200">
                <a:solidFill>
                  <a:srgbClr val="F6FFF4"/>
                </a:solidFill>
                <a:latin typeface="PSOJPT+MS-UIGothic"/>
                <a:cs typeface="PSOJPT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61805" y="145986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3BB7A"/>
                </a:solidFill>
                <a:latin typeface="PSOJPT+MS-UIGothic"/>
                <a:cs typeface="PSOJPT+MS-UIGothic"/>
              </a:rPr>
              <a:t>服</a:t>
            </a:r>
            <a:r>
              <a:rPr sz="1550" spc="25">
                <a:solidFill>
                  <a:srgbClr val="83BB7A"/>
                </a:solidFill>
                <a:latin typeface="SimSun"/>
                <a:cs typeface="SimSun"/>
              </a:rPr>
              <a:t>务</a:t>
            </a:r>
            <a:r>
              <a:rPr sz="1550" spc="25">
                <a:solidFill>
                  <a:srgbClr val="83BB7A"/>
                </a:solidFill>
                <a:latin typeface="PSOJPT+MS-UIGothic"/>
                <a:cs typeface="PSOJPT+MS-UIGothic"/>
              </a:rPr>
              <a:t>的差异性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00200" y="17037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1550" spc="25">
                <a:solidFill>
                  <a:srgbClr val="59AE93"/>
                </a:solidFill>
                <a:latin typeface="PSOJPT+MS-UIGothic"/>
                <a:cs typeface="PSOJPT+MS-UIGothic"/>
              </a:rPr>
              <a:t>的定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70059" y="1806428"/>
            <a:ext cx="2366010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由于服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是由人提供的，因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此不同的人提供的服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可能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存在差异。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51815" y="2148058"/>
            <a:ext cx="236601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是一种通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客需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1815" y="245666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求来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，并能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够为顾</a:t>
            </a:r>
          </a:p>
          <a:p>
            <a:pPr marL="685799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造价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的活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590164" y="4188604"/>
            <a:ext cx="458762" cy="62195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97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Calibri"/>
                <a:cs typeface="Calibri"/>
              </a:rPr>
              <a:t>1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857105" y="436498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D7A61"/>
                </a:solidFill>
                <a:latin typeface="PSOJPT+MS-UIGothic"/>
                <a:cs typeface="PSOJPT+MS-UIGothic"/>
              </a:rPr>
              <a:t>服</a:t>
            </a:r>
            <a:r>
              <a:rPr sz="1550" spc="25">
                <a:solidFill>
                  <a:srgbClr val="2D7A61"/>
                </a:solidFill>
                <a:latin typeface="SimSun"/>
                <a:cs typeface="SimSun"/>
              </a:rPr>
              <a:t>务</a:t>
            </a:r>
            <a:r>
              <a:rPr sz="1550" spc="25">
                <a:solidFill>
                  <a:srgbClr val="2D7A61"/>
                </a:solidFill>
                <a:latin typeface="PSOJPT+MS-UIGothic"/>
                <a:cs typeface="PSOJPT+MS-UIGothic"/>
              </a:rPr>
              <a:t>的不可分离性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865359" y="4796008"/>
            <a:ext cx="236601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和消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费过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程是同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时发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生的，无法像有形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先生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售。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931670" y="505015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7D295"/>
                </a:solidFill>
                <a:latin typeface="PSOJPT+MS-UIGothic"/>
                <a:cs typeface="PSOJPT+MS-UIGothic"/>
              </a:rPr>
              <a:t>服</a:t>
            </a:r>
            <a:r>
              <a:rPr sz="1550" spc="25">
                <a:solidFill>
                  <a:srgbClr val="87D295"/>
                </a:solidFill>
                <a:latin typeface="SimSun"/>
                <a:cs typeface="SimSun"/>
              </a:rPr>
              <a:t>务</a:t>
            </a:r>
            <a:r>
              <a:rPr sz="1550" spc="25">
                <a:solidFill>
                  <a:srgbClr val="87D295"/>
                </a:solidFill>
                <a:latin typeface="PSOJPT+MS-UIGothic"/>
                <a:cs typeface="PSOJPT+MS-UIGothic"/>
              </a:rPr>
              <a:t>的无形性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045210" y="5464662"/>
            <a:ext cx="229977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是无形的，与有形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相比，服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更加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以描述和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2759710" y="6081883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衡量。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市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场营销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的基本概念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36725" y="22415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SOJPT+MS-UIGothic"/>
                <a:cs typeface="PSOJPT+MS-UIGothic"/>
              </a:rPr>
              <a:t>市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6475" y="2586636"/>
            <a:ext cx="694359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59AE93"/>
                </a:solidFill>
                <a:latin typeface="NBCAUP+KLGCLP+MicrosoftYaHei-Bold"/>
                <a:cs typeface="NBCAUP+KLGCLP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36725" y="2614783"/>
            <a:ext cx="446861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是由具有特定需求或欲望的人或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构成，并可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以通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些需求或欲望。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36725" y="342772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3BB7A"/>
                </a:solidFill>
                <a:latin typeface="PSOJPT+MS-UIGothic"/>
                <a:cs typeface="PSOJPT+MS-UIGothic"/>
              </a:rPr>
              <a:t>市</a:t>
            </a:r>
            <a:r>
              <a:rPr sz="1550" spc="25">
                <a:solidFill>
                  <a:srgbClr val="83BB7A"/>
                </a:solidFill>
                <a:latin typeface="SimSun"/>
                <a:cs typeface="SimSun"/>
              </a:rPr>
              <a:t>场营销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2664" y="3728366"/>
            <a:ext cx="707694" cy="17924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334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83BB7A"/>
                </a:solidFill>
                <a:latin typeface="NBCAUP+KLGCLP+MicrosoftYaHei-Bold"/>
                <a:cs typeface="NBCAUP+KLGCLP+MicrosoftYaHei-Bold"/>
              </a:rPr>
              <a:t>02</a:t>
            </a:r>
          </a:p>
          <a:p>
            <a:pPr marL="0" marR="0">
              <a:lnSpc>
                <a:spcPts val="2083"/>
              </a:lnSpc>
              <a:spcBef>
                <a:spcPts val="6946"/>
              </a:spcBef>
              <a:spcAft>
                <a:spcPct val="0"/>
              </a:spcAft>
            </a:pPr>
            <a:r>
              <a:rPr sz="2000">
                <a:solidFill>
                  <a:srgbClr val="2D7A61"/>
                </a:solidFill>
                <a:latin typeface="NBCAUP+KLGCLP+MicrosoftYaHei-Bold"/>
                <a:cs typeface="NBCAUP+KLGCLP+MicrosoftYaHei-Bold"/>
              </a:rPr>
              <a:t>03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736725" y="3800963"/>
            <a:ext cx="4468616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场营销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是通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过创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造、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播和交付价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客需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程。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736725" y="462597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D7A61"/>
                </a:solidFill>
                <a:latin typeface="PSOJPT+MS-UIGothic"/>
                <a:cs typeface="PSOJPT+MS-UIGothic"/>
              </a:rPr>
              <a:t>市</a:t>
            </a:r>
            <a:r>
              <a:rPr sz="1550" spc="25">
                <a:solidFill>
                  <a:srgbClr val="2D7A61"/>
                </a:solidFill>
                <a:latin typeface="SimSun"/>
                <a:cs typeface="SimSun"/>
              </a:rPr>
              <a:t>场营销</a:t>
            </a:r>
            <a:r>
              <a:rPr sz="1550" spc="25">
                <a:solidFill>
                  <a:srgbClr val="2D7A61"/>
                </a:solidFill>
                <a:latin typeface="PSOJPT+MS-UIGothic"/>
                <a:cs typeface="PSOJPT+MS-UIGothic"/>
              </a:rPr>
              <a:t>策略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736725" y="4999842"/>
            <a:ext cx="453485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场营销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策略是一系列用于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场营销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的行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划。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市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场营销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的内涵与重要性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268223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PSOJPT+MS-UIGothic"/>
                <a:cs typeface="PSOJPT+MS-UIGothic"/>
              </a:rPr>
              <a:t>服</a:t>
            </a: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2000" spc="15">
                <a:solidFill>
                  <a:srgbClr val="FFFFFF"/>
                </a:solidFill>
                <a:latin typeface="PSOJPT+MS-UIGothic"/>
                <a:cs typeface="PSOJPT+MS-UIGothic"/>
              </a:rPr>
              <a:t>市</a:t>
            </a: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场营销</a:t>
            </a:r>
            <a:r>
              <a:rPr sz="2000" spc="15">
                <a:solidFill>
                  <a:srgbClr val="FFFFFF"/>
                </a:solidFill>
                <a:latin typeface="PSOJPT+MS-UIGothic"/>
                <a:cs typeface="PSOJPT+MS-UIGothic"/>
              </a:rPr>
              <a:t>的定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86158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SOJPT+MS-UIGothic"/>
                <a:cs typeface="PSOJPT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PSOJPT+MS-UIGothic"/>
                <a:cs typeface="PSOJPT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场营销</a:t>
            </a:r>
            <a:r>
              <a:rPr sz="1500">
                <a:solidFill>
                  <a:srgbClr val="FFFFFF"/>
                </a:solidFill>
                <a:latin typeface="PSOJPT+MS-UIGothic"/>
                <a:cs typeface="PSOJPT+MS-UIGothic"/>
              </a:rPr>
              <a:t>是研究如何通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PSOJPT+MS-UIGothic"/>
                <a:cs typeface="PSOJPT+MS-UIGothic"/>
              </a:rPr>
              <a:t>提供高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PSOJPT+MS-UIGothic"/>
                <a:cs typeface="PSOJPT+MS-UIGothic"/>
              </a:rPr>
              <a:t>量的服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PSOJPT+MS-UIGothic"/>
                <a:cs typeface="PSOJPT+MS-UIGothic"/>
              </a:rPr>
              <a:t>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PSOJPT+MS-UIGothic"/>
                <a:cs typeface="PSOJPT+MS-UIGothic"/>
              </a:rPr>
              <a:t>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FFFFFF"/>
                </a:solidFill>
                <a:latin typeface="PSOJPT+MS-UIGothic"/>
                <a:cs typeface="PSOJPT+MS-UIGothic"/>
              </a:rPr>
              <a:t>客需求，并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实现组织</a:t>
            </a:r>
            <a:r>
              <a:rPr sz="1500">
                <a:solidFill>
                  <a:srgbClr val="FFFFFF"/>
                </a:solidFill>
                <a:latin typeface="PSOJPT+MS-UIGothic"/>
                <a:cs typeface="PSOJPT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PSOJPT+MS-UIGothic"/>
                <a:cs typeface="PSOJPT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PSOJPT+MS-UIGothic"/>
                <a:cs typeface="PSOJPT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2940863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2000" spc="15">
                <a:solidFill>
                  <a:srgbClr val="59AE93"/>
                </a:solidFill>
                <a:latin typeface="PSOJPT+MS-UIGothic"/>
                <a:cs typeface="PSOJPT+MS-UIGothic"/>
              </a:rPr>
              <a:t>市</a:t>
            </a: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场营销</a:t>
            </a:r>
            <a:r>
              <a:rPr sz="2000" spc="15">
                <a:solidFill>
                  <a:srgbClr val="59AE93"/>
                </a:solidFill>
                <a:latin typeface="PSOJPT+MS-UIGothic"/>
                <a:cs typeface="PSOJPT+MS-UIGothic"/>
              </a:rPr>
              <a:t>的重要性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PSOJPT+MS-UIGothic"/>
                <a:cs typeface="PSOJPT+MS-UIGothic"/>
              </a:rPr>
              <a:t>随着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2B584A"/>
                </a:solidFill>
                <a:latin typeface="PSOJPT+MS-UIGothic"/>
                <a:cs typeface="PSOJPT+MS-UIGothic"/>
              </a:rPr>
              <a:t>的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B584A"/>
                </a:solidFill>
                <a:latin typeface="PSOJPT+MS-UIGothic"/>
                <a:cs typeface="PSOJPT+MS-UIGothic"/>
              </a:rPr>
              <a:t>展和消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2B584A"/>
                </a:solidFill>
                <a:latin typeface="PSOJPT+MS-UIGothic"/>
                <a:cs typeface="PSOJPT+MS-UIGothic"/>
              </a:rPr>
              <a:t>者需求的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2B584A"/>
                </a:solidFill>
                <a:latin typeface="PSOJPT+MS-UIGothic"/>
                <a:cs typeface="PSOJPT+MS-UIGothic"/>
              </a:rPr>
              <a:t>化，服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2B584A"/>
                </a:solidFill>
                <a:latin typeface="PSOJPT+MS-UIGothic"/>
                <a:cs typeface="PSOJPT+MS-UIGothic"/>
              </a:rPr>
              <a:t>已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2B584A"/>
                </a:solidFill>
                <a:latin typeface="PSOJPT+MS-UIGothic"/>
                <a:cs typeface="PSOJPT+MS-UIGothic"/>
              </a:rPr>
              <a:t>成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B584A"/>
                </a:solidFill>
                <a:latin typeface="PSOJPT+MS-UIGothic"/>
                <a:cs typeface="PSOJPT+MS-UIGothic"/>
              </a:rPr>
              <a:t>企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业竞</a:t>
            </a:r>
            <a:r>
              <a:rPr sz="1500">
                <a:solidFill>
                  <a:srgbClr val="2B584A"/>
                </a:solidFill>
                <a:latin typeface="PSOJPT+MS-UIGothic"/>
                <a:cs typeface="PSOJPT+MS-UIGothic"/>
              </a:rPr>
              <a:t>争的核心，服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2B584A"/>
                </a:solidFill>
                <a:latin typeface="PSOJPT+MS-UIGothic"/>
                <a:cs typeface="PSOJPT+MS-UIGothic"/>
              </a:rPr>
              <a:t>市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场营销对</a:t>
            </a:r>
            <a:r>
              <a:rPr sz="1500">
                <a:solidFill>
                  <a:srgbClr val="2B584A"/>
                </a:solidFill>
                <a:latin typeface="PSOJPT+MS-UIGothic"/>
                <a:cs typeface="PSOJPT+MS-UIGothic"/>
              </a:rPr>
              <a:t>于提高企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业竞</a:t>
            </a:r>
            <a:r>
              <a:rPr sz="1500">
                <a:solidFill>
                  <a:srgbClr val="2B584A"/>
                </a:solidFill>
                <a:latin typeface="PSOJPT+MS-UIGothic"/>
                <a:cs typeface="PSOJPT+MS-UIGothic"/>
              </a:rPr>
              <a:t>争力具有重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PSOJPT+MS-UIGothic"/>
                <a:cs typeface="PSOJPT+MS-UIGothic"/>
              </a:rPr>
              <a:t>要意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2B584A"/>
                </a:solidFill>
                <a:latin typeface="PSOJPT+MS-UIGothic"/>
                <a:cs typeface="PSOJP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NBCAUP+KLGCLP+MicrosoftYaHei-Bold"/>
                <a:cs typeface="NBCAUP+KLGCLP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PSOJPT+MS-UIGothic"/>
                <a:cs typeface="PSOJPT+MS-UIGothic"/>
              </a:rPr>
              <a:t>服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务</a:t>
            </a:r>
            <a:r>
              <a:rPr sz="4200">
                <a:solidFill>
                  <a:srgbClr val="F6FFF4"/>
                </a:solidFill>
                <a:latin typeface="PSOJPT+MS-UIGothic"/>
                <a:cs typeface="PSOJPT+MS-UIGothic"/>
              </a:rPr>
              <a:t>市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场营销战</a:t>
            </a:r>
            <a:r>
              <a:rPr sz="4200">
                <a:solidFill>
                  <a:srgbClr val="F6FFF4"/>
                </a:solidFill>
                <a:latin typeface="PSOJPT+MS-UIGothic"/>
                <a:cs typeface="PSOJPT+MS-UIGothic"/>
              </a:rPr>
              <a:t>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市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场营销战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略的概念与重要性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2300" spc="25">
                <a:solidFill>
                  <a:srgbClr val="59AE93"/>
                </a:solidFill>
                <a:latin typeface="PSOJPT+MS-UIGothic"/>
                <a:cs typeface="PSOJPT+MS-UIGothic"/>
              </a:rPr>
              <a:t>市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场营销战</a:t>
            </a:r>
            <a:r>
              <a:rPr sz="2300" spc="25">
                <a:solidFill>
                  <a:srgbClr val="59AE93"/>
                </a:solidFill>
                <a:latin typeface="PSOJPT+MS-UIGothic"/>
                <a:cs typeface="PSOJPT+MS-UIGothic"/>
              </a:rPr>
              <a:t>略的概念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54289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场营销战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略是指企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根据外部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境、内部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争状况，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在服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而制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定的一系列具有指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性的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划和行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40712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2300" spc="25">
                <a:solidFill>
                  <a:srgbClr val="59AE93"/>
                </a:solidFill>
                <a:latin typeface="PSOJPT+MS-UIGothic"/>
                <a:cs typeface="PSOJPT+MS-UIGothic"/>
              </a:rPr>
              <a:t>市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场营销战</a:t>
            </a:r>
            <a:r>
              <a:rPr sz="2300" spc="25">
                <a:solidFill>
                  <a:srgbClr val="59AE93"/>
                </a:solidFill>
                <a:latin typeface="PSOJPT+MS-UIGothic"/>
                <a:cs typeface="PSOJPT+MS-UIGothic"/>
              </a:rPr>
              <a:t>略的重要性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67382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场营销战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于企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而言具有至关重要的作用，它可以帮助企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业识别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机会、分析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态势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明确目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、制定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策略，从而有效地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足市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需求、提升客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意度和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市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场营销战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略的制定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4709" y="12336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PSOJPT+MS-UIGothic"/>
                <a:cs typeface="PSOJPT+MS-UIGothic"/>
              </a:rPr>
              <a:t>了解市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场环</a:t>
            </a:r>
            <a:r>
              <a:rPr sz="2300">
                <a:solidFill>
                  <a:srgbClr val="59AE93"/>
                </a:solidFill>
                <a:latin typeface="PSOJPT+MS-UIGothic"/>
                <a:cs typeface="PSOJPT+MS-UIGothic"/>
              </a:rPr>
              <a:t>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64709" y="1667362"/>
            <a:ext cx="335030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模、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构、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争状况、消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64709" y="1975973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者需求等信息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行收集和分析，以了解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机会和挑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256269" y="296271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PSOJPT+MS-UIGothic"/>
                <a:cs typeface="PSOJPT+MS-UIGothic"/>
              </a:rPr>
              <a:t>确定目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59AE93"/>
                </a:solidFill>
                <a:latin typeface="PSOJPT+MS-UIGothic"/>
                <a:cs typeface="PSOJPT+MS-UIGothic"/>
              </a:rPr>
              <a:t>市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2800" y="29912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PSOJPT+MS-UIGothic"/>
                <a:cs typeface="PSOJPT+MS-UIGothic"/>
              </a:rPr>
              <a:t>制定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实</a:t>
            </a:r>
            <a:r>
              <a:rPr sz="2300" spc="23">
                <a:solidFill>
                  <a:srgbClr val="59AE93"/>
                </a:solidFill>
                <a:latin typeface="PSOJPT+MS-UIGothic"/>
                <a:cs typeface="PSOJPT+MS-UIGothic"/>
              </a:rPr>
              <a:t>施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59AE93"/>
                </a:solidFill>
                <a:latin typeface="PSOJPT+MS-UIGothic"/>
                <a:cs typeface="PSOJPT+MS-UIGothic"/>
              </a:rPr>
              <a:t>划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2800" y="3458698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确保服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场营销战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略的有效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施，制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定具体的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划，包括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源分配、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安排、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任人等。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256269" y="3458698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根据市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场调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研和分析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果，明确企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的目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和目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，制定相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的市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定位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策略。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178560" y="50975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营销组</a:t>
            </a:r>
            <a:r>
              <a:rPr sz="2300" spc="23">
                <a:solidFill>
                  <a:srgbClr val="59AE93"/>
                </a:solidFill>
                <a:latin typeface="PSOJPT+MS-UIGothic"/>
                <a:cs typeface="PSOJPT+MS-UIGothic"/>
              </a:rPr>
              <a:t>合策略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947659" y="50975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PSOJPT+MS-UIGothic"/>
                <a:cs typeface="PSOJPT+MS-UIGothic"/>
              </a:rPr>
              <a:t>制定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竞</a:t>
            </a:r>
            <a:r>
              <a:rPr sz="2300" spc="23">
                <a:solidFill>
                  <a:srgbClr val="59AE93"/>
                </a:solidFill>
                <a:latin typeface="PSOJPT+MS-UIGothic"/>
                <a:cs typeface="PSOJPT+MS-UIGothic"/>
              </a:rPr>
              <a:t>争策略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178560" y="5574517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根据目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争策略，制定相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销组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合策略，包括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品策略、价格策略、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渠道策略和促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策略等。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7947659" y="5574517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根据企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自身特点和市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争状况，制定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争力的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品和服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策略，包括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差异化、服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务质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量提升、价格策略等。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市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场营销战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略的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施与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监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实</a:t>
            </a:r>
            <a:r>
              <a:rPr sz="1550" spc="25">
                <a:solidFill>
                  <a:srgbClr val="59AE93"/>
                </a:solidFill>
                <a:latin typeface="PSOJPT+MS-UIGothic"/>
                <a:cs typeface="PSOJPT+MS-UIGothic"/>
              </a:rPr>
              <a:t>施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营销计</a:t>
            </a:r>
            <a:r>
              <a:rPr sz="1550">
                <a:solidFill>
                  <a:srgbClr val="59AE93"/>
                </a:solidFill>
                <a:latin typeface="PSOJPT+MS-UIGothic"/>
                <a:cs typeface="PSOJPT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按照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划，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人力、物力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源，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施服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场营销战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略。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监</a:t>
            </a:r>
            <a:r>
              <a:rPr sz="1550" spc="25">
                <a:solidFill>
                  <a:srgbClr val="59AE93"/>
                </a:solidFill>
                <a:latin typeface="PSOJPT+MS-UIGothic"/>
                <a:cs typeface="PSOJPT+MS-UIGothic"/>
              </a:rPr>
              <a:t>控与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评</a:t>
            </a:r>
            <a:r>
              <a:rPr sz="1550">
                <a:solidFill>
                  <a:srgbClr val="59AE93"/>
                </a:solidFill>
                <a:latin typeface="PSOJPT+MS-UIGothic"/>
                <a:cs typeface="PSOJPT+MS-UIGothic"/>
              </a:rPr>
              <a:t>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程中，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场营销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略的效果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估，及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时发现问题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整。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NBCAUP+KLGCLP+MicrosoftYaHei-Bold"/>
                <a:cs typeface="NBCAUP+KLGCLP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6007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PSOJPT+MS-UIGothic"/>
                <a:cs typeface="PSOJPT+MS-UIGothic"/>
              </a:rPr>
              <a:t>服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务产</a:t>
            </a:r>
            <a:r>
              <a:rPr sz="4200">
                <a:solidFill>
                  <a:srgbClr val="F6FFF4"/>
                </a:solidFill>
                <a:latin typeface="PSOJPT+MS-UIGothic"/>
                <a:cs typeface="PSOJPT+MS-UIGothic"/>
              </a:rPr>
              <a:t>品与品牌管理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务产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品的特点与分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3803"/>
            <a:ext cx="1619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SOJPT+MS-UIGothic"/>
                <a:cs typeface="PSOJPT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务产</a:t>
            </a:r>
            <a:r>
              <a:rPr sz="1500">
                <a:solidFill>
                  <a:srgbClr val="000000"/>
                </a:solidFill>
                <a:latin typeface="PSOJPT+MS-UIGothic"/>
                <a:cs typeface="PSOJPT+MS-UIGothic"/>
              </a:rPr>
              <a:t>品的特点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40020" y="2200002"/>
            <a:ext cx="819951" cy="4007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684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BCAUP+KLGCLP+MicrosoftYaHei-Bold"/>
                <a:cs typeface="NBCAUP+KLGCLP+MicrosoftYaHei-Bold"/>
              </a:rPr>
              <a:t>01</a:t>
            </a:r>
          </a:p>
          <a:p>
            <a:pPr marL="19684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BCAUP+KLGCLP+MicrosoftYaHei-Bold"/>
                <a:cs typeface="NBCAUP+KLGCLP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40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BCAUP+KLGCLP+MicrosoftYaHei-Bold"/>
                <a:cs typeface="NBCAUP+KLGCLP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3746238"/>
            <a:ext cx="1259840" cy="1974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158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SOJPT+MS-UIGothic"/>
                <a:cs typeface="PSOJPT+MS-UIGothic"/>
              </a:rPr>
              <a:t>不可感知性</a:t>
            </a:r>
          </a:p>
          <a:p>
            <a:pPr marL="0" marR="0">
              <a:lnSpc>
                <a:spcPts val="1500"/>
              </a:lnSpc>
              <a:spcBef>
                <a:spcPts val="10295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SOJPT+MS-UIGothic"/>
                <a:cs typeface="PSOJPT+MS-UIGothic"/>
              </a:rPr>
              <a:t>不可分离性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务产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品的特点与分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5644" y="2230401"/>
            <a:ext cx="694359" cy="18147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59AE93"/>
                </a:solidFill>
                <a:latin typeface="NBCAUP+KLGCLP+MicrosoftYaHei-Bold"/>
                <a:cs typeface="NBCAUP+KLGCLP+MicrosoftYaHei-Bold"/>
              </a:rPr>
              <a:t>01</a:t>
            </a:r>
          </a:p>
          <a:p>
            <a:pPr marL="0" marR="0">
              <a:lnSpc>
                <a:spcPts val="2083"/>
              </a:lnSpc>
              <a:spcBef>
                <a:spcPts val="7121"/>
              </a:spcBef>
              <a:spcAft>
                <a:spcPct val="0"/>
              </a:spcAft>
            </a:pPr>
            <a:r>
              <a:rPr sz="2000">
                <a:solidFill>
                  <a:srgbClr val="83BB7A"/>
                </a:solidFill>
                <a:latin typeface="NBCAUP+KLGCLP+MicrosoftYaHei-Bold"/>
                <a:cs typeface="NBCAUP+KLGCLP+MicrosoftYaHei-Bold"/>
              </a:rPr>
              <a:t>02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46530" y="2276962"/>
            <a:ext cx="7715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差异性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46530" y="3445998"/>
            <a:ext cx="1114425" cy="1508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不可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存性</a:t>
            </a:r>
          </a:p>
          <a:p>
            <a:pPr marL="0" marR="0">
              <a:lnSpc>
                <a:spcPts val="1350"/>
              </a:lnSpc>
              <a:spcBef>
                <a:spcPts val="710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1834" y="4623081"/>
            <a:ext cx="694359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2D7A61"/>
                </a:solidFill>
                <a:latin typeface="NBCAUP+KLGCLP+MicrosoftYaHei-Bold"/>
                <a:cs typeface="NBCAUP+KLGCLP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务产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品的特点与分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16504" y="1813297"/>
            <a:ext cx="1619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SOJPT+MS-UIGothic"/>
                <a:cs typeface="PSOJPT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务产</a:t>
            </a:r>
            <a:r>
              <a:rPr sz="1500">
                <a:solidFill>
                  <a:srgbClr val="FFFFFF"/>
                </a:solidFill>
                <a:latin typeface="PSOJPT+MS-UIGothic"/>
                <a:cs typeface="PSOJPT+MS-UIGothic"/>
              </a:rPr>
              <a:t>品的分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455545" y="357161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SOJPT+MS-UIGothic"/>
                <a:cs typeface="PSOJPT+MS-UIGothic"/>
              </a:rPr>
              <a:t>完全服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务产</a:t>
            </a:r>
            <a:r>
              <a:rPr sz="1500">
                <a:solidFill>
                  <a:srgbClr val="FFFFFF"/>
                </a:solidFill>
                <a:latin typeface="PSOJPT+MS-UIGothic"/>
                <a:cs typeface="PSOJPT+MS-UIGothic"/>
              </a:rPr>
              <a:t>品与不完全服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务产</a:t>
            </a:r>
            <a:r>
              <a:rPr sz="1500">
                <a:solidFill>
                  <a:srgbClr val="FFFFFF"/>
                </a:solidFill>
                <a:latin typeface="PSOJPT+MS-UIGothic"/>
                <a:cs typeface="PSOJPT+MS-UIGothic"/>
              </a:rPr>
              <a:t>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446020" y="5330563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SOJPT+MS-UIGothic"/>
                <a:cs typeface="PSOJPT+MS-UIGothic"/>
              </a:rPr>
              <a:t>核心服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务产</a:t>
            </a:r>
            <a:r>
              <a:rPr sz="1500">
                <a:solidFill>
                  <a:srgbClr val="FFFFFF"/>
                </a:solidFill>
                <a:latin typeface="PSOJPT+MS-UIGothic"/>
                <a:cs typeface="PSOJPT+MS-UIGothic"/>
              </a:rPr>
              <a:t>品与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FFFF"/>
                </a:solidFill>
                <a:latin typeface="PSOJPT+MS-UIGothic"/>
                <a:cs typeface="PSOJPT+MS-UIGothic"/>
              </a:rPr>
              <a:t>助服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务产</a:t>
            </a:r>
            <a:r>
              <a:rPr sz="1500">
                <a:solidFill>
                  <a:srgbClr val="FFFFFF"/>
                </a:solidFill>
                <a:latin typeface="PSOJPT+MS-UIGothic"/>
                <a:cs typeface="PSOJPT+MS-UIGothic"/>
              </a:rPr>
              <a:t>品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务产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品的特点与分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31546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SOJPT+MS-UIGothic"/>
                <a:cs typeface="PSOJPT+MS-UIGothic"/>
              </a:rPr>
              <a:t>接触性服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务产</a:t>
            </a:r>
            <a:r>
              <a:rPr sz="1350">
                <a:solidFill>
                  <a:srgbClr val="FFFFFF"/>
                </a:solidFill>
                <a:latin typeface="PSOJPT+MS-UIGothic"/>
                <a:cs typeface="PSOJPT+MS-UIGothic"/>
              </a:rPr>
              <a:t>品与非接触性服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务产</a:t>
            </a:r>
            <a:r>
              <a:rPr sz="1350">
                <a:solidFill>
                  <a:srgbClr val="FFFFFF"/>
                </a:solidFill>
                <a:latin typeface="PSOJPT+MS-UIGothic"/>
                <a:cs typeface="PSOJPT+MS-UIGothic"/>
              </a:rPr>
              <a:t>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39433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SOJPT+MS-UIGothic"/>
                <a:cs typeface="PSOJPT+MS-UIGothic"/>
              </a:rPr>
              <a:t>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PSOJPT+MS-UIGothic"/>
                <a:cs typeface="PSOJPT+MS-UIGothic"/>
              </a:rPr>
              <a:t>准化的服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务产</a:t>
            </a:r>
            <a:r>
              <a:rPr sz="1350">
                <a:solidFill>
                  <a:srgbClr val="FFFFFF"/>
                </a:solidFill>
                <a:latin typeface="PSOJPT+MS-UIGothic"/>
                <a:cs typeface="PSOJPT+MS-UIGothic"/>
              </a:rPr>
              <a:t>品与不可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PSOJPT+MS-UIGothic"/>
                <a:cs typeface="PSOJPT+MS-UIGothic"/>
              </a:rPr>
              <a:t>准化的服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务产</a:t>
            </a:r>
            <a:r>
              <a:rPr sz="1350">
                <a:solidFill>
                  <a:srgbClr val="FFFFFF"/>
                </a:solidFill>
                <a:latin typeface="PSOJPT+MS-UIGothic"/>
                <a:cs typeface="PSOJPT+MS-UIGothic"/>
              </a:rPr>
              <a:t>品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务产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品的开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38290" y="1459718"/>
            <a:ext cx="12858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务产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品开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49240" y="1596846"/>
            <a:ext cx="1249709" cy="45931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BCAUP+KLGCLP+MicrosoftYaHei-Bold"/>
                <a:cs typeface="NBCAUP+KLGCLP+MicrosoftYaHei-Bold"/>
              </a:rPr>
              <a:t>01</a:t>
            </a:r>
          </a:p>
          <a:p>
            <a:pPr marL="0" marR="0">
              <a:lnSpc>
                <a:spcPts val="3751"/>
              </a:lnSpc>
              <a:spcBef>
                <a:spcPts val="9678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BCAUP+KLGCLP+MicrosoftYaHei-Bold"/>
                <a:cs typeface="NBCAUP+KLGCLP+MicrosoftYaHei-Bold"/>
              </a:rPr>
              <a:t>02</a:t>
            </a:r>
          </a:p>
          <a:p>
            <a:pPr marL="0" marR="0">
              <a:lnSpc>
                <a:spcPts val="3751"/>
              </a:lnSpc>
              <a:spcBef>
                <a:spcPts val="9783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BCAUP+KLGCLP+MicrosoftYaHei-Bold"/>
                <a:cs typeface="NBCAUP+KLGCLP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38290" y="3222478"/>
            <a:ext cx="236601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了解消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者需求与市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场趋势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38290" y="4915388"/>
            <a:ext cx="18002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新服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理念和模式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务产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品的开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59AE93"/>
                </a:solidFill>
                <a:latin typeface="PSOJPT+MS-UIGothic"/>
                <a:cs typeface="PSOJPT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65009" y="1886322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83800"/>
                </a:solidFill>
                <a:latin typeface="PSOJPT+MS-UIGothic"/>
                <a:cs typeface="PSOJPT+MS-UIGothic"/>
              </a:rPr>
              <a:t>制定服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务标</a:t>
            </a:r>
            <a:r>
              <a:rPr sz="1500">
                <a:solidFill>
                  <a:srgbClr val="083800"/>
                </a:solidFill>
                <a:latin typeface="PSOJPT+MS-UIGothic"/>
                <a:cs typeface="PSOJPT+MS-UIGothic"/>
              </a:rPr>
              <a:t>准和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83800"/>
                </a:solidFill>
                <a:latin typeface="PSOJPT+MS-UIGothic"/>
                <a:cs typeface="PSOJPT+MS-UIGothic"/>
              </a:rPr>
              <a:t>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93139" y="3348092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83800"/>
                </a:solidFill>
                <a:latin typeface="PSOJPT+MS-UIGothic"/>
                <a:cs typeface="PSOJPT+MS-UIGothic"/>
              </a:rPr>
              <a:t>服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83800"/>
                </a:solidFill>
                <a:latin typeface="PSOJPT+MS-UIGothic"/>
                <a:cs typeface="PSOJPT+MS-UIGothic"/>
              </a:rPr>
              <a:t>流程和交互界面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57869" y="4276463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83800"/>
                </a:solidFill>
                <a:latin typeface="PSOJPT+MS-UIGothic"/>
                <a:cs typeface="PSOJPT+MS-UIGothic"/>
              </a:rPr>
              <a:t>服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务产</a:t>
            </a:r>
            <a:r>
              <a:rPr sz="1500">
                <a:solidFill>
                  <a:srgbClr val="083800"/>
                </a:solidFill>
                <a:latin typeface="PSOJPT+MS-UIGothic"/>
                <a:cs typeface="PSOJPT+MS-UIGothic"/>
              </a:rPr>
              <a:t>品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83800"/>
                </a:solidFill>
                <a:latin typeface="PSOJPT+MS-UIGothic"/>
                <a:cs typeface="PSOJPT+MS-UIGothic"/>
              </a:rPr>
              <a:t>化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43939" y="310198"/>
            <a:ext cx="35052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服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务产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品的开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与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59AE93"/>
                </a:solidFill>
                <a:latin typeface="PSOJPT+MS-UIGothic"/>
                <a:cs typeface="PSOJPT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55545" y="1773376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59AE93"/>
                </a:solidFill>
                <a:latin typeface="NBCAUP+KLGCLP+MicrosoftYaHei-Bold"/>
                <a:cs typeface="NBCAUP+KLGCLP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78984" y="225026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59AE93"/>
                </a:solidFill>
                <a:latin typeface="NBCAUP+KLGCLP+MicrosoftYaHei-Bold"/>
                <a:cs typeface="NBCAUP+KLGCLP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8569" y="2551886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59AE93"/>
                </a:solidFill>
                <a:latin typeface="NBCAUP+KLGCLP+MicrosoftYaHei-Bold"/>
                <a:cs typeface="NBCAUP+KLGCLP+MicrosoftYaHei-Bold"/>
              </a:rPr>
              <a:t>04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45909" y="3168503"/>
            <a:ext cx="12858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降低服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成本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93289" y="3249148"/>
            <a:ext cx="128587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</a:p>
          <a:p>
            <a:pPr marL="3429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903084" y="3477113"/>
            <a:ext cx="7715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与价格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689340" y="4002892"/>
            <a:ext cx="128587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拓展服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</a:p>
          <a:p>
            <a:pPr marL="25717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域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306570" y="4183867"/>
            <a:ext cx="12858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提高服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效率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63745" y="4492478"/>
            <a:ext cx="7715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SOJPT+MS-UIGothic"/>
                <a:cs typeface="PSOJPT+MS-UIGothic"/>
              </a:rPr>
              <a:t>与效果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990080" y="4945836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59AE93"/>
                </a:solidFill>
                <a:latin typeface="NBCAUP+KLGCLP+MicrosoftYaHei-Bold"/>
                <a:cs typeface="NBCAUP+KLGCLP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https://d.book118.com/968140102070006042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PSOJPT+MS-UIGothic</vt:lpstr>
      <vt:lpstr>SimSun</vt:lpstr>
      <vt:lpstr>RUCDTV+UEOHAA+ArialMT</vt:lpstr>
      <vt:lpstr>Times New Roman</vt:lpstr>
      <vt:lpstr>NBCAUP+KLGCLP+MicrosoftYaHei-Bold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2024-09-21T16:44:37.050</cp:lastPrinted>
  <dcterms:created xsi:type="dcterms:W3CDTF">2024-09-21T08:44:37Z</dcterms:created>
  <dcterms:modified xsi:type="dcterms:W3CDTF">2024-09-21T08:44:38Z</dcterms:modified>
</cp:coreProperties>
</file>