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EKNBR+MS-UIGothic"/>
      <p:regular r:id="rId15"/>
    </p:embeddedFont>
    <p:embeddedFont>
      <p:font typeface="BEUHUN+VRGARM+MicrosoftYaHei"/>
      <p:regular r:id="rId16"/>
    </p:embeddedFont>
    <p:embeddedFont>
      <p:font typeface="EJUWBB+WUIMFW+ArialMT"/>
      <p:regular r:id="rId17"/>
    </p:embeddedFont>
    <p:embeddedFont>
      <p:font typeface="EFADNG+HONCQP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59768-14DE-460B-B071-EAA4FBDA0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242D8-0236-4A58-AAA2-1523DC8B6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E3D06-4960-4116-AAF0-90441025A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5A628-C6C6-49A0-90BC-8424CD242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5D8DBF-A7A9-4592-897E-83C15F6CE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1CABA1-C2E7-4432-BA8B-AEFAE71C5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39B0F0-B452-4C76-8F71-1FCFBF28B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EB5661-1533-4E0F-A2D1-87F6303AD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5EEA8A-3A0A-4629-92E7-B4137F4DA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151B5-3E4C-48D1-AAAB-DD8F7DBEF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7FC66-076D-43FE-903A-3AE88AF8C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0042303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15303500" y="914400"/>
            <a:ext cx="838200" cy="756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0460" y="2287722"/>
            <a:ext cx="8324850" cy="285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57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</a:t>
            </a:r>
          </a:p>
          <a:p>
            <a:pPr marL="2895599" marR="0">
              <a:lnSpc>
                <a:spcPts val="5700"/>
              </a:lnSpc>
              <a:spcBef>
                <a:spcPts val="251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课</a:t>
            </a:r>
            <a:r>
              <a:rPr sz="5700">
                <a:solidFill>
                  <a:srgbClr val="00A5B2"/>
                </a:solidFill>
                <a:latin typeface="HEKNBR+MS-UIGothic"/>
                <a:cs typeface="HEKNBR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4335" y="2516504"/>
            <a:ext cx="2202180" cy="1822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889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HEKNBR+MS-UIGothic"/>
                <a:cs typeface="HEKNBR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  <a:p>
            <a:pPr marL="0" marR="0">
              <a:lnSpc>
                <a:spcPts val="2813"/>
              </a:lnSpc>
              <a:spcBef>
                <a:spcPts val="1233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BEUHUN+VRGARM+MicrosoftYaHei"/>
                <a:cs typeface="BEUHUN+VRGARM+MicrosoftYaHei"/>
              </a:rPr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07609" y="2972014"/>
            <a:ext cx="6148909" cy="1498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EJUWBB+WUIMFW+ArialMT"/>
                <a:cs typeface="EJUWBB+WUIMFW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安全运行管理的重要性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EJUWBB+WUIMFW+ArialMT"/>
                <a:cs typeface="EJUWBB+WUIMFW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定与要求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7609" y="2354794"/>
            <a:ext cx="6148909" cy="20933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EJUWBB+WUIMFW+ArialMT"/>
                <a:cs typeface="EJUWBB+WUIMFW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践与案例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EJUWBB+WUIMFW+ArialMT"/>
                <a:cs typeface="EJUWBB+WUIMFW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安全运行管理常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见问题</a:t>
            </a: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与</a:t>
            </a:r>
          </a:p>
          <a:p>
            <a:pPr marL="203200" marR="0">
              <a:lnSpc>
                <a:spcPts val="2700"/>
              </a:lnSpc>
              <a:spcBef>
                <a:spcPts val="2169"/>
              </a:spcBef>
              <a:spcAft>
                <a:spcPct val="0"/>
              </a:spcAft>
            </a:pPr>
            <a:r>
              <a:rPr sz="2700">
                <a:solidFill>
                  <a:srgbClr val="00A5B2"/>
                </a:solidFill>
                <a:latin typeface="HEKNBR+MS-UIGothic"/>
                <a:cs typeface="HEKNBR+MS-UIGothic"/>
              </a:rPr>
              <a:t>解决方案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0860" y="2516504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HEKNBR+MS-UIGothic"/>
                <a:cs typeface="HEKNBR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4335" y="3320376"/>
            <a:ext cx="2002155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BEUHUN+VRGARM+MicrosoftYaHei"/>
                <a:cs typeface="BEUHUN+VRGARM+Microsoft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FADNG+HONCQP+MicrosoftYaHei-Bold"/>
                <a:cs typeface="EFADNG+HONCQ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95800" y="3786028"/>
            <a:ext cx="38862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3600">
                <a:solidFill>
                  <a:srgbClr val="00A5B2"/>
                </a:solidFill>
                <a:latin typeface="HEKNBR+MS-UIGothic"/>
                <a:cs typeface="HEKNBR+MS-UIGothic"/>
              </a:rPr>
              <a:t>的概述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与功能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1550" spc="25">
                <a:solidFill>
                  <a:srgbClr val="00A5B2"/>
                </a:solidFill>
                <a:latin typeface="HEKNBR+MS-UIGothic"/>
                <a:cs typeface="HEKNBR+MS-UIGothic"/>
              </a:rPr>
              <a:t>的定</a:t>
            </a:r>
            <a:r>
              <a:rPr sz="155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井下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是一种在井下巷道中使用的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输设备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过电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机或其他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力源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驱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动滚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筒旋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，利用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钢丝绳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链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条等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牵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引索具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重物的升降或水平移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HEKNBR+MS-UIGothic"/>
                <a:cs typeface="HEKNBR+MS-UIGothic"/>
              </a:rPr>
              <a:t>井下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绞车</a:t>
            </a:r>
            <a:r>
              <a:rPr sz="1550" spc="25">
                <a:solidFill>
                  <a:srgbClr val="FFFFFF"/>
                </a:solidFill>
                <a:latin typeface="HEKNBR+MS-UIGothic"/>
                <a:cs typeface="HEKNBR+MS-UIGothic"/>
              </a:rPr>
              <a:t>的功能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21937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井下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绞车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主要用于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矿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山的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矿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石、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废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石、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的运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，以及井下其他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助作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水管路的安装和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修等。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的种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9270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电动</a:t>
            </a:r>
            <a:r>
              <a:rPr sz="2000" spc="25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绞车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HEKNBR+MS-UIGothic"/>
                <a:cs typeface="HEKNBR+MS-UIGothic"/>
              </a:rPr>
              <a:t>气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绞车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采用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机作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源，具有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简单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、操作方便、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维护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成本低等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点，是井下运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的主要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之一。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采用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压缩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空气作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力源，具有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保、安全可靠、成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本低等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点，适用于中小型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矿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山的运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HEKNBR+MS-UIGothic"/>
                <a:cs typeface="HEKNBR+MS-UIGothic"/>
              </a:rPr>
              <a:t>液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2000" spc="25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绞车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425688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式井下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采用液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压传动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具有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传动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功率大、控制精度高、安全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性能好等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点，适用于大型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矿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山的运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HEKNBR+MS-UIGothic"/>
                <a:cs typeface="HEKNB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展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2300" spc="25">
                <a:solidFill>
                  <a:srgbClr val="00A5B2"/>
                </a:solidFill>
                <a:latin typeface="HEKNBR+MS-UIGothic"/>
                <a:cs typeface="HEKNBR+MS-UIGothic"/>
              </a:rPr>
              <a:t>展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阶</a:t>
            </a:r>
            <a:r>
              <a:rPr sz="2300">
                <a:solidFill>
                  <a:srgbClr val="00A5B2"/>
                </a:solidFill>
                <a:latin typeface="HEKNBR+MS-UIGothic"/>
                <a:cs typeface="HEKNBR+MS-UIGothic"/>
              </a:rPr>
              <a:t>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441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随着工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展，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电动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和液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传动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的引入，井下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向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大功率、高效率、自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化方向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HEKNBR+MS-UIGothic"/>
                <a:cs typeface="HEKNBR+MS-UIGothic"/>
              </a:rPr>
              <a:t>初期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阶</a:t>
            </a:r>
            <a:r>
              <a:rPr sz="2300">
                <a:solidFill>
                  <a:srgbClr val="00A5B2"/>
                </a:solidFill>
                <a:latin typeface="HEKNBR+MS-UIGothic"/>
                <a:cs typeface="HEKNBR+MS-UIGothic"/>
              </a:rPr>
              <a:t>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早期的井下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或机械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8615" y="3094728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传动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方式，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简单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，功率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小，</a:t>
            </a:r>
          </a:p>
          <a:p>
            <a:pPr marL="381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主要用于小型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矿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山的运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现</a:t>
            </a:r>
            <a:r>
              <a:rPr sz="2300" spc="25">
                <a:solidFill>
                  <a:srgbClr val="00A5B2"/>
                </a:solidFill>
                <a:latin typeface="HEKNBR+MS-UIGothic"/>
                <a:cs typeface="HEKNBR+MS-UIGothic"/>
              </a:rPr>
              <a:t>代化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阶</a:t>
            </a:r>
            <a:r>
              <a:rPr sz="2300">
                <a:solidFill>
                  <a:srgbClr val="00A5B2"/>
                </a:solidFill>
                <a:latin typeface="HEKNBR+MS-UIGothic"/>
                <a:cs typeface="HEKNBR+MS-UIGothic"/>
              </a:rPr>
              <a:t>段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代井下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采用先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的控制技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16038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感器技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和安全保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装置，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5434703"/>
            <a:ext cx="35770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了智能化、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000000"/>
                </a:solidFill>
                <a:latin typeface="HEKNBR+MS-UIGothic"/>
                <a:cs typeface="HEKNBR+MS-UIGothic"/>
              </a:rPr>
              <a:t>程控制和安全可靠运行。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FADNG+HONCQP+MicrosoftYaHei-Bold"/>
                <a:cs typeface="EFADNG+HONCQP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24200" y="3457098"/>
            <a:ext cx="683514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HEKNBR+MS-UIGothic"/>
                <a:cs typeface="HEKNBR+MS-UIGothic"/>
              </a:rPr>
              <a:t>井下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绞车</a:t>
            </a:r>
            <a:r>
              <a:rPr sz="3600">
                <a:solidFill>
                  <a:srgbClr val="00A5B2"/>
                </a:solidFill>
                <a:latin typeface="HEKNBR+MS-UIGothic"/>
                <a:cs typeface="HEKNBR+MS-UIGothic"/>
              </a:rPr>
              <a:t>安全运行管理的重要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67400" y="4115593"/>
            <a:ext cx="11430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HEKNBR+MS-UIGothic"/>
                <a:cs typeface="HEKNBR+MS-UIGothic"/>
              </a:rPr>
              <a:t>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保障井下作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安全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确保井下作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的安全是井下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安全运行管理的首要任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。通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有效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的管理措施，可以降低事故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生的概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率，减少人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员伤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亡。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安全运行管理能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提高井下作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的安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全系数，使作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在一个相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安全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境中工作，减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心理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力，提高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EKNBR+MS-UIGothic"/>
                <a:cs typeface="HEKNBR+MS-UIGothic"/>
              </a:rPr>
              <a:t>工作效率。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提高生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HEKNBR+MS-UIGothic"/>
                <a:cs typeface="HEKNBR+MS-UIGothic"/>
              </a:rPr>
              <a:t>效率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FADNG+HONCQP+MicrosoftYaHei-Bold"/>
                <a:cs typeface="EFADNG+HONCQ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825040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井下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的安全运行管理有助于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提高生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效率。当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绞车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运行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定、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故障率降低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，井下作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的效率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自然会得到提升。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FADNG+HONCQP+MicrosoftYaHei-Bold"/>
                <a:cs typeface="EFADNG+HONCQP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过对绞车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和保养，可以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其使用寿命，降低更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成本，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一步提高生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HEKNBR+MS-UIGothic"/>
                <a:cs typeface="HEKNBR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https://d.book118.com/975004230342011111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HEKNBR+MS-UIGothic</vt:lpstr>
      <vt:lpstr>SimSun</vt:lpstr>
      <vt:lpstr>BEUHUN+VRGARM+MicrosoftYaHei</vt:lpstr>
      <vt:lpstr>EJUWBB+WUIMFW+ArialMT</vt:lpstr>
      <vt:lpstr>Times New Roman</vt:lpstr>
      <vt:lpstr>EFADNG+HONCQP+MicrosoftYaHei-Bold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2024-09-18T01:15:34.020</cp:lastPrinted>
  <dcterms:created xsi:type="dcterms:W3CDTF">2024-09-17T17:15:34Z</dcterms:created>
  <dcterms:modified xsi:type="dcterms:W3CDTF">2024-09-17T17:15:35Z</dcterms:modified>
</cp:coreProperties>
</file>