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CF26C2-A0E2-48D6-AA3A-C596016D4D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A5B3B6-A796-4D84-97F4-9271B63645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7A177B-4EFC-4B09-ADF4-801D62E187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3F6785-D7FA-4062-BDD6-E0F8285BA1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18A036-4A1B-4912-842E-08DAF47770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118F40-F274-4F01-BA76-DDFC92D184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99F59D-DBD4-46AD-8B19-14B9048D48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8BE303-60E5-47F3-AB34-A92C51F6C3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36A6D3-D50B-40A8-AB4D-FD235B1061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B91338-FD3A-4A24-A854-7D231DBBAA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BC1DBF-6232-4328-B594-1D0C1FA0B5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ctrTitle"/>
          </p:nvPr>
        </p:nvSpPr>
        <p:spPr>
          <a:xfrm>
            <a:off x="5360789" y="1324112"/>
            <a:ext cx="1470420" cy="1431289"/>
          </a:xfrm>
          <a:prstGeom prst="rect">
            <a:avLst/>
          </a:prstGeom>
        </p:spPr>
        <p:txBody>
          <a:bodyPr wrap="square" lIns="0" tIns="0" rIns="0" bIns="0">
            <a:spAutoFit/>
          </a:bodyPr>
          <a:lstStyle>
            <a:lvl1pPr>
              <a:defRPr sz="3000" b="1" i="0">
                <a:solidFill>
                  <a:srgbClr val="00B6FF"/>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000" b="1" i="0">
                <a:solidFill>
                  <a:srgbClr val="00B6FF"/>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00B6FF"/>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2000" b="1" i="0">
                <a:solidFill>
                  <a:srgbClr val="00B6FF"/>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00B6FF"/>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title"/>
          </p:nvPr>
        </p:nvSpPr>
        <p:spPr/>
        <p:txBody>
          <a:bodyPr lIns="0" tIns="0" rIns="0" bIns="0"/>
          <a:lstStyle>
            <a:lvl1pPr>
              <a:defRPr sz="3000" b="1" i="0">
                <a:solidFill>
                  <a:srgbClr val="00B6FF"/>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1205967" y="320735"/>
            <a:ext cx="1930400" cy="482600"/>
          </a:xfrm>
          <a:prstGeom prst="rect">
            <a:avLst/>
          </a:prstGeom>
        </p:spPr>
        <p:txBody>
          <a:bodyPr wrap="square" lIns="0" tIns="0" rIns="0" bIns="0">
            <a:spAutoFit/>
          </a:bodyPr>
          <a:lstStyle>
            <a:lvl1pPr>
              <a:defRPr sz="3000" b="1" i="0">
                <a:solidFill>
                  <a:srgbClr val="00B6FF"/>
                </a:solidFill>
                <a:latin typeface="微软雅黑"/>
                <a:cs typeface="微软雅黑"/>
              </a:defRPr>
            </a:lvl1pPr>
          </a:lstStyle>
          <a:p/>
        </p:txBody>
      </p:sp>
      <p:sp>
        <p:nvSpPr>
          <p:cNvPr id="3" name="Holder 3"/>
          <p:cNvSpPr>
            <a:spLocks noGrp="1"/>
          </p:cNvSpPr>
          <p:nvPr>
            <p:ph type="body" idx="1"/>
          </p:nvPr>
        </p:nvSpPr>
        <p:spPr>
          <a:xfrm>
            <a:off x="3620679" y="1601668"/>
            <a:ext cx="7264400" cy="1712595"/>
          </a:xfrm>
          <a:prstGeom prst="rect">
            <a:avLst/>
          </a:prstGeom>
        </p:spPr>
        <p:txBody>
          <a:bodyPr wrap="square" lIns="0" tIns="0" rIns="0" bIns="0">
            <a:spAutoFit/>
          </a:bodyPr>
          <a:lstStyle>
            <a:lvl1pPr>
              <a:defRPr sz="2000" b="1" i="0">
                <a:solidFill>
                  <a:srgbClr val="00B6FF"/>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11" Type="http://schemas.openxmlformats.org/officeDocument/2006/relationships/image" Target="../media/image13.png" /><Relationship Id="rId2" Type="http://schemas.openxmlformats.org/officeDocument/2006/relationships/image" Target="../media/image1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12.png" /><Relationship Id="rId11" Type="http://schemas.openxmlformats.org/officeDocument/2006/relationships/image" Target="../media/image13.png" /><Relationship Id="rId2" Type="http://schemas.openxmlformats.org/officeDocument/2006/relationships/image" Target="../media/image15.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0.png" /><Relationship Id="rId11" Type="http://schemas.openxmlformats.org/officeDocument/2006/relationships/image" Target="../media/image11.png" /><Relationship Id="rId12" Type="http://schemas.openxmlformats.org/officeDocument/2006/relationships/image" Target="../media/image12.png" /><Relationship Id="rId13" Type="http://schemas.openxmlformats.org/officeDocument/2006/relationships/image" Target="../media/image13.png" /><Relationship Id="rId2" Type="http://schemas.openxmlformats.org/officeDocument/2006/relationships/image" Target="../media/image16.png" /><Relationship Id="rId3" Type="http://schemas.openxmlformats.org/officeDocument/2006/relationships/image" Target="../media/image17.png" /><Relationship Id="rId4" Type="http://schemas.openxmlformats.org/officeDocument/2006/relationships/image" Target="../media/image18.png"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image" Target="../media/image7.png" /><Relationship Id="rId8" Type="http://schemas.openxmlformats.org/officeDocument/2006/relationships/image" Target="../media/image8.png" /><Relationship Id="rId9" Type="http://schemas.openxmlformats.org/officeDocument/2006/relationships/image" Target="../media/image9.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0.png" /><Relationship Id="rId11" Type="http://schemas.openxmlformats.org/officeDocument/2006/relationships/image" Target="../media/image11.png" /><Relationship Id="rId12" Type="http://schemas.openxmlformats.org/officeDocument/2006/relationships/image" Target="../media/image12.png" /><Relationship Id="rId13" Type="http://schemas.openxmlformats.org/officeDocument/2006/relationships/image" Target="../media/image13.png" /><Relationship Id="rId2" Type="http://schemas.openxmlformats.org/officeDocument/2006/relationships/image" Target="../media/image19.png" /><Relationship Id="rId3" Type="http://schemas.openxmlformats.org/officeDocument/2006/relationships/image" Target="../media/image20.png" /><Relationship Id="rId4" Type="http://schemas.openxmlformats.org/officeDocument/2006/relationships/image" Target="../media/image21.png"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image" Target="../media/image7.png" /><Relationship Id="rId8" Type="http://schemas.openxmlformats.org/officeDocument/2006/relationships/image" Target="../media/image8.png" /><Relationship Id="rId9" Type="http://schemas.openxmlformats.org/officeDocument/2006/relationships/image" Target="../media/image9.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1.png" /><Relationship Id="rId11" Type="http://schemas.openxmlformats.org/officeDocument/2006/relationships/image" Target="../media/image12.png" /><Relationship Id="rId12" Type="http://schemas.openxmlformats.org/officeDocument/2006/relationships/image" Target="../media/image13.png" /><Relationship Id="rId2" Type="http://schemas.openxmlformats.org/officeDocument/2006/relationships/image" Target="../media/image22.png" /><Relationship Id="rId3" Type="http://schemas.openxmlformats.org/officeDocument/2006/relationships/image" Target="../media/image23.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9.png" /><Relationship Id="rId8" Type="http://schemas.openxmlformats.org/officeDocument/2006/relationships/image" Target="../media/image8.png" /><Relationship Id="rId9" Type="http://schemas.openxmlformats.org/officeDocument/2006/relationships/image" Target="../media/image10.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11" Type="http://schemas.openxmlformats.org/officeDocument/2006/relationships/image" Target="../media/image13.png" /><Relationship Id="rId2" Type="http://schemas.openxmlformats.org/officeDocument/2006/relationships/image" Target="../media/image2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02422403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a:spLocks noGrp="1"/>
          </p:cNvSpPr>
          <p:nvPr>
            <p:ph type="title"/>
          </p:nvPr>
        </p:nvSpPr>
        <p:spPr>
          <a:xfrm>
            <a:off x="2468561" y="2442521"/>
            <a:ext cx="7254875" cy="814069"/>
          </a:xfrm>
          <a:prstGeom prst="rect">
            <a:avLst/>
          </a:prstGeom>
        </p:spPr>
        <p:txBody>
          <a:bodyPr vert="horz" wrap="square" lIns="0" tIns="15875" rIns="0" bIns="0" rtlCol="0">
            <a:spAutoFit/>
          </a:bodyPr>
          <a:lstStyle/>
          <a:p>
            <a:pPr marL="12700">
              <a:lnSpc>
                <a:spcPct val="100000"/>
              </a:lnSpc>
              <a:spcBef>
                <a:spcPts val="125"/>
              </a:spcBef>
            </a:pPr>
            <a:r>
              <a:rPr sz="5150" spc="-5">
                <a:solidFill>
                  <a:srgbClr val="FFFFFF"/>
                </a:solidFill>
              </a:rPr>
              <a:t>健康管理学职业分析报告</a:t>
            </a:r>
            <a:endParaRPr sz="515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297490" y="810387"/>
            <a:ext cx="5298440" cy="5295900"/>
            <a:chOff x="297490" y="810387"/>
            <a:chExt cx="5298440" cy="5295900"/>
          </a:xfrm>
        </p:grpSpPr>
        <p:sp>
          <p:nvSpPr>
            <p:cNvPr id="3" name="object 3"/>
            <p:cNvSpPr/>
            <p:nvPr/>
          </p:nvSpPr>
          <p:spPr>
            <a:xfrm>
              <a:off x="297490" y="810387"/>
              <a:ext cx="5298440" cy="5295900"/>
            </a:xfrm>
            <a:custGeom>
              <a:rect l="l" t="t" r="r" b="b"/>
              <a:pathLst>
                <a:path w="5298440" h="5295900">
                  <a:moveTo>
                    <a:pt x="2934605" y="12700"/>
                  </a:moveTo>
                  <a:lnTo>
                    <a:pt x="2363567" y="12700"/>
                  </a:lnTo>
                  <a:lnTo>
                    <a:pt x="2410586" y="0"/>
                  </a:lnTo>
                  <a:lnTo>
                    <a:pt x="2887587" y="0"/>
                  </a:lnTo>
                  <a:lnTo>
                    <a:pt x="2934605" y="12700"/>
                  </a:lnTo>
                  <a:close/>
                </a:path>
                <a:path w="5298440" h="5295900">
                  <a:moveTo>
                    <a:pt x="3027903" y="25400"/>
                  </a:moveTo>
                  <a:lnTo>
                    <a:pt x="2270269" y="25400"/>
                  </a:lnTo>
                  <a:lnTo>
                    <a:pt x="2316792" y="12700"/>
                  </a:lnTo>
                  <a:lnTo>
                    <a:pt x="2981380" y="12700"/>
                  </a:lnTo>
                  <a:lnTo>
                    <a:pt x="3027903" y="25400"/>
                  </a:lnTo>
                  <a:close/>
                </a:path>
                <a:path w="5298440" h="5295900">
                  <a:moveTo>
                    <a:pt x="3120167" y="38100"/>
                  </a:moveTo>
                  <a:lnTo>
                    <a:pt x="2178005" y="38100"/>
                  </a:lnTo>
                  <a:lnTo>
                    <a:pt x="2224004" y="25400"/>
                  </a:lnTo>
                  <a:lnTo>
                    <a:pt x="3074168" y="25400"/>
                  </a:lnTo>
                  <a:lnTo>
                    <a:pt x="3120167" y="38100"/>
                  </a:lnTo>
                  <a:close/>
                </a:path>
                <a:path w="5298440" h="5295900">
                  <a:moveTo>
                    <a:pt x="3165897" y="5245100"/>
                  </a:moveTo>
                  <a:lnTo>
                    <a:pt x="2132281" y="5245100"/>
                  </a:lnTo>
                  <a:lnTo>
                    <a:pt x="1691635" y="5118100"/>
                  </a:lnTo>
                  <a:lnTo>
                    <a:pt x="1649391" y="5092700"/>
                  </a:lnTo>
                  <a:lnTo>
                    <a:pt x="1565990" y="5067300"/>
                  </a:lnTo>
                  <a:lnTo>
                    <a:pt x="1484086" y="5016500"/>
                  </a:lnTo>
                  <a:lnTo>
                    <a:pt x="1443714" y="5003800"/>
                  </a:lnTo>
                  <a:lnTo>
                    <a:pt x="1403738" y="4978400"/>
                  </a:lnTo>
                  <a:lnTo>
                    <a:pt x="1364166" y="4965700"/>
                  </a:lnTo>
                  <a:lnTo>
                    <a:pt x="1286260" y="4914900"/>
                  </a:lnTo>
                  <a:lnTo>
                    <a:pt x="1210054" y="4864100"/>
                  </a:lnTo>
                  <a:lnTo>
                    <a:pt x="1135607" y="4813300"/>
                  </a:lnTo>
                  <a:lnTo>
                    <a:pt x="1062975" y="4762500"/>
                  </a:lnTo>
                  <a:lnTo>
                    <a:pt x="992218" y="4711700"/>
                  </a:lnTo>
                  <a:lnTo>
                    <a:pt x="957560" y="4686300"/>
                  </a:lnTo>
                  <a:lnTo>
                    <a:pt x="923393" y="4648200"/>
                  </a:lnTo>
                  <a:lnTo>
                    <a:pt x="889722" y="4622800"/>
                  </a:lnTo>
                  <a:lnTo>
                    <a:pt x="856557" y="4597400"/>
                  </a:lnTo>
                  <a:lnTo>
                    <a:pt x="823904" y="4559300"/>
                  </a:lnTo>
                  <a:lnTo>
                    <a:pt x="791769" y="4533900"/>
                  </a:lnTo>
                  <a:lnTo>
                    <a:pt x="760161" y="4495800"/>
                  </a:lnTo>
                  <a:lnTo>
                    <a:pt x="729087" y="4470400"/>
                  </a:lnTo>
                  <a:lnTo>
                    <a:pt x="698554" y="4432300"/>
                  </a:lnTo>
                  <a:lnTo>
                    <a:pt x="668568" y="4406900"/>
                  </a:lnTo>
                  <a:lnTo>
                    <a:pt x="639138" y="4368800"/>
                  </a:lnTo>
                  <a:lnTo>
                    <a:pt x="610271" y="4330700"/>
                  </a:lnTo>
                  <a:lnTo>
                    <a:pt x="581974" y="4305300"/>
                  </a:lnTo>
                  <a:lnTo>
                    <a:pt x="554253" y="4267200"/>
                  </a:lnTo>
                  <a:lnTo>
                    <a:pt x="527117" y="4229100"/>
                  </a:lnTo>
                  <a:lnTo>
                    <a:pt x="500573" y="4191000"/>
                  </a:lnTo>
                  <a:lnTo>
                    <a:pt x="474627" y="4152900"/>
                  </a:lnTo>
                  <a:lnTo>
                    <a:pt x="449287" y="4114800"/>
                  </a:lnTo>
                  <a:lnTo>
                    <a:pt x="424561" y="4076700"/>
                  </a:lnTo>
                  <a:lnTo>
                    <a:pt x="400455" y="4038600"/>
                  </a:lnTo>
                  <a:lnTo>
                    <a:pt x="376976" y="4000500"/>
                  </a:lnTo>
                  <a:lnTo>
                    <a:pt x="354133" y="3962400"/>
                  </a:lnTo>
                  <a:lnTo>
                    <a:pt x="331932" y="3924300"/>
                  </a:lnTo>
                  <a:lnTo>
                    <a:pt x="310380" y="3886200"/>
                  </a:lnTo>
                  <a:lnTo>
                    <a:pt x="289485" y="3848100"/>
                  </a:lnTo>
                  <a:lnTo>
                    <a:pt x="269254" y="3810000"/>
                  </a:lnTo>
                  <a:lnTo>
                    <a:pt x="249695" y="3771900"/>
                  </a:lnTo>
                  <a:lnTo>
                    <a:pt x="230813" y="3721100"/>
                  </a:lnTo>
                  <a:lnTo>
                    <a:pt x="212617" y="3683000"/>
                  </a:lnTo>
                  <a:lnTo>
                    <a:pt x="195114" y="3644900"/>
                  </a:lnTo>
                  <a:lnTo>
                    <a:pt x="178312" y="3594100"/>
                  </a:lnTo>
                  <a:lnTo>
                    <a:pt x="162216" y="3556000"/>
                  </a:lnTo>
                  <a:lnTo>
                    <a:pt x="146835" y="3517900"/>
                  </a:lnTo>
                  <a:lnTo>
                    <a:pt x="132176" y="3467100"/>
                  </a:lnTo>
                  <a:lnTo>
                    <a:pt x="118246" y="3429000"/>
                  </a:lnTo>
                  <a:lnTo>
                    <a:pt x="105053" y="3378200"/>
                  </a:lnTo>
                  <a:lnTo>
                    <a:pt x="92602" y="3340100"/>
                  </a:lnTo>
                  <a:lnTo>
                    <a:pt x="80903" y="3289300"/>
                  </a:lnTo>
                  <a:lnTo>
                    <a:pt x="69962" y="3251200"/>
                  </a:lnTo>
                  <a:lnTo>
                    <a:pt x="59786" y="3200400"/>
                  </a:lnTo>
                  <a:lnTo>
                    <a:pt x="50382" y="3162300"/>
                  </a:lnTo>
                  <a:lnTo>
                    <a:pt x="41758" y="3111500"/>
                  </a:lnTo>
                  <a:lnTo>
                    <a:pt x="33921" y="3073400"/>
                  </a:lnTo>
                  <a:lnTo>
                    <a:pt x="26879" y="3022600"/>
                  </a:lnTo>
                  <a:lnTo>
                    <a:pt x="20637" y="2971800"/>
                  </a:lnTo>
                  <a:lnTo>
                    <a:pt x="15205" y="2933700"/>
                  </a:lnTo>
                  <a:lnTo>
                    <a:pt x="10588" y="2882900"/>
                  </a:lnTo>
                  <a:lnTo>
                    <a:pt x="6795" y="2832100"/>
                  </a:lnTo>
                  <a:lnTo>
                    <a:pt x="3832" y="2781300"/>
                  </a:lnTo>
                  <a:lnTo>
                    <a:pt x="1706" y="2743200"/>
                  </a:lnTo>
                  <a:lnTo>
                    <a:pt x="425" y="2692400"/>
                  </a:lnTo>
                  <a:lnTo>
                    <a:pt x="0" y="2641600"/>
                  </a:lnTo>
                  <a:lnTo>
                    <a:pt x="428" y="2590800"/>
                  </a:lnTo>
                  <a:lnTo>
                    <a:pt x="1708" y="2552700"/>
                  </a:lnTo>
                  <a:lnTo>
                    <a:pt x="3834" y="2501900"/>
                  </a:lnTo>
                  <a:lnTo>
                    <a:pt x="6797" y="2451100"/>
                  </a:lnTo>
                  <a:lnTo>
                    <a:pt x="10590" y="2400300"/>
                  </a:lnTo>
                  <a:lnTo>
                    <a:pt x="15207" y="2362200"/>
                  </a:lnTo>
                  <a:lnTo>
                    <a:pt x="20639" y="2311400"/>
                  </a:lnTo>
                  <a:lnTo>
                    <a:pt x="26881" y="2260600"/>
                  </a:lnTo>
                  <a:lnTo>
                    <a:pt x="33923" y="2222500"/>
                  </a:lnTo>
                  <a:lnTo>
                    <a:pt x="41760" y="2171700"/>
                  </a:lnTo>
                  <a:lnTo>
                    <a:pt x="50384" y="2120900"/>
                  </a:lnTo>
                  <a:lnTo>
                    <a:pt x="59787" y="2082800"/>
                  </a:lnTo>
                  <a:lnTo>
                    <a:pt x="69963" y="2032000"/>
                  </a:lnTo>
                  <a:lnTo>
                    <a:pt x="80905" y="1993900"/>
                  </a:lnTo>
                  <a:lnTo>
                    <a:pt x="92604" y="1943100"/>
                  </a:lnTo>
                  <a:lnTo>
                    <a:pt x="105054" y="1905000"/>
                  </a:lnTo>
                  <a:lnTo>
                    <a:pt x="118248" y="1854200"/>
                  </a:lnTo>
                  <a:lnTo>
                    <a:pt x="132178" y="1816100"/>
                  </a:lnTo>
                  <a:lnTo>
                    <a:pt x="146837" y="1765300"/>
                  </a:lnTo>
                  <a:lnTo>
                    <a:pt x="162217" y="1727200"/>
                  </a:lnTo>
                  <a:lnTo>
                    <a:pt x="178313" y="1689100"/>
                  </a:lnTo>
                  <a:lnTo>
                    <a:pt x="195116" y="1638300"/>
                  </a:lnTo>
                  <a:lnTo>
                    <a:pt x="212618" y="1600200"/>
                  </a:lnTo>
                  <a:lnTo>
                    <a:pt x="230814" y="1562100"/>
                  </a:lnTo>
                  <a:lnTo>
                    <a:pt x="249696" y="1524000"/>
                  </a:lnTo>
                  <a:lnTo>
                    <a:pt x="269255" y="1473200"/>
                  </a:lnTo>
                  <a:lnTo>
                    <a:pt x="289486" y="1435100"/>
                  </a:lnTo>
                  <a:lnTo>
                    <a:pt x="310381" y="1397000"/>
                  </a:lnTo>
                  <a:lnTo>
                    <a:pt x="331933" y="1358900"/>
                  </a:lnTo>
                  <a:lnTo>
                    <a:pt x="354134" y="1320800"/>
                  </a:lnTo>
                  <a:lnTo>
                    <a:pt x="376977" y="1282700"/>
                  </a:lnTo>
                  <a:lnTo>
                    <a:pt x="400455" y="1244600"/>
                  </a:lnTo>
                  <a:lnTo>
                    <a:pt x="424561" y="1206500"/>
                  </a:lnTo>
                  <a:lnTo>
                    <a:pt x="449288" y="1168400"/>
                  </a:lnTo>
                  <a:lnTo>
                    <a:pt x="474627" y="1130300"/>
                  </a:lnTo>
                  <a:lnTo>
                    <a:pt x="500573" y="1092200"/>
                  </a:lnTo>
                  <a:lnTo>
                    <a:pt x="527117" y="1054100"/>
                  </a:lnTo>
                  <a:lnTo>
                    <a:pt x="554253" y="1016000"/>
                  </a:lnTo>
                  <a:lnTo>
                    <a:pt x="581974" y="990600"/>
                  </a:lnTo>
                  <a:lnTo>
                    <a:pt x="610271" y="952500"/>
                  </a:lnTo>
                  <a:lnTo>
                    <a:pt x="639139" y="914400"/>
                  </a:lnTo>
                  <a:lnTo>
                    <a:pt x="668568" y="889000"/>
                  </a:lnTo>
                  <a:lnTo>
                    <a:pt x="698554" y="850900"/>
                  </a:lnTo>
                  <a:lnTo>
                    <a:pt x="729087" y="812800"/>
                  </a:lnTo>
                  <a:lnTo>
                    <a:pt x="760161" y="787400"/>
                  </a:lnTo>
                  <a:lnTo>
                    <a:pt x="791769" y="749300"/>
                  </a:lnTo>
                  <a:lnTo>
                    <a:pt x="823903" y="723900"/>
                  </a:lnTo>
                  <a:lnTo>
                    <a:pt x="856557" y="698500"/>
                  </a:lnTo>
                  <a:lnTo>
                    <a:pt x="889722" y="660400"/>
                  </a:lnTo>
                  <a:lnTo>
                    <a:pt x="923392" y="635000"/>
                  </a:lnTo>
                  <a:lnTo>
                    <a:pt x="957560" y="609600"/>
                  </a:lnTo>
                  <a:lnTo>
                    <a:pt x="992218" y="571500"/>
                  </a:lnTo>
                  <a:lnTo>
                    <a:pt x="1027358" y="546100"/>
                  </a:lnTo>
                  <a:lnTo>
                    <a:pt x="1099060" y="495300"/>
                  </a:lnTo>
                  <a:lnTo>
                    <a:pt x="1172607" y="444500"/>
                  </a:lnTo>
                  <a:lnTo>
                    <a:pt x="1247940" y="393700"/>
                  </a:lnTo>
                  <a:lnTo>
                    <a:pt x="1325003" y="342900"/>
                  </a:lnTo>
                  <a:lnTo>
                    <a:pt x="1364165" y="330200"/>
                  </a:lnTo>
                  <a:lnTo>
                    <a:pt x="1443714" y="279400"/>
                  </a:lnTo>
                  <a:lnTo>
                    <a:pt x="1484086" y="266700"/>
                  </a:lnTo>
                  <a:lnTo>
                    <a:pt x="1524846" y="241300"/>
                  </a:lnTo>
                  <a:lnTo>
                    <a:pt x="1565989" y="228600"/>
                  </a:lnTo>
                  <a:lnTo>
                    <a:pt x="1607506" y="203200"/>
                  </a:lnTo>
                  <a:lnTo>
                    <a:pt x="1691634" y="177800"/>
                  </a:lnTo>
                  <a:lnTo>
                    <a:pt x="1734231" y="152400"/>
                  </a:lnTo>
                  <a:lnTo>
                    <a:pt x="2132280" y="38100"/>
                  </a:lnTo>
                  <a:lnTo>
                    <a:pt x="3165893" y="38100"/>
                  </a:lnTo>
                  <a:lnTo>
                    <a:pt x="3563942" y="152400"/>
                  </a:lnTo>
                  <a:lnTo>
                    <a:pt x="3606539" y="177800"/>
                  </a:lnTo>
                  <a:lnTo>
                    <a:pt x="3690667" y="203200"/>
                  </a:lnTo>
                  <a:lnTo>
                    <a:pt x="3732184" y="228600"/>
                  </a:lnTo>
                  <a:lnTo>
                    <a:pt x="3773326" y="241300"/>
                  </a:lnTo>
                  <a:lnTo>
                    <a:pt x="3814087" y="266700"/>
                  </a:lnTo>
                  <a:lnTo>
                    <a:pt x="3854459" y="279400"/>
                  </a:lnTo>
                  <a:lnTo>
                    <a:pt x="3934008" y="330200"/>
                  </a:lnTo>
                  <a:lnTo>
                    <a:pt x="3973170" y="342900"/>
                  </a:lnTo>
                  <a:lnTo>
                    <a:pt x="4050233" y="393700"/>
                  </a:lnTo>
                  <a:lnTo>
                    <a:pt x="4125567" y="444500"/>
                  </a:lnTo>
                  <a:lnTo>
                    <a:pt x="4199114" y="495300"/>
                  </a:lnTo>
                  <a:lnTo>
                    <a:pt x="4270815" y="546100"/>
                  </a:lnTo>
                  <a:lnTo>
                    <a:pt x="4305956" y="571500"/>
                  </a:lnTo>
                  <a:lnTo>
                    <a:pt x="4340614" y="609600"/>
                  </a:lnTo>
                  <a:lnTo>
                    <a:pt x="4374782" y="635000"/>
                  </a:lnTo>
                  <a:lnTo>
                    <a:pt x="4408452" y="660400"/>
                  </a:lnTo>
                  <a:lnTo>
                    <a:pt x="4441617" y="698500"/>
                  </a:lnTo>
                  <a:lnTo>
                    <a:pt x="4474271" y="723900"/>
                  </a:lnTo>
                  <a:lnTo>
                    <a:pt x="4506405" y="749300"/>
                  </a:lnTo>
                  <a:lnTo>
                    <a:pt x="4538013" y="787400"/>
                  </a:lnTo>
                  <a:lnTo>
                    <a:pt x="4569087" y="812800"/>
                  </a:lnTo>
                  <a:lnTo>
                    <a:pt x="4599621" y="850900"/>
                  </a:lnTo>
                  <a:lnTo>
                    <a:pt x="4629606" y="889000"/>
                  </a:lnTo>
                  <a:lnTo>
                    <a:pt x="4659036" y="914400"/>
                  </a:lnTo>
                  <a:lnTo>
                    <a:pt x="4687904" y="952500"/>
                  </a:lnTo>
                  <a:lnTo>
                    <a:pt x="4716201" y="990600"/>
                  </a:lnTo>
                  <a:lnTo>
                    <a:pt x="4743922" y="1016000"/>
                  </a:lnTo>
                  <a:lnTo>
                    <a:pt x="4771058" y="1054100"/>
                  </a:lnTo>
                  <a:lnTo>
                    <a:pt x="4797602" y="1092200"/>
                  </a:lnTo>
                  <a:lnTo>
                    <a:pt x="4823548" y="1130300"/>
                  </a:lnTo>
                  <a:lnTo>
                    <a:pt x="4848888" y="1168400"/>
                  </a:lnTo>
                  <a:lnTo>
                    <a:pt x="4873614" y="1206500"/>
                  </a:lnTo>
                  <a:lnTo>
                    <a:pt x="4897720" y="1244600"/>
                  </a:lnTo>
                  <a:lnTo>
                    <a:pt x="4921199" y="1282700"/>
                  </a:lnTo>
                  <a:lnTo>
                    <a:pt x="4944042" y="1320800"/>
                  </a:lnTo>
                  <a:lnTo>
                    <a:pt x="4966243" y="1358900"/>
                  </a:lnTo>
                  <a:lnTo>
                    <a:pt x="4987795" y="1397000"/>
                  </a:lnTo>
                  <a:lnTo>
                    <a:pt x="5008690" y="1435100"/>
                  </a:lnTo>
                  <a:lnTo>
                    <a:pt x="5028921" y="1473200"/>
                  </a:lnTo>
                  <a:lnTo>
                    <a:pt x="5048481" y="1524000"/>
                  </a:lnTo>
                  <a:lnTo>
                    <a:pt x="5067362" y="1562100"/>
                  </a:lnTo>
                  <a:lnTo>
                    <a:pt x="5085558" y="1600200"/>
                  </a:lnTo>
                  <a:lnTo>
                    <a:pt x="5103061" y="1638300"/>
                  </a:lnTo>
                  <a:lnTo>
                    <a:pt x="5119864" y="1689100"/>
                  </a:lnTo>
                  <a:lnTo>
                    <a:pt x="5135959" y="1727200"/>
                  </a:lnTo>
                  <a:lnTo>
                    <a:pt x="5151340" y="1765300"/>
                  </a:lnTo>
                  <a:lnTo>
                    <a:pt x="5165999" y="1816100"/>
                  </a:lnTo>
                  <a:lnTo>
                    <a:pt x="5179929" y="1854200"/>
                  </a:lnTo>
                  <a:lnTo>
                    <a:pt x="5193123" y="1905000"/>
                  </a:lnTo>
                  <a:lnTo>
                    <a:pt x="5205573" y="1943100"/>
                  </a:lnTo>
                  <a:lnTo>
                    <a:pt x="5217273" y="1993900"/>
                  </a:lnTo>
                  <a:lnTo>
                    <a:pt x="5228214" y="2032000"/>
                  </a:lnTo>
                  <a:lnTo>
                    <a:pt x="5238390" y="2082800"/>
                  </a:lnTo>
                  <a:lnTo>
                    <a:pt x="5247794" y="2120900"/>
                  </a:lnTo>
                  <a:lnTo>
                    <a:pt x="5256418" y="2171700"/>
                  </a:lnTo>
                  <a:lnTo>
                    <a:pt x="5264255" y="2222500"/>
                  </a:lnTo>
                  <a:lnTo>
                    <a:pt x="5271297" y="2260600"/>
                  </a:lnTo>
                  <a:lnTo>
                    <a:pt x="5277539" y="2311400"/>
                  </a:lnTo>
                  <a:lnTo>
                    <a:pt x="5282971" y="2362200"/>
                  </a:lnTo>
                  <a:lnTo>
                    <a:pt x="5287588" y="2400300"/>
                  </a:lnTo>
                  <a:lnTo>
                    <a:pt x="5291382" y="2451100"/>
                  </a:lnTo>
                  <a:lnTo>
                    <a:pt x="5294345" y="2501900"/>
                  </a:lnTo>
                  <a:lnTo>
                    <a:pt x="5296470" y="2552700"/>
                  </a:lnTo>
                  <a:lnTo>
                    <a:pt x="5297751" y="2590800"/>
                  </a:lnTo>
                  <a:lnTo>
                    <a:pt x="5298179" y="2641600"/>
                  </a:lnTo>
                  <a:lnTo>
                    <a:pt x="5297750" y="2692400"/>
                  </a:lnTo>
                  <a:lnTo>
                    <a:pt x="5296470" y="2743200"/>
                  </a:lnTo>
                  <a:lnTo>
                    <a:pt x="5294344" y="2781300"/>
                  </a:lnTo>
                  <a:lnTo>
                    <a:pt x="5291381" y="2832100"/>
                  </a:lnTo>
                  <a:lnTo>
                    <a:pt x="5287588" y="2882900"/>
                  </a:lnTo>
                  <a:lnTo>
                    <a:pt x="5282971" y="2933700"/>
                  </a:lnTo>
                  <a:lnTo>
                    <a:pt x="5277539" y="2971800"/>
                  </a:lnTo>
                  <a:lnTo>
                    <a:pt x="5271297" y="3022600"/>
                  </a:lnTo>
                  <a:lnTo>
                    <a:pt x="5264255" y="3073400"/>
                  </a:lnTo>
                  <a:lnTo>
                    <a:pt x="5256418" y="3111500"/>
                  </a:lnTo>
                  <a:lnTo>
                    <a:pt x="5247794" y="3162300"/>
                  </a:lnTo>
                  <a:lnTo>
                    <a:pt x="5238391" y="3200400"/>
                  </a:lnTo>
                  <a:lnTo>
                    <a:pt x="5228214" y="3251200"/>
                  </a:lnTo>
                  <a:lnTo>
                    <a:pt x="5217273" y="3289300"/>
                  </a:lnTo>
                  <a:lnTo>
                    <a:pt x="5205574" y="3340100"/>
                  </a:lnTo>
                  <a:lnTo>
                    <a:pt x="5193124" y="3378200"/>
                  </a:lnTo>
                  <a:lnTo>
                    <a:pt x="5179930" y="3429000"/>
                  </a:lnTo>
                  <a:lnTo>
                    <a:pt x="5166000" y="3467100"/>
                  </a:lnTo>
                  <a:lnTo>
                    <a:pt x="5151341" y="3517900"/>
                  </a:lnTo>
                  <a:lnTo>
                    <a:pt x="5135960" y="3556000"/>
                  </a:lnTo>
                  <a:lnTo>
                    <a:pt x="5119865" y="3594100"/>
                  </a:lnTo>
                  <a:lnTo>
                    <a:pt x="5103062" y="3644900"/>
                  </a:lnTo>
                  <a:lnTo>
                    <a:pt x="5085559" y="3683000"/>
                  </a:lnTo>
                  <a:lnTo>
                    <a:pt x="5067363" y="3721100"/>
                  </a:lnTo>
                  <a:lnTo>
                    <a:pt x="5048482" y="3771900"/>
                  </a:lnTo>
                  <a:lnTo>
                    <a:pt x="5028922" y="3810000"/>
                  </a:lnTo>
                  <a:lnTo>
                    <a:pt x="5008691" y="3848100"/>
                  </a:lnTo>
                  <a:lnTo>
                    <a:pt x="4987796" y="3886200"/>
                  </a:lnTo>
                  <a:lnTo>
                    <a:pt x="4966245" y="3924300"/>
                  </a:lnTo>
                  <a:lnTo>
                    <a:pt x="4944044" y="3962400"/>
                  </a:lnTo>
                  <a:lnTo>
                    <a:pt x="4921201" y="4000500"/>
                  </a:lnTo>
                  <a:lnTo>
                    <a:pt x="4897722" y="4038600"/>
                  </a:lnTo>
                  <a:lnTo>
                    <a:pt x="4873616" y="4076700"/>
                  </a:lnTo>
                  <a:lnTo>
                    <a:pt x="4848890" y="4114800"/>
                  </a:lnTo>
                  <a:lnTo>
                    <a:pt x="4823550" y="4152900"/>
                  </a:lnTo>
                  <a:lnTo>
                    <a:pt x="4797604" y="4191000"/>
                  </a:lnTo>
                  <a:lnTo>
                    <a:pt x="4771060" y="4229100"/>
                  </a:lnTo>
                  <a:lnTo>
                    <a:pt x="4743924" y="4267200"/>
                  </a:lnTo>
                  <a:lnTo>
                    <a:pt x="4716203" y="4305300"/>
                  </a:lnTo>
                  <a:lnTo>
                    <a:pt x="4687906" y="4330700"/>
                  </a:lnTo>
                  <a:lnTo>
                    <a:pt x="4659039" y="4368800"/>
                  </a:lnTo>
                  <a:lnTo>
                    <a:pt x="4629609" y="4406900"/>
                  </a:lnTo>
                  <a:lnTo>
                    <a:pt x="4599624" y="4432300"/>
                  </a:lnTo>
                  <a:lnTo>
                    <a:pt x="4569090" y="4470400"/>
                  </a:lnTo>
                  <a:lnTo>
                    <a:pt x="4538016" y="4495800"/>
                  </a:lnTo>
                  <a:lnTo>
                    <a:pt x="4506408" y="4533900"/>
                  </a:lnTo>
                  <a:lnTo>
                    <a:pt x="4474274" y="4559300"/>
                  </a:lnTo>
                  <a:lnTo>
                    <a:pt x="4441620" y="4597400"/>
                  </a:lnTo>
                  <a:lnTo>
                    <a:pt x="4408455" y="4622800"/>
                  </a:lnTo>
                  <a:lnTo>
                    <a:pt x="4374785" y="4648200"/>
                  </a:lnTo>
                  <a:lnTo>
                    <a:pt x="4340617" y="4686300"/>
                  </a:lnTo>
                  <a:lnTo>
                    <a:pt x="4305959" y="4711700"/>
                  </a:lnTo>
                  <a:lnTo>
                    <a:pt x="4235202" y="4762500"/>
                  </a:lnTo>
                  <a:lnTo>
                    <a:pt x="4162571" y="4813300"/>
                  </a:lnTo>
                  <a:lnTo>
                    <a:pt x="4088123" y="4864100"/>
                  </a:lnTo>
                  <a:lnTo>
                    <a:pt x="4011918" y="4914900"/>
                  </a:lnTo>
                  <a:lnTo>
                    <a:pt x="3934012" y="4965700"/>
                  </a:lnTo>
                  <a:lnTo>
                    <a:pt x="3894439" y="4978400"/>
                  </a:lnTo>
                  <a:lnTo>
                    <a:pt x="3854463" y="5003800"/>
                  </a:lnTo>
                  <a:lnTo>
                    <a:pt x="3814091" y="5016500"/>
                  </a:lnTo>
                  <a:lnTo>
                    <a:pt x="3732188" y="5067300"/>
                  </a:lnTo>
                  <a:lnTo>
                    <a:pt x="3648787" y="5092700"/>
                  </a:lnTo>
                  <a:lnTo>
                    <a:pt x="3606543" y="5118100"/>
                  </a:lnTo>
                  <a:lnTo>
                    <a:pt x="3165897" y="5245100"/>
                  </a:lnTo>
                  <a:close/>
                </a:path>
                <a:path w="5298440" h="5295900">
                  <a:moveTo>
                    <a:pt x="3027908" y="5270500"/>
                  </a:moveTo>
                  <a:lnTo>
                    <a:pt x="2270270" y="5270500"/>
                  </a:lnTo>
                  <a:lnTo>
                    <a:pt x="2178006" y="5245100"/>
                  </a:lnTo>
                  <a:lnTo>
                    <a:pt x="3120172" y="5245100"/>
                  </a:lnTo>
                  <a:lnTo>
                    <a:pt x="3027908" y="5270500"/>
                  </a:lnTo>
                  <a:close/>
                </a:path>
                <a:path w="5298440" h="5295900">
                  <a:moveTo>
                    <a:pt x="2887591" y="5283200"/>
                  </a:moveTo>
                  <a:lnTo>
                    <a:pt x="2410587" y="5283200"/>
                  </a:lnTo>
                  <a:lnTo>
                    <a:pt x="2363568" y="5270500"/>
                  </a:lnTo>
                  <a:lnTo>
                    <a:pt x="2934610" y="5270500"/>
                  </a:lnTo>
                  <a:lnTo>
                    <a:pt x="2887591" y="5283200"/>
                  </a:lnTo>
                  <a:close/>
                </a:path>
                <a:path w="5298440" h="5295900">
                  <a:moveTo>
                    <a:pt x="2745142" y="5295900"/>
                  </a:moveTo>
                  <a:lnTo>
                    <a:pt x="2553036" y="5295900"/>
                  </a:lnTo>
                  <a:lnTo>
                    <a:pt x="2505328" y="5283200"/>
                  </a:lnTo>
                  <a:lnTo>
                    <a:pt x="2792850" y="5283200"/>
                  </a:lnTo>
                  <a:lnTo>
                    <a:pt x="2745142" y="5295900"/>
                  </a:lnTo>
                  <a:close/>
                </a:path>
              </a:pathLst>
            </a:custGeom>
            <a:solidFill>
              <a:srgbClr val="00B6FF">
                <a:alpha val="14117"/>
              </a:srgbClr>
            </a:solidFill>
          </p:spPr>
          <p:txBody>
            <a:bodyPr wrap="square" lIns="0" tIns="0" rIns="0" bIns="0" rtlCol="0"/>
            <a:lstStyle/>
            <a:p/>
          </p:txBody>
        </p:sp>
        <p:sp>
          <p:nvSpPr>
            <p:cNvPr id="4" name="object 4"/>
            <p:cNvSpPr/>
            <p:nvPr/>
          </p:nvSpPr>
          <p:spPr>
            <a:xfrm>
              <a:off x="938399" y="1451297"/>
              <a:ext cx="4016375" cy="4013200"/>
            </a:xfrm>
            <a:custGeom>
              <a:rect l="l" t="t" r="r" b="b"/>
              <a:pathLst>
                <a:path w="4016375" h="4013200">
                  <a:moveTo>
                    <a:pt x="2245712" y="12700"/>
                  </a:moveTo>
                  <a:lnTo>
                    <a:pt x="1770644" y="12700"/>
                  </a:lnTo>
                  <a:lnTo>
                    <a:pt x="1817547" y="0"/>
                  </a:lnTo>
                  <a:lnTo>
                    <a:pt x="2198810" y="0"/>
                  </a:lnTo>
                  <a:lnTo>
                    <a:pt x="2245712" y="12700"/>
                  </a:lnTo>
                  <a:close/>
                </a:path>
                <a:path w="4016375" h="4013200">
                  <a:moveTo>
                    <a:pt x="2338522" y="25400"/>
                  </a:moveTo>
                  <a:lnTo>
                    <a:pt x="1677835" y="25400"/>
                  </a:lnTo>
                  <a:lnTo>
                    <a:pt x="1724069" y="12700"/>
                  </a:lnTo>
                  <a:lnTo>
                    <a:pt x="2292287" y="12700"/>
                  </a:lnTo>
                  <a:lnTo>
                    <a:pt x="2338522" y="25400"/>
                  </a:lnTo>
                  <a:close/>
                </a:path>
                <a:path w="4016375" h="4013200">
                  <a:moveTo>
                    <a:pt x="2519811" y="3949700"/>
                  </a:moveTo>
                  <a:lnTo>
                    <a:pt x="1496550" y="3949700"/>
                  </a:lnTo>
                  <a:lnTo>
                    <a:pt x="1408276" y="3924300"/>
                  </a:lnTo>
                  <a:lnTo>
                    <a:pt x="1364775" y="3898900"/>
                  </a:lnTo>
                  <a:lnTo>
                    <a:pt x="1236967" y="3860800"/>
                  </a:lnTo>
                  <a:lnTo>
                    <a:pt x="1195305" y="3835400"/>
                  </a:lnTo>
                  <a:lnTo>
                    <a:pt x="1154134" y="3822700"/>
                  </a:lnTo>
                  <a:lnTo>
                    <a:pt x="1113466" y="3797300"/>
                  </a:lnTo>
                  <a:lnTo>
                    <a:pt x="1073315" y="3784600"/>
                  </a:lnTo>
                  <a:lnTo>
                    <a:pt x="994613" y="3733800"/>
                  </a:lnTo>
                  <a:lnTo>
                    <a:pt x="918127" y="3683000"/>
                  </a:lnTo>
                  <a:lnTo>
                    <a:pt x="880747" y="3657600"/>
                  </a:lnTo>
                  <a:lnTo>
                    <a:pt x="843958" y="3632200"/>
                  </a:lnTo>
                  <a:lnTo>
                    <a:pt x="807774" y="3606800"/>
                  </a:lnTo>
                  <a:lnTo>
                    <a:pt x="772207" y="3581400"/>
                  </a:lnTo>
                  <a:lnTo>
                    <a:pt x="737270" y="3556000"/>
                  </a:lnTo>
                  <a:lnTo>
                    <a:pt x="702975" y="3530600"/>
                  </a:lnTo>
                  <a:lnTo>
                    <a:pt x="669335" y="3492500"/>
                  </a:lnTo>
                  <a:lnTo>
                    <a:pt x="636362" y="3467100"/>
                  </a:lnTo>
                  <a:lnTo>
                    <a:pt x="604069" y="3441700"/>
                  </a:lnTo>
                  <a:lnTo>
                    <a:pt x="572469" y="3403600"/>
                  </a:lnTo>
                  <a:lnTo>
                    <a:pt x="541573" y="3378200"/>
                  </a:lnTo>
                  <a:lnTo>
                    <a:pt x="511396" y="3340100"/>
                  </a:lnTo>
                  <a:lnTo>
                    <a:pt x="481949" y="3302000"/>
                  </a:lnTo>
                  <a:lnTo>
                    <a:pt x="453245" y="3276600"/>
                  </a:lnTo>
                  <a:lnTo>
                    <a:pt x="425296" y="3238500"/>
                  </a:lnTo>
                  <a:lnTo>
                    <a:pt x="398115" y="3200400"/>
                  </a:lnTo>
                  <a:lnTo>
                    <a:pt x="371715" y="3162300"/>
                  </a:lnTo>
                  <a:lnTo>
                    <a:pt x="346109" y="3124200"/>
                  </a:lnTo>
                  <a:lnTo>
                    <a:pt x="321308" y="3086100"/>
                  </a:lnTo>
                  <a:lnTo>
                    <a:pt x="297325" y="3048000"/>
                  </a:lnTo>
                  <a:lnTo>
                    <a:pt x="274174" y="3009900"/>
                  </a:lnTo>
                  <a:lnTo>
                    <a:pt x="251866" y="2971800"/>
                  </a:lnTo>
                  <a:lnTo>
                    <a:pt x="230414" y="2933700"/>
                  </a:lnTo>
                  <a:lnTo>
                    <a:pt x="209832" y="2895600"/>
                  </a:lnTo>
                  <a:lnTo>
                    <a:pt x="190130" y="2857500"/>
                  </a:lnTo>
                  <a:lnTo>
                    <a:pt x="171322" y="2819400"/>
                  </a:lnTo>
                  <a:lnTo>
                    <a:pt x="153421" y="2768600"/>
                  </a:lnTo>
                  <a:lnTo>
                    <a:pt x="136439" y="2730500"/>
                  </a:lnTo>
                  <a:lnTo>
                    <a:pt x="120389" y="2692400"/>
                  </a:lnTo>
                  <a:lnTo>
                    <a:pt x="105283" y="2641600"/>
                  </a:lnTo>
                  <a:lnTo>
                    <a:pt x="91134" y="2603500"/>
                  </a:lnTo>
                  <a:lnTo>
                    <a:pt x="77954" y="2552700"/>
                  </a:lnTo>
                  <a:lnTo>
                    <a:pt x="65757" y="2514600"/>
                  </a:lnTo>
                  <a:lnTo>
                    <a:pt x="54554" y="2463800"/>
                  </a:lnTo>
                  <a:lnTo>
                    <a:pt x="44358" y="2425700"/>
                  </a:lnTo>
                  <a:lnTo>
                    <a:pt x="35182" y="2374900"/>
                  </a:lnTo>
                  <a:lnTo>
                    <a:pt x="27039" y="2336800"/>
                  </a:lnTo>
                  <a:lnTo>
                    <a:pt x="19940" y="2286000"/>
                  </a:lnTo>
                  <a:lnTo>
                    <a:pt x="13899" y="2235200"/>
                  </a:lnTo>
                  <a:lnTo>
                    <a:pt x="8928" y="2197100"/>
                  </a:lnTo>
                  <a:lnTo>
                    <a:pt x="5040" y="2146300"/>
                  </a:lnTo>
                  <a:lnTo>
                    <a:pt x="2247" y="2095500"/>
                  </a:lnTo>
                  <a:lnTo>
                    <a:pt x="562" y="2044700"/>
                  </a:lnTo>
                  <a:lnTo>
                    <a:pt x="0" y="2006600"/>
                  </a:lnTo>
                  <a:lnTo>
                    <a:pt x="564" y="1955800"/>
                  </a:lnTo>
                  <a:lnTo>
                    <a:pt x="2249" y="1905000"/>
                  </a:lnTo>
                  <a:lnTo>
                    <a:pt x="5042" y="1854200"/>
                  </a:lnTo>
                  <a:lnTo>
                    <a:pt x="8930" y="1816100"/>
                  </a:lnTo>
                  <a:lnTo>
                    <a:pt x="13901" y="1765300"/>
                  </a:lnTo>
                  <a:lnTo>
                    <a:pt x="19942" y="1714500"/>
                  </a:lnTo>
                  <a:lnTo>
                    <a:pt x="27040" y="1676400"/>
                  </a:lnTo>
                  <a:lnTo>
                    <a:pt x="35184" y="1625600"/>
                  </a:lnTo>
                  <a:lnTo>
                    <a:pt x="44360" y="1574800"/>
                  </a:lnTo>
                  <a:lnTo>
                    <a:pt x="54555" y="1536700"/>
                  </a:lnTo>
                  <a:lnTo>
                    <a:pt x="65758" y="1485900"/>
                  </a:lnTo>
                  <a:lnTo>
                    <a:pt x="77956" y="1447800"/>
                  </a:lnTo>
                  <a:lnTo>
                    <a:pt x="91135" y="1397000"/>
                  </a:lnTo>
                  <a:lnTo>
                    <a:pt x="105284" y="1358900"/>
                  </a:lnTo>
                  <a:lnTo>
                    <a:pt x="120390" y="1320800"/>
                  </a:lnTo>
                  <a:lnTo>
                    <a:pt x="136440" y="1270000"/>
                  </a:lnTo>
                  <a:lnTo>
                    <a:pt x="153422" y="1231900"/>
                  </a:lnTo>
                  <a:lnTo>
                    <a:pt x="171323" y="1193800"/>
                  </a:lnTo>
                  <a:lnTo>
                    <a:pt x="190131" y="1143000"/>
                  </a:lnTo>
                  <a:lnTo>
                    <a:pt x="209832" y="1104900"/>
                  </a:lnTo>
                  <a:lnTo>
                    <a:pt x="230415" y="1066800"/>
                  </a:lnTo>
                  <a:lnTo>
                    <a:pt x="251867" y="1028700"/>
                  </a:lnTo>
                  <a:lnTo>
                    <a:pt x="274175" y="990600"/>
                  </a:lnTo>
                  <a:lnTo>
                    <a:pt x="297326" y="952500"/>
                  </a:lnTo>
                  <a:lnTo>
                    <a:pt x="321308" y="914400"/>
                  </a:lnTo>
                  <a:lnTo>
                    <a:pt x="346109" y="876300"/>
                  </a:lnTo>
                  <a:lnTo>
                    <a:pt x="371716" y="838200"/>
                  </a:lnTo>
                  <a:lnTo>
                    <a:pt x="398116" y="800100"/>
                  </a:lnTo>
                  <a:lnTo>
                    <a:pt x="425296" y="762000"/>
                  </a:lnTo>
                  <a:lnTo>
                    <a:pt x="453245" y="736600"/>
                  </a:lnTo>
                  <a:lnTo>
                    <a:pt x="481949" y="698500"/>
                  </a:lnTo>
                  <a:lnTo>
                    <a:pt x="511396" y="660400"/>
                  </a:lnTo>
                  <a:lnTo>
                    <a:pt x="541574" y="635000"/>
                  </a:lnTo>
                  <a:lnTo>
                    <a:pt x="572469" y="596900"/>
                  </a:lnTo>
                  <a:lnTo>
                    <a:pt x="604069" y="571500"/>
                  </a:lnTo>
                  <a:lnTo>
                    <a:pt x="636362" y="533400"/>
                  </a:lnTo>
                  <a:lnTo>
                    <a:pt x="669335" y="508000"/>
                  </a:lnTo>
                  <a:lnTo>
                    <a:pt x="702975" y="469900"/>
                  </a:lnTo>
                  <a:lnTo>
                    <a:pt x="737270" y="444500"/>
                  </a:lnTo>
                  <a:lnTo>
                    <a:pt x="772207" y="419100"/>
                  </a:lnTo>
                  <a:lnTo>
                    <a:pt x="807774" y="393700"/>
                  </a:lnTo>
                  <a:lnTo>
                    <a:pt x="843958" y="368300"/>
                  </a:lnTo>
                  <a:lnTo>
                    <a:pt x="880746" y="342900"/>
                  </a:lnTo>
                  <a:lnTo>
                    <a:pt x="918127" y="317500"/>
                  </a:lnTo>
                  <a:lnTo>
                    <a:pt x="956086" y="292100"/>
                  </a:lnTo>
                  <a:lnTo>
                    <a:pt x="1033693" y="241300"/>
                  </a:lnTo>
                  <a:lnTo>
                    <a:pt x="1073315" y="228600"/>
                  </a:lnTo>
                  <a:lnTo>
                    <a:pt x="1154133" y="177800"/>
                  </a:lnTo>
                  <a:lnTo>
                    <a:pt x="1236966" y="152400"/>
                  </a:lnTo>
                  <a:lnTo>
                    <a:pt x="1279107" y="127000"/>
                  </a:lnTo>
                  <a:lnTo>
                    <a:pt x="1321714" y="114300"/>
                  </a:lnTo>
                  <a:lnTo>
                    <a:pt x="1631953" y="25400"/>
                  </a:lnTo>
                  <a:lnTo>
                    <a:pt x="2384404" y="25400"/>
                  </a:lnTo>
                  <a:lnTo>
                    <a:pt x="2694643" y="114300"/>
                  </a:lnTo>
                  <a:lnTo>
                    <a:pt x="2737250" y="127000"/>
                  </a:lnTo>
                  <a:lnTo>
                    <a:pt x="2779391" y="152400"/>
                  </a:lnTo>
                  <a:lnTo>
                    <a:pt x="2862224" y="177800"/>
                  </a:lnTo>
                  <a:lnTo>
                    <a:pt x="2943043" y="228600"/>
                  </a:lnTo>
                  <a:lnTo>
                    <a:pt x="2982665" y="241300"/>
                  </a:lnTo>
                  <a:lnTo>
                    <a:pt x="3060271" y="292100"/>
                  </a:lnTo>
                  <a:lnTo>
                    <a:pt x="3098231" y="317500"/>
                  </a:lnTo>
                  <a:lnTo>
                    <a:pt x="3135611" y="342900"/>
                  </a:lnTo>
                  <a:lnTo>
                    <a:pt x="3172400" y="368300"/>
                  </a:lnTo>
                  <a:lnTo>
                    <a:pt x="3208584" y="393700"/>
                  </a:lnTo>
                  <a:lnTo>
                    <a:pt x="3244151" y="419100"/>
                  </a:lnTo>
                  <a:lnTo>
                    <a:pt x="3279088" y="444500"/>
                  </a:lnTo>
                  <a:lnTo>
                    <a:pt x="3313383" y="469900"/>
                  </a:lnTo>
                  <a:lnTo>
                    <a:pt x="3347023" y="508000"/>
                  </a:lnTo>
                  <a:lnTo>
                    <a:pt x="3379996" y="533400"/>
                  </a:lnTo>
                  <a:lnTo>
                    <a:pt x="3412289" y="571500"/>
                  </a:lnTo>
                  <a:lnTo>
                    <a:pt x="3443890" y="596900"/>
                  </a:lnTo>
                  <a:lnTo>
                    <a:pt x="3474785" y="635000"/>
                  </a:lnTo>
                  <a:lnTo>
                    <a:pt x="3504962" y="660400"/>
                  </a:lnTo>
                  <a:lnTo>
                    <a:pt x="3534409" y="698500"/>
                  </a:lnTo>
                  <a:lnTo>
                    <a:pt x="3563114" y="736600"/>
                  </a:lnTo>
                  <a:lnTo>
                    <a:pt x="3591062" y="762000"/>
                  </a:lnTo>
                  <a:lnTo>
                    <a:pt x="3618243" y="800100"/>
                  </a:lnTo>
                  <a:lnTo>
                    <a:pt x="3644643" y="838200"/>
                  </a:lnTo>
                  <a:lnTo>
                    <a:pt x="3670250" y="876300"/>
                  </a:lnTo>
                  <a:lnTo>
                    <a:pt x="3695051" y="914400"/>
                  </a:lnTo>
                  <a:lnTo>
                    <a:pt x="3719033" y="952500"/>
                  </a:lnTo>
                  <a:lnTo>
                    <a:pt x="3742185" y="990600"/>
                  </a:lnTo>
                  <a:lnTo>
                    <a:pt x="3764493" y="1028700"/>
                  </a:lnTo>
                  <a:lnTo>
                    <a:pt x="3785944" y="1066800"/>
                  </a:lnTo>
                  <a:lnTo>
                    <a:pt x="3806527" y="1104900"/>
                  </a:lnTo>
                  <a:lnTo>
                    <a:pt x="3826229" y="1143000"/>
                  </a:lnTo>
                  <a:lnTo>
                    <a:pt x="3845036" y="1193800"/>
                  </a:lnTo>
                  <a:lnTo>
                    <a:pt x="3862938" y="1231900"/>
                  </a:lnTo>
                  <a:lnTo>
                    <a:pt x="3879920" y="1270000"/>
                  </a:lnTo>
                  <a:lnTo>
                    <a:pt x="3895970" y="1320800"/>
                  </a:lnTo>
                  <a:lnTo>
                    <a:pt x="3911076" y="1358900"/>
                  </a:lnTo>
                  <a:lnTo>
                    <a:pt x="3925225" y="1397000"/>
                  </a:lnTo>
                  <a:lnTo>
                    <a:pt x="3938405" y="1447800"/>
                  </a:lnTo>
                  <a:lnTo>
                    <a:pt x="3950602" y="1485900"/>
                  </a:lnTo>
                  <a:lnTo>
                    <a:pt x="3961805" y="1536700"/>
                  </a:lnTo>
                  <a:lnTo>
                    <a:pt x="3972001" y="1574800"/>
                  </a:lnTo>
                  <a:lnTo>
                    <a:pt x="3981177" y="1625600"/>
                  </a:lnTo>
                  <a:lnTo>
                    <a:pt x="3989321" y="1676400"/>
                  </a:lnTo>
                  <a:lnTo>
                    <a:pt x="3996420" y="1714500"/>
                  </a:lnTo>
                  <a:lnTo>
                    <a:pt x="4002461" y="1765300"/>
                  </a:lnTo>
                  <a:lnTo>
                    <a:pt x="4007432" y="1816100"/>
                  </a:lnTo>
                  <a:lnTo>
                    <a:pt x="4011320" y="1854200"/>
                  </a:lnTo>
                  <a:lnTo>
                    <a:pt x="4014113" y="1905000"/>
                  </a:lnTo>
                  <a:lnTo>
                    <a:pt x="4015798" y="1955800"/>
                  </a:lnTo>
                  <a:lnTo>
                    <a:pt x="4016362" y="2006600"/>
                  </a:lnTo>
                  <a:lnTo>
                    <a:pt x="4015797" y="2044700"/>
                  </a:lnTo>
                  <a:lnTo>
                    <a:pt x="4014113" y="2095500"/>
                  </a:lnTo>
                  <a:lnTo>
                    <a:pt x="4011320" y="2146300"/>
                  </a:lnTo>
                  <a:lnTo>
                    <a:pt x="4007432" y="2197100"/>
                  </a:lnTo>
                  <a:lnTo>
                    <a:pt x="4002461" y="2235200"/>
                  </a:lnTo>
                  <a:lnTo>
                    <a:pt x="3996420" y="2286000"/>
                  </a:lnTo>
                  <a:lnTo>
                    <a:pt x="3989321" y="2336800"/>
                  </a:lnTo>
                  <a:lnTo>
                    <a:pt x="3981178" y="2374900"/>
                  </a:lnTo>
                  <a:lnTo>
                    <a:pt x="3972002" y="2425700"/>
                  </a:lnTo>
                  <a:lnTo>
                    <a:pt x="3961806" y="2463800"/>
                  </a:lnTo>
                  <a:lnTo>
                    <a:pt x="3950603" y="2514600"/>
                  </a:lnTo>
                  <a:lnTo>
                    <a:pt x="3938405" y="2552700"/>
                  </a:lnTo>
                  <a:lnTo>
                    <a:pt x="3925226" y="2603500"/>
                  </a:lnTo>
                  <a:lnTo>
                    <a:pt x="3911077" y="2641600"/>
                  </a:lnTo>
                  <a:lnTo>
                    <a:pt x="3895971" y="2692400"/>
                  </a:lnTo>
                  <a:lnTo>
                    <a:pt x="3879921" y="2730500"/>
                  </a:lnTo>
                  <a:lnTo>
                    <a:pt x="3862939" y="2768600"/>
                  </a:lnTo>
                  <a:lnTo>
                    <a:pt x="3845038" y="2819400"/>
                  </a:lnTo>
                  <a:lnTo>
                    <a:pt x="3826230" y="2857500"/>
                  </a:lnTo>
                  <a:lnTo>
                    <a:pt x="3806529" y="2895600"/>
                  </a:lnTo>
                  <a:lnTo>
                    <a:pt x="3785946" y="2933700"/>
                  </a:lnTo>
                  <a:lnTo>
                    <a:pt x="3764494" y="2971800"/>
                  </a:lnTo>
                  <a:lnTo>
                    <a:pt x="3742186" y="3009900"/>
                  </a:lnTo>
                  <a:lnTo>
                    <a:pt x="3719035" y="3048000"/>
                  </a:lnTo>
                  <a:lnTo>
                    <a:pt x="3695052" y="3086100"/>
                  </a:lnTo>
                  <a:lnTo>
                    <a:pt x="3670252" y="3124200"/>
                  </a:lnTo>
                  <a:lnTo>
                    <a:pt x="3644645" y="3162300"/>
                  </a:lnTo>
                  <a:lnTo>
                    <a:pt x="3618245" y="3200400"/>
                  </a:lnTo>
                  <a:lnTo>
                    <a:pt x="3591064" y="3238500"/>
                  </a:lnTo>
                  <a:lnTo>
                    <a:pt x="3563116" y="3276600"/>
                  </a:lnTo>
                  <a:lnTo>
                    <a:pt x="3534412" y="3302000"/>
                  </a:lnTo>
                  <a:lnTo>
                    <a:pt x="3504964" y="3340100"/>
                  </a:lnTo>
                  <a:lnTo>
                    <a:pt x="3474787" y="3378200"/>
                  </a:lnTo>
                  <a:lnTo>
                    <a:pt x="3443892" y="3403600"/>
                  </a:lnTo>
                  <a:lnTo>
                    <a:pt x="3412292" y="3441700"/>
                  </a:lnTo>
                  <a:lnTo>
                    <a:pt x="3379999" y="3467100"/>
                  </a:lnTo>
                  <a:lnTo>
                    <a:pt x="3347026" y="3492500"/>
                  </a:lnTo>
                  <a:lnTo>
                    <a:pt x="3313386" y="3530600"/>
                  </a:lnTo>
                  <a:lnTo>
                    <a:pt x="3279091" y="3556000"/>
                  </a:lnTo>
                  <a:lnTo>
                    <a:pt x="3244153" y="3581400"/>
                  </a:lnTo>
                  <a:lnTo>
                    <a:pt x="3208586" y="3606800"/>
                  </a:lnTo>
                  <a:lnTo>
                    <a:pt x="3172402" y="3632200"/>
                  </a:lnTo>
                  <a:lnTo>
                    <a:pt x="3135614" y="3657600"/>
                  </a:lnTo>
                  <a:lnTo>
                    <a:pt x="3098234" y="3683000"/>
                  </a:lnTo>
                  <a:lnTo>
                    <a:pt x="3021748" y="3733800"/>
                  </a:lnTo>
                  <a:lnTo>
                    <a:pt x="2943046" y="3784600"/>
                  </a:lnTo>
                  <a:lnTo>
                    <a:pt x="2902895" y="3797300"/>
                  </a:lnTo>
                  <a:lnTo>
                    <a:pt x="2862227" y="3822700"/>
                  </a:lnTo>
                  <a:lnTo>
                    <a:pt x="2821056" y="3835400"/>
                  </a:lnTo>
                  <a:lnTo>
                    <a:pt x="2779394" y="3860800"/>
                  </a:lnTo>
                  <a:lnTo>
                    <a:pt x="2651586" y="3898900"/>
                  </a:lnTo>
                  <a:lnTo>
                    <a:pt x="2608085" y="3924300"/>
                  </a:lnTo>
                  <a:lnTo>
                    <a:pt x="2519811" y="3949700"/>
                  </a:lnTo>
                  <a:close/>
                </a:path>
                <a:path w="4016375" h="4013200">
                  <a:moveTo>
                    <a:pt x="2338525" y="3987800"/>
                  </a:moveTo>
                  <a:lnTo>
                    <a:pt x="1677836" y="3987800"/>
                  </a:lnTo>
                  <a:lnTo>
                    <a:pt x="1541299" y="3949700"/>
                  </a:lnTo>
                  <a:lnTo>
                    <a:pt x="2475062" y="3949700"/>
                  </a:lnTo>
                  <a:lnTo>
                    <a:pt x="2338525" y="3987800"/>
                  </a:lnTo>
                  <a:close/>
                </a:path>
                <a:path w="4016375" h="4013200">
                  <a:moveTo>
                    <a:pt x="2245716" y="4000500"/>
                  </a:moveTo>
                  <a:lnTo>
                    <a:pt x="1770645" y="4000500"/>
                  </a:lnTo>
                  <a:lnTo>
                    <a:pt x="1724070" y="3987800"/>
                  </a:lnTo>
                  <a:lnTo>
                    <a:pt x="2292291" y="3987800"/>
                  </a:lnTo>
                  <a:lnTo>
                    <a:pt x="2245716" y="4000500"/>
                  </a:lnTo>
                  <a:close/>
                </a:path>
                <a:path w="4016375" h="4013200">
                  <a:moveTo>
                    <a:pt x="2104076" y="4013200"/>
                  </a:moveTo>
                  <a:lnTo>
                    <a:pt x="1912285" y="4013200"/>
                  </a:lnTo>
                  <a:lnTo>
                    <a:pt x="1864765" y="4000500"/>
                  </a:lnTo>
                  <a:lnTo>
                    <a:pt x="2151596" y="4000500"/>
                  </a:lnTo>
                  <a:lnTo>
                    <a:pt x="2104076" y="4013200"/>
                  </a:lnTo>
                  <a:close/>
                </a:path>
              </a:pathLst>
            </a:custGeom>
            <a:solidFill>
              <a:srgbClr val="00B6FF"/>
            </a:solidFill>
          </p:spPr>
          <p:txBody>
            <a:bodyPr wrap="square" lIns="0" tIns="0" rIns="0" bIns="0" rtlCol="0"/>
            <a:lstStyle/>
            <a:p/>
          </p:txBody>
        </p:sp>
      </p:grpSp>
      <p:sp>
        <p:nvSpPr>
          <p:cNvPr id="5" name="object 5"/>
          <p:cNvSpPr txBox="1"/>
          <p:nvPr/>
        </p:nvSpPr>
        <p:spPr>
          <a:xfrm>
            <a:off x="2093817" y="3195994"/>
            <a:ext cx="1968500" cy="1191260"/>
          </a:xfrm>
          <a:prstGeom prst="rect">
            <a:avLst/>
          </a:prstGeom>
        </p:spPr>
        <p:txBody>
          <a:bodyPr vert="horz" wrap="square" lIns="0" tIns="12700" rIns="0" bIns="0" rtlCol="0">
            <a:spAutoFit/>
          </a:bodyPr>
          <a:lstStyle/>
          <a:p>
            <a:pPr marL="12700">
              <a:lnSpc>
                <a:spcPct val="100000"/>
              </a:lnSpc>
              <a:spcBef>
                <a:spcPts val="100"/>
              </a:spcBef>
            </a:pPr>
            <a:r>
              <a:rPr sz="7650" b="1" spc="-25">
                <a:solidFill>
                  <a:srgbClr val="FFFFFF"/>
                </a:solidFill>
                <a:latin typeface="微软雅黑"/>
                <a:cs typeface="微软雅黑"/>
              </a:rPr>
              <a:t>目录</a:t>
            </a:r>
            <a:endParaRPr sz="7650">
              <a:latin typeface="微软雅黑"/>
              <a:cs typeface="微软雅黑"/>
            </a:endParaRPr>
          </a:p>
        </p:txBody>
      </p:sp>
      <p:sp>
        <p:nvSpPr>
          <p:cNvPr id="6" name="object 6"/>
          <p:cNvSpPr txBox="1">
            <a:spLocks noGrp="1"/>
          </p:cNvSpPr>
          <p:nvPr>
            <p:ph type="title"/>
          </p:nvPr>
        </p:nvSpPr>
        <p:spPr>
          <a:xfrm>
            <a:off x="2256556" y="2416616"/>
            <a:ext cx="1445895" cy="436880"/>
          </a:xfrm>
          <a:prstGeom prst="rect">
            <a:avLst/>
          </a:prstGeom>
        </p:spPr>
        <p:txBody>
          <a:bodyPr vert="horz" wrap="square" lIns="0" tIns="12700" rIns="0" bIns="0" rtlCol="0">
            <a:spAutoFit/>
          </a:bodyPr>
          <a:lstStyle/>
          <a:p>
            <a:pPr marL="12700">
              <a:lnSpc>
                <a:spcPct val="100000"/>
              </a:lnSpc>
              <a:spcBef>
                <a:spcPts val="100"/>
              </a:spcBef>
            </a:pPr>
            <a:r>
              <a:rPr sz="2700" b="0" spc="-10">
                <a:solidFill>
                  <a:srgbClr val="FFFFFF"/>
                </a:solidFill>
                <a:latin typeface="微软雅黑"/>
                <a:cs typeface="微软雅黑"/>
              </a:rPr>
              <a:t>contents</a:t>
            </a:r>
            <a:endParaRPr sz="2700">
              <a:latin typeface="微软雅黑"/>
              <a:cs typeface="微软雅黑"/>
            </a:endParaRPr>
          </a:p>
        </p:txBody>
      </p:sp>
      <p:sp>
        <p:nvSpPr>
          <p:cNvPr id="7" name="object 7"/>
          <p:cNvSpPr txBox="1"/>
          <p:nvPr/>
        </p:nvSpPr>
        <p:spPr>
          <a:xfrm>
            <a:off x="6033693" y="1716077"/>
            <a:ext cx="4800600" cy="3308985"/>
          </a:xfrm>
          <a:prstGeom prst="rect">
            <a:avLst/>
          </a:prstGeom>
        </p:spPr>
        <p:txBody>
          <a:bodyPr vert="horz" wrap="square" lIns="0" tIns="185420" rIns="0" bIns="0" rtlCol="0">
            <a:spAutoFit/>
          </a:bodyPr>
          <a:lstStyle/>
          <a:p>
            <a:pPr marL="215900" indent="-203200">
              <a:lnSpc>
                <a:spcPct val="100000"/>
              </a:lnSpc>
              <a:spcBef>
                <a:spcPts val="1460"/>
              </a:spcBef>
              <a:buSzPct val="102083"/>
              <a:buFont typeface="Arial"/>
              <a:buChar char="•"/>
              <a:tabLst>
                <a:tab pos="215900"/>
              </a:tabLst>
            </a:pPr>
            <a:r>
              <a:rPr sz="2400" b="1" spc="-10">
                <a:solidFill>
                  <a:srgbClr val="00B6FF"/>
                </a:solidFill>
                <a:latin typeface="微软雅黑"/>
                <a:cs typeface="微软雅黑"/>
              </a:rPr>
              <a:t>健康管理学概述</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00B6FF"/>
                </a:solidFill>
                <a:latin typeface="微软雅黑"/>
                <a:cs typeface="微软雅黑"/>
              </a:rPr>
              <a:t>健康管理学的职业分类</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00B6FF"/>
                </a:solidFill>
                <a:latin typeface="微软雅黑"/>
                <a:cs typeface="微软雅黑"/>
              </a:rPr>
              <a:t>健康管理学职业前景分析</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00B6FF"/>
                </a:solidFill>
                <a:latin typeface="微软雅黑"/>
                <a:cs typeface="微软雅黑"/>
              </a:rPr>
              <a:t>如何成为一名健康管理学专家</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00B6FF"/>
                </a:solidFill>
                <a:latin typeface="微软雅黑"/>
                <a:cs typeface="微软雅黑"/>
              </a:rPr>
              <a:t>健康管理学职业面临的挑战与机遇</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00B6FF"/>
                </a:solidFill>
                <a:latin typeface="微软雅黑"/>
                <a:cs typeface="微软雅黑"/>
              </a:rPr>
              <a:t>健康管理学职业案例分享</a:t>
            </a:r>
            <a:endParaRPr sz="2400">
              <a:latin typeface="微软雅黑"/>
              <a:cs typeface="微软雅黑"/>
            </a:endParaRPr>
          </a:p>
        </p:txBody>
      </p:sp>
      <p:grpSp>
        <p:nvGrpSpPr>
          <p:cNvPr id="8" name="object 8"/>
          <p:cNvGrpSpPr/>
          <p:nvPr/>
        </p:nvGrpSpPr>
        <p:grpSpPr>
          <a:xfrm>
            <a:off x="11307389" y="332231"/>
            <a:ext cx="519430" cy="86995"/>
            <a:chOff x="11307389" y="332231"/>
            <a:chExt cx="519430" cy="86995"/>
          </a:xfrm>
        </p:grpSpPr>
        <p:pic>
          <p:nvPicPr>
            <p:cNvPr id="9" name="object 9"/>
            <p:cNvPicPr/>
            <p:nvPr/>
          </p:nvPicPr>
          <p:blipFill>
            <a:blip r:embed="rId2"/>
            <a:stretch>
              <a:fillRect/>
            </a:stretch>
          </p:blipFill>
          <p:spPr>
            <a:xfrm>
              <a:off x="11307389" y="332232"/>
              <a:ext cx="89762" cy="86429"/>
            </a:xfrm>
            <a:prstGeom prst="rect">
              <a:avLst/>
            </a:prstGeom>
          </p:spPr>
        </p:pic>
        <p:pic>
          <p:nvPicPr>
            <p:cNvPr id="10" name="object 10"/>
            <p:cNvPicPr/>
            <p:nvPr/>
          </p:nvPicPr>
          <p:blipFill>
            <a:blip r:embed="rId2"/>
            <a:stretch>
              <a:fillRect/>
            </a:stretch>
          </p:blipFill>
          <p:spPr>
            <a:xfrm>
              <a:off x="11736476" y="332232"/>
              <a:ext cx="89762" cy="86429"/>
            </a:xfrm>
            <a:prstGeom prst="rect">
              <a:avLst/>
            </a:prstGeom>
          </p:spPr>
        </p:pic>
        <p:sp>
          <p:nvSpPr>
            <p:cNvPr id="11" name="object 11"/>
            <p:cNvSpPr/>
            <p:nvPr/>
          </p:nvSpPr>
          <p:spPr>
            <a:xfrm>
              <a:off x="11346375" y="332231"/>
              <a:ext cx="436245" cy="86995"/>
            </a:xfrm>
            <a:custGeom>
              <a:rect l="l" t="t" r="r" b="b"/>
              <a:pathLst>
                <a:path w="436245" h="86995">
                  <a:moveTo>
                    <a:pt x="436199" y="86429"/>
                  </a:moveTo>
                  <a:lnTo>
                    <a:pt x="0" y="86429"/>
                  </a:lnTo>
                  <a:lnTo>
                    <a:pt x="0" y="0"/>
                  </a:lnTo>
                  <a:lnTo>
                    <a:pt x="436199" y="0"/>
                  </a:lnTo>
                  <a:lnTo>
                    <a:pt x="436199" y="86429"/>
                  </a:lnTo>
                  <a:close/>
                </a:path>
              </a:pathLst>
            </a:custGeom>
            <a:solidFill>
              <a:srgbClr val="405DFF"/>
            </a:solidFill>
          </p:spPr>
          <p:txBody>
            <a:bodyPr wrap="square" lIns="0" tIns="0" rIns="0" bIns="0" rtlCol="0"/>
            <a:lstStyle/>
            <a:p/>
          </p:txBody>
        </p:sp>
      </p:grpSp>
      <p:grpSp>
        <p:nvGrpSpPr>
          <p:cNvPr id="12" name="object 12"/>
          <p:cNvGrpSpPr/>
          <p:nvPr/>
        </p:nvGrpSpPr>
        <p:grpSpPr>
          <a:xfrm>
            <a:off x="11307389" y="508550"/>
            <a:ext cx="519430" cy="86995"/>
            <a:chOff x="11307389" y="508550"/>
            <a:chExt cx="519430" cy="86995"/>
          </a:xfrm>
        </p:grpSpPr>
        <p:pic>
          <p:nvPicPr>
            <p:cNvPr id="13" name="object 13"/>
            <p:cNvPicPr/>
            <p:nvPr/>
          </p:nvPicPr>
          <p:blipFill>
            <a:blip r:embed="rId2"/>
            <a:stretch>
              <a:fillRect/>
            </a:stretch>
          </p:blipFill>
          <p:spPr>
            <a:xfrm>
              <a:off x="11307389" y="508550"/>
              <a:ext cx="89762" cy="86429"/>
            </a:xfrm>
            <a:prstGeom prst="rect">
              <a:avLst/>
            </a:prstGeom>
          </p:spPr>
        </p:pic>
        <p:pic>
          <p:nvPicPr>
            <p:cNvPr id="14" name="object 14"/>
            <p:cNvPicPr/>
            <p:nvPr/>
          </p:nvPicPr>
          <p:blipFill>
            <a:blip r:embed="rId2"/>
            <a:stretch>
              <a:fillRect/>
            </a:stretch>
          </p:blipFill>
          <p:spPr>
            <a:xfrm>
              <a:off x="11736476" y="508550"/>
              <a:ext cx="89762" cy="86429"/>
            </a:xfrm>
            <a:prstGeom prst="rect">
              <a:avLst/>
            </a:prstGeom>
          </p:spPr>
        </p:pic>
        <p:sp>
          <p:nvSpPr>
            <p:cNvPr id="15" name="object 15"/>
            <p:cNvSpPr/>
            <p:nvPr/>
          </p:nvSpPr>
          <p:spPr>
            <a:xfrm>
              <a:off x="11346375" y="508550"/>
              <a:ext cx="436245" cy="86995"/>
            </a:xfrm>
            <a:custGeom>
              <a:rect l="l" t="t" r="r" b="b"/>
              <a:pathLst>
                <a:path w="436245" h="86995">
                  <a:moveTo>
                    <a:pt x="436199" y="86429"/>
                  </a:moveTo>
                  <a:lnTo>
                    <a:pt x="0" y="86429"/>
                  </a:lnTo>
                  <a:lnTo>
                    <a:pt x="0" y="0"/>
                  </a:lnTo>
                  <a:lnTo>
                    <a:pt x="436199" y="0"/>
                  </a:lnTo>
                  <a:lnTo>
                    <a:pt x="436199" y="86429"/>
                  </a:lnTo>
                  <a:close/>
                </a:path>
              </a:pathLst>
            </a:custGeom>
            <a:solidFill>
              <a:srgbClr val="405DFF"/>
            </a:solidFill>
          </p:spPr>
          <p:txBody>
            <a:bodyPr wrap="square" lIns="0" tIns="0" rIns="0" bIns="0" rtlCol="0"/>
            <a:lstStyle/>
            <a:p/>
          </p:txBody>
        </p:sp>
      </p:grpSp>
      <p:grpSp>
        <p:nvGrpSpPr>
          <p:cNvPr id="16" name="object 16"/>
          <p:cNvGrpSpPr/>
          <p:nvPr/>
        </p:nvGrpSpPr>
        <p:grpSpPr>
          <a:xfrm>
            <a:off x="11307389" y="684869"/>
            <a:ext cx="519430" cy="86995"/>
            <a:chOff x="11307389" y="684869"/>
            <a:chExt cx="519430" cy="86995"/>
          </a:xfrm>
        </p:grpSpPr>
        <p:pic>
          <p:nvPicPr>
            <p:cNvPr id="17" name="object 17"/>
            <p:cNvPicPr/>
            <p:nvPr/>
          </p:nvPicPr>
          <p:blipFill>
            <a:blip r:embed="rId2"/>
            <a:stretch>
              <a:fillRect/>
            </a:stretch>
          </p:blipFill>
          <p:spPr>
            <a:xfrm>
              <a:off x="11307389" y="684869"/>
              <a:ext cx="89762" cy="86429"/>
            </a:xfrm>
            <a:prstGeom prst="rect">
              <a:avLst/>
            </a:prstGeom>
          </p:spPr>
        </p:pic>
        <p:pic>
          <p:nvPicPr>
            <p:cNvPr id="18" name="object 18"/>
            <p:cNvPicPr/>
            <p:nvPr/>
          </p:nvPicPr>
          <p:blipFill>
            <a:blip r:embed="rId2"/>
            <a:stretch>
              <a:fillRect/>
            </a:stretch>
          </p:blipFill>
          <p:spPr>
            <a:xfrm>
              <a:off x="11736476" y="684869"/>
              <a:ext cx="89762" cy="86429"/>
            </a:xfrm>
            <a:prstGeom prst="rect">
              <a:avLst/>
            </a:prstGeom>
          </p:spPr>
        </p:pic>
        <p:sp>
          <p:nvSpPr>
            <p:cNvPr id="19" name="object 19"/>
            <p:cNvSpPr/>
            <p:nvPr/>
          </p:nvSpPr>
          <p:spPr>
            <a:xfrm>
              <a:off x="11346375" y="684869"/>
              <a:ext cx="436245" cy="86995"/>
            </a:xfrm>
            <a:custGeom>
              <a:rect l="l" t="t" r="r" b="b"/>
              <a:pathLst>
                <a:path w="436245" h="86995">
                  <a:moveTo>
                    <a:pt x="436199" y="86429"/>
                  </a:moveTo>
                  <a:lnTo>
                    <a:pt x="0" y="86429"/>
                  </a:lnTo>
                  <a:lnTo>
                    <a:pt x="0" y="0"/>
                  </a:lnTo>
                  <a:lnTo>
                    <a:pt x="436199" y="0"/>
                  </a:lnTo>
                  <a:lnTo>
                    <a:pt x="436199" y="86429"/>
                  </a:lnTo>
                  <a:close/>
                </a:path>
              </a:pathLst>
            </a:custGeom>
            <a:solidFill>
              <a:srgbClr val="405DFF"/>
            </a:solidFill>
          </p:spPr>
          <p:txBody>
            <a:bodyPr wrap="square" lIns="0" tIns="0" rIns="0" bIns="0" rtlCol="0"/>
            <a:lstStyle/>
            <a:p/>
          </p:txBody>
        </p:sp>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5875" rIns="0" bIns="0" rtlCol="0">
            <a:spAutoFit/>
          </a:bodyPr>
          <a:lstStyle/>
          <a:p>
            <a:pPr marL="12700">
              <a:lnSpc>
                <a:spcPct val="100000"/>
              </a:lnSpc>
              <a:spcBef>
                <a:spcPts val="125"/>
              </a:spcBef>
            </a:pPr>
            <a:r>
              <a:rPr sz="9200" spc="-25">
                <a:solidFill>
                  <a:srgbClr val="FFFFFF"/>
                </a:solidFill>
              </a:rPr>
              <a:t>01</a:t>
            </a:r>
            <a:endParaRPr sz="9200"/>
          </a:p>
        </p:txBody>
      </p:sp>
      <p:sp>
        <p:nvSpPr>
          <p:cNvPr id="3" name="object 3"/>
          <p:cNvSpPr txBox="1"/>
          <p:nvPr/>
        </p:nvSpPr>
        <p:spPr>
          <a:xfrm>
            <a:off x="4382406" y="3335444"/>
            <a:ext cx="3425825" cy="608330"/>
          </a:xfrm>
          <a:prstGeom prst="rect">
            <a:avLst/>
          </a:prstGeom>
        </p:spPr>
        <p:txBody>
          <a:bodyPr vert="horz" wrap="square" lIns="0" tIns="15875" rIns="0" bIns="0" rtlCol="0">
            <a:spAutoFit/>
          </a:bodyPr>
          <a:lstStyle/>
          <a:p>
            <a:pPr marL="12700">
              <a:lnSpc>
                <a:spcPct val="100000"/>
              </a:lnSpc>
              <a:spcBef>
                <a:spcPts val="125"/>
              </a:spcBef>
            </a:pPr>
            <a:r>
              <a:rPr sz="3800" spc="-10">
                <a:solidFill>
                  <a:srgbClr val="FFFFFF"/>
                </a:solidFill>
                <a:latin typeface="微软雅黑"/>
                <a:cs typeface="微软雅黑"/>
              </a:rPr>
              <a:t>健康管理学概述</a:t>
            </a:r>
            <a:endParaRPr sz="38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873195" y="1044365"/>
            <a:ext cx="669925" cy="5814060"/>
            <a:chOff x="873195" y="1044365"/>
            <a:chExt cx="669925" cy="5814060"/>
          </a:xfrm>
        </p:grpSpPr>
        <p:sp>
          <p:nvSpPr>
            <p:cNvPr id="3" name="object 3"/>
            <p:cNvSpPr/>
            <p:nvPr/>
          </p:nvSpPr>
          <p:spPr>
            <a:xfrm>
              <a:off x="1171079" y="1044371"/>
              <a:ext cx="76200" cy="5814060"/>
            </a:xfrm>
            <a:custGeom>
              <a:rect l="l" t="t" r="r" b="b"/>
              <a:pathLst>
                <a:path w="76200" h="5814059">
                  <a:moveTo>
                    <a:pt x="76200" y="38100"/>
                  </a:moveTo>
                  <a:lnTo>
                    <a:pt x="73202" y="23266"/>
                  </a:lnTo>
                  <a:lnTo>
                    <a:pt x="65036" y="11163"/>
                  </a:lnTo>
                  <a:lnTo>
                    <a:pt x="52933" y="2997"/>
                  </a:lnTo>
                  <a:lnTo>
                    <a:pt x="38100" y="0"/>
                  </a:lnTo>
                  <a:lnTo>
                    <a:pt x="23266" y="2997"/>
                  </a:lnTo>
                  <a:lnTo>
                    <a:pt x="11163" y="11163"/>
                  </a:lnTo>
                  <a:lnTo>
                    <a:pt x="2997" y="23266"/>
                  </a:lnTo>
                  <a:lnTo>
                    <a:pt x="0" y="38100"/>
                  </a:lnTo>
                  <a:lnTo>
                    <a:pt x="2997" y="52933"/>
                  </a:lnTo>
                  <a:lnTo>
                    <a:pt x="11163" y="65036"/>
                  </a:lnTo>
                  <a:lnTo>
                    <a:pt x="23266" y="73202"/>
                  </a:lnTo>
                  <a:lnTo>
                    <a:pt x="28575" y="74282"/>
                  </a:lnTo>
                  <a:lnTo>
                    <a:pt x="28575" y="5813628"/>
                  </a:lnTo>
                  <a:lnTo>
                    <a:pt x="38100" y="5813628"/>
                  </a:lnTo>
                  <a:lnTo>
                    <a:pt x="47625" y="5813628"/>
                  </a:lnTo>
                  <a:lnTo>
                    <a:pt x="47625" y="76200"/>
                  </a:lnTo>
                  <a:lnTo>
                    <a:pt x="47625" y="74282"/>
                  </a:lnTo>
                  <a:lnTo>
                    <a:pt x="52933" y="73202"/>
                  </a:lnTo>
                  <a:lnTo>
                    <a:pt x="65036" y="65036"/>
                  </a:lnTo>
                  <a:lnTo>
                    <a:pt x="71678" y="55206"/>
                  </a:lnTo>
                  <a:lnTo>
                    <a:pt x="73202" y="52933"/>
                  </a:lnTo>
                  <a:lnTo>
                    <a:pt x="76200" y="38100"/>
                  </a:lnTo>
                  <a:close/>
                </a:path>
              </a:pathLst>
            </a:custGeom>
            <a:solidFill>
              <a:srgbClr val="00B6FF"/>
            </a:solidFill>
          </p:spPr>
          <p:txBody>
            <a:bodyPr wrap="square" lIns="0" tIns="0" rIns="0" bIns="0" rtlCol="0"/>
            <a:lstStyle/>
            <a:p/>
          </p:txBody>
        </p:sp>
        <p:sp>
          <p:nvSpPr>
            <p:cNvPr id="4" name="object 4"/>
            <p:cNvSpPr/>
            <p:nvPr/>
          </p:nvSpPr>
          <p:spPr>
            <a:xfrm>
              <a:off x="873195" y="1332346"/>
              <a:ext cx="669925" cy="669925"/>
            </a:xfrm>
            <a:custGeom>
              <a:rect l="l" t="t" r="r" b="b"/>
              <a:pathLst>
                <a:path w="669925" h="669925">
                  <a:moveTo>
                    <a:pt x="334738" y="0"/>
                  </a:moveTo>
                  <a:close/>
                </a:path>
                <a:path w="669925" h="669925">
                  <a:moveTo>
                    <a:pt x="669478" y="334739"/>
                  </a:moveTo>
                  <a:lnTo>
                    <a:pt x="0" y="334739"/>
                  </a:lnTo>
                  <a:lnTo>
                    <a:pt x="3629" y="285273"/>
                  </a:lnTo>
                  <a:lnTo>
                    <a:pt x="14173" y="238061"/>
                  </a:lnTo>
                  <a:lnTo>
                    <a:pt x="31112" y="193621"/>
                  </a:lnTo>
                  <a:lnTo>
                    <a:pt x="53929" y="152469"/>
                  </a:lnTo>
                  <a:lnTo>
                    <a:pt x="82106" y="115125"/>
                  </a:lnTo>
                  <a:lnTo>
                    <a:pt x="115126" y="82105"/>
                  </a:lnTo>
                  <a:lnTo>
                    <a:pt x="152471" y="53928"/>
                  </a:lnTo>
                  <a:lnTo>
                    <a:pt x="193622" y="31111"/>
                  </a:lnTo>
                  <a:lnTo>
                    <a:pt x="238063" y="14172"/>
                  </a:lnTo>
                  <a:lnTo>
                    <a:pt x="285275" y="3629"/>
                  </a:lnTo>
                  <a:lnTo>
                    <a:pt x="334738" y="0"/>
                  </a:lnTo>
                  <a:lnTo>
                    <a:pt x="384204" y="3629"/>
                  </a:lnTo>
                  <a:lnTo>
                    <a:pt x="431416" y="14172"/>
                  </a:lnTo>
                  <a:lnTo>
                    <a:pt x="475856" y="31111"/>
                  </a:lnTo>
                  <a:lnTo>
                    <a:pt x="517007" y="53928"/>
                  </a:lnTo>
                  <a:lnTo>
                    <a:pt x="554352" y="82106"/>
                  </a:lnTo>
                  <a:lnTo>
                    <a:pt x="587372" y="115125"/>
                  </a:lnTo>
                  <a:lnTo>
                    <a:pt x="615549" y="152470"/>
                  </a:lnTo>
                  <a:lnTo>
                    <a:pt x="638366" y="193621"/>
                  </a:lnTo>
                  <a:lnTo>
                    <a:pt x="655305" y="238062"/>
                  </a:lnTo>
                  <a:lnTo>
                    <a:pt x="665848" y="285273"/>
                  </a:lnTo>
                  <a:lnTo>
                    <a:pt x="669478" y="334739"/>
                  </a:lnTo>
                  <a:close/>
                </a:path>
                <a:path w="669925" h="669925">
                  <a:moveTo>
                    <a:pt x="334739" y="669477"/>
                  </a:moveTo>
                  <a:lnTo>
                    <a:pt x="285273" y="665848"/>
                  </a:lnTo>
                  <a:lnTo>
                    <a:pt x="238062" y="655305"/>
                  </a:lnTo>
                  <a:lnTo>
                    <a:pt x="193621" y="638366"/>
                  </a:lnTo>
                  <a:lnTo>
                    <a:pt x="152470" y="615549"/>
                  </a:lnTo>
                  <a:lnTo>
                    <a:pt x="115125" y="587371"/>
                  </a:lnTo>
                  <a:lnTo>
                    <a:pt x="82106" y="554352"/>
                  </a:lnTo>
                  <a:lnTo>
                    <a:pt x="53928" y="517007"/>
                  </a:lnTo>
                  <a:lnTo>
                    <a:pt x="31111" y="475856"/>
                  </a:lnTo>
                  <a:lnTo>
                    <a:pt x="14172" y="431415"/>
                  </a:lnTo>
                  <a:lnTo>
                    <a:pt x="3629" y="384204"/>
                  </a:lnTo>
                  <a:lnTo>
                    <a:pt x="0" y="334739"/>
                  </a:lnTo>
                  <a:lnTo>
                    <a:pt x="669478" y="334739"/>
                  </a:lnTo>
                  <a:lnTo>
                    <a:pt x="665848" y="384204"/>
                  </a:lnTo>
                  <a:lnTo>
                    <a:pt x="655305" y="431416"/>
                  </a:lnTo>
                  <a:lnTo>
                    <a:pt x="638366" y="475856"/>
                  </a:lnTo>
                  <a:lnTo>
                    <a:pt x="615549" y="517007"/>
                  </a:lnTo>
                  <a:lnTo>
                    <a:pt x="587372" y="554352"/>
                  </a:lnTo>
                  <a:lnTo>
                    <a:pt x="554352" y="587372"/>
                  </a:lnTo>
                  <a:lnTo>
                    <a:pt x="517007" y="615549"/>
                  </a:lnTo>
                  <a:lnTo>
                    <a:pt x="475856" y="638366"/>
                  </a:lnTo>
                  <a:lnTo>
                    <a:pt x="431416" y="655305"/>
                  </a:lnTo>
                  <a:lnTo>
                    <a:pt x="384204" y="665848"/>
                  </a:lnTo>
                  <a:lnTo>
                    <a:pt x="334739" y="669477"/>
                  </a:lnTo>
                  <a:close/>
                </a:path>
              </a:pathLst>
            </a:custGeom>
            <a:solidFill>
              <a:srgbClr val="405DFF">
                <a:alpha val="41960"/>
              </a:srgbClr>
            </a:solidFill>
          </p:spPr>
          <p:txBody>
            <a:bodyPr wrap="square" lIns="0" tIns="0" rIns="0" bIns="0" rtlCol="0"/>
            <a:lstStyle/>
            <a:p/>
          </p:txBody>
        </p:sp>
        <p:sp>
          <p:nvSpPr>
            <p:cNvPr id="5" name="object 5"/>
            <p:cNvSpPr/>
            <p:nvPr/>
          </p:nvSpPr>
          <p:spPr>
            <a:xfrm>
              <a:off x="988281" y="1447431"/>
              <a:ext cx="439420" cy="439420"/>
            </a:xfrm>
            <a:custGeom>
              <a:rect l="l" t="t" r="r" b="b"/>
              <a:pathLst>
                <a:path w="439419" h="439419">
                  <a:moveTo>
                    <a:pt x="219652" y="0"/>
                  </a:moveTo>
                  <a:close/>
                </a:path>
                <a:path w="439419" h="439419">
                  <a:moveTo>
                    <a:pt x="439305" y="219652"/>
                  </a:moveTo>
                  <a:lnTo>
                    <a:pt x="0" y="219652"/>
                  </a:lnTo>
                  <a:lnTo>
                    <a:pt x="4462" y="175384"/>
                  </a:lnTo>
                  <a:lnTo>
                    <a:pt x="17261" y="134153"/>
                  </a:lnTo>
                  <a:lnTo>
                    <a:pt x="37513" y="96842"/>
                  </a:lnTo>
                  <a:lnTo>
                    <a:pt x="64335" y="64334"/>
                  </a:lnTo>
                  <a:lnTo>
                    <a:pt x="96843" y="37513"/>
                  </a:lnTo>
                  <a:lnTo>
                    <a:pt x="134154" y="17261"/>
                  </a:lnTo>
                  <a:lnTo>
                    <a:pt x="175385" y="4462"/>
                  </a:lnTo>
                  <a:lnTo>
                    <a:pt x="219652" y="0"/>
                  </a:lnTo>
                  <a:lnTo>
                    <a:pt x="263920" y="4462"/>
                  </a:lnTo>
                  <a:lnTo>
                    <a:pt x="305151" y="17261"/>
                  </a:lnTo>
                  <a:lnTo>
                    <a:pt x="342462" y="37513"/>
                  </a:lnTo>
                  <a:lnTo>
                    <a:pt x="374970" y="64334"/>
                  </a:lnTo>
                  <a:lnTo>
                    <a:pt x="401791" y="96842"/>
                  </a:lnTo>
                  <a:lnTo>
                    <a:pt x="422043" y="134153"/>
                  </a:lnTo>
                  <a:lnTo>
                    <a:pt x="434842" y="175384"/>
                  </a:lnTo>
                  <a:lnTo>
                    <a:pt x="439305" y="219652"/>
                  </a:lnTo>
                  <a:close/>
                </a:path>
                <a:path w="439419" h="439419">
                  <a:moveTo>
                    <a:pt x="219652" y="439304"/>
                  </a:moveTo>
                  <a:lnTo>
                    <a:pt x="175385" y="434842"/>
                  </a:lnTo>
                  <a:lnTo>
                    <a:pt x="134154" y="422043"/>
                  </a:lnTo>
                  <a:lnTo>
                    <a:pt x="96842" y="401791"/>
                  </a:lnTo>
                  <a:lnTo>
                    <a:pt x="64334" y="374970"/>
                  </a:lnTo>
                  <a:lnTo>
                    <a:pt x="37513" y="342462"/>
                  </a:lnTo>
                  <a:lnTo>
                    <a:pt x="17261" y="305151"/>
                  </a:lnTo>
                  <a:lnTo>
                    <a:pt x="4462" y="263920"/>
                  </a:lnTo>
                  <a:lnTo>
                    <a:pt x="0" y="219652"/>
                  </a:lnTo>
                  <a:lnTo>
                    <a:pt x="439305" y="219652"/>
                  </a:lnTo>
                  <a:lnTo>
                    <a:pt x="434842" y="263920"/>
                  </a:lnTo>
                  <a:lnTo>
                    <a:pt x="422043" y="305151"/>
                  </a:lnTo>
                  <a:lnTo>
                    <a:pt x="401791" y="342462"/>
                  </a:lnTo>
                  <a:lnTo>
                    <a:pt x="374970" y="374970"/>
                  </a:lnTo>
                  <a:lnTo>
                    <a:pt x="342462" y="401791"/>
                  </a:lnTo>
                  <a:lnTo>
                    <a:pt x="305151" y="422043"/>
                  </a:lnTo>
                  <a:lnTo>
                    <a:pt x="263920" y="434842"/>
                  </a:lnTo>
                  <a:lnTo>
                    <a:pt x="219652" y="439304"/>
                  </a:lnTo>
                  <a:close/>
                </a:path>
              </a:pathLst>
            </a:custGeom>
            <a:solidFill>
              <a:srgbClr val="00B6FF"/>
            </a:solidFill>
          </p:spPr>
          <p:txBody>
            <a:bodyPr wrap="square" lIns="0" tIns="0" rIns="0" bIns="0" rtlCol="0"/>
            <a:lstStyle/>
            <a:p/>
          </p:txBody>
        </p:sp>
      </p:grpSp>
      <p:sp>
        <p:nvSpPr>
          <p:cNvPr id="6" name="object 6"/>
          <p:cNvSpPr/>
          <p:nvPr/>
        </p:nvSpPr>
        <p:spPr>
          <a:xfrm>
            <a:off x="1900923" y="1308912"/>
            <a:ext cx="9441180" cy="645160"/>
          </a:xfrm>
          <a:custGeom>
            <a:rect l="l" t="t" r="r" b="b"/>
            <a:pathLst>
              <a:path w="9441180" h="645160">
                <a:moveTo>
                  <a:pt x="9440837" y="107429"/>
                </a:moveTo>
                <a:lnTo>
                  <a:pt x="9432392" y="65608"/>
                </a:lnTo>
                <a:lnTo>
                  <a:pt x="9409379" y="31457"/>
                </a:lnTo>
                <a:lnTo>
                  <a:pt x="9375229" y="8445"/>
                </a:lnTo>
                <a:lnTo>
                  <a:pt x="9333408" y="0"/>
                </a:lnTo>
                <a:lnTo>
                  <a:pt x="358533" y="0"/>
                </a:lnTo>
                <a:lnTo>
                  <a:pt x="316712" y="8445"/>
                </a:lnTo>
                <a:lnTo>
                  <a:pt x="282575" y="31457"/>
                </a:lnTo>
                <a:lnTo>
                  <a:pt x="259549" y="65608"/>
                </a:lnTo>
                <a:lnTo>
                  <a:pt x="251104" y="107429"/>
                </a:lnTo>
                <a:lnTo>
                  <a:pt x="251104" y="211797"/>
                </a:lnTo>
                <a:lnTo>
                  <a:pt x="0" y="322275"/>
                </a:lnTo>
                <a:lnTo>
                  <a:pt x="251104" y="432765"/>
                </a:lnTo>
                <a:lnTo>
                  <a:pt x="251104" y="537121"/>
                </a:lnTo>
                <a:lnTo>
                  <a:pt x="259549" y="578942"/>
                </a:lnTo>
                <a:lnTo>
                  <a:pt x="282575" y="613079"/>
                </a:lnTo>
                <a:lnTo>
                  <a:pt x="316712" y="636104"/>
                </a:lnTo>
                <a:lnTo>
                  <a:pt x="358533" y="644550"/>
                </a:lnTo>
                <a:lnTo>
                  <a:pt x="9333408" y="644550"/>
                </a:lnTo>
                <a:lnTo>
                  <a:pt x="9375229" y="636104"/>
                </a:lnTo>
                <a:lnTo>
                  <a:pt x="9409379" y="613079"/>
                </a:lnTo>
                <a:lnTo>
                  <a:pt x="9432392" y="578942"/>
                </a:lnTo>
                <a:lnTo>
                  <a:pt x="9440837" y="537121"/>
                </a:lnTo>
                <a:lnTo>
                  <a:pt x="9440837" y="107429"/>
                </a:lnTo>
                <a:close/>
              </a:path>
            </a:pathLst>
          </a:custGeom>
          <a:solidFill>
            <a:srgbClr val="405DFF"/>
          </a:solidFill>
        </p:spPr>
        <p:txBody>
          <a:bodyPr wrap="square" lIns="0" tIns="0" rIns="0" bIns="0" rtlCol="0"/>
          <a:lstStyle/>
          <a:p/>
        </p:txBody>
      </p:sp>
      <p:sp>
        <p:nvSpPr>
          <p:cNvPr id="7" name="object 7"/>
          <p:cNvSpPr/>
          <p:nvPr/>
        </p:nvSpPr>
        <p:spPr>
          <a:xfrm>
            <a:off x="1900923" y="3067329"/>
            <a:ext cx="9441180" cy="645160"/>
          </a:xfrm>
          <a:custGeom>
            <a:rect l="l" t="t" r="r" b="b"/>
            <a:pathLst>
              <a:path w="9441180" h="645160">
                <a:moveTo>
                  <a:pt x="9440837" y="107429"/>
                </a:moveTo>
                <a:lnTo>
                  <a:pt x="9432392" y="65620"/>
                </a:lnTo>
                <a:lnTo>
                  <a:pt x="9409379" y="31470"/>
                </a:lnTo>
                <a:lnTo>
                  <a:pt x="9375229" y="8445"/>
                </a:lnTo>
                <a:lnTo>
                  <a:pt x="9333408" y="0"/>
                </a:lnTo>
                <a:lnTo>
                  <a:pt x="358533" y="0"/>
                </a:lnTo>
                <a:lnTo>
                  <a:pt x="316712" y="8445"/>
                </a:lnTo>
                <a:lnTo>
                  <a:pt x="282575" y="31470"/>
                </a:lnTo>
                <a:lnTo>
                  <a:pt x="259549" y="65620"/>
                </a:lnTo>
                <a:lnTo>
                  <a:pt x="251104" y="107429"/>
                </a:lnTo>
                <a:lnTo>
                  <a:pt x="251104" y="211797"/>
                </a:lnTo>
                <a:lnTo>
                  <a:pt x="0" y="322275"/>
                </a:lnTo>
                <a:lnTo>
                  <a:pt x="251104" y="432777"/>
                </a:lnTo>
                <a:lnTo>
                  <a:pt x="251104" y="537121"/>
                </a:lnTo>
                <a:lnTo>
                  <a:pt x="259549" y="578942"/>
                </a:lnTo>
                <a:lnTo>
                  <a:pt x="282575" y="613092"/>
                </a:lnTo>
                <a:lnTo>
                  <a:pt x="316712" y="636104"/>
                </a:lnTo>
                <a:lnTo>
                  <a:pt x="358533" y="644550"/>
                </a:lnTo>
                <a:lnTo>
                  <a:pt x="9333408" y="644550"/>
                </a:lnTo>
                <a:lnTo>
                  <a:pt x="9375229" y="636104"/>
                </a:lnTo>
                <a:lnTo>
                  <a:pt x="9409379" y="613092"/>
                </a:lnTo>
                <a:lnTo>
                  <a:pt x="9432392" y="578942"/>
                </a:lnTo>
                <a:lnTo>
                  <a:pt x="9440837" y="537121"/>
                </a:lnTo>
                <a:lnTo>
                  <a:pt x="9440837" y="107429"/>
                </a:lnTo>
                <a:close/>
              </a:path>
            </a:pathLst>
          </a:custGeom>
          <a:solidFill>
            <a:srgbClr val="405DFF"/>
          </a:solidFill>
        </p:spPr>
        <p:txBody>
          <a:bodyPr wrap="square" lIns="0" tIns="0" rIns="0" bIns="0" rtlCol="0"/>
          <a:lstStyle/>
          <a:p/>
        </p:txBody>
      </p:sp>
      <p:sp>
        <p:nvSpPr>
          <p:cNvPr id="8" name="object 8"/>
          <p:cNvSpPr/>
          <p:nvPr/>
        </p:nvSpPr>
        <p:spPr>
          <a:xfrm>
            <a:off x="1900923" y="4825758"/>
            <a:ext cx="9441180" cy="645160"/>
          </a:xfrm>
          <a:custGeom>
            <a:rect l="l" t="t" r="r" b="b"/>
            <a:pathLst>
              <a:path w="9441180" h="645160">
                <a:moveTo>
                  <a:pt x="9440837" y="107416"/>
                </a:moveTo>
                <a:lnTo>
                  <a:pt x="9432392" y="65608"/>
                </a:lnTo>
                <a:lnTo>
                  <a:pt x="9409379" y="31457"/>
                </a:lnTo>
                <a:lnTo>
                  <a:pt x="9375229" y="8432"/>
                </a:lnTo>
                <a:lnTo>
                  <a:pt x="9333408" y="0"/>
                </a:lnTo>
                <a:lnTo>
                  <a:pt x="358533" y="0"/>
                </a:lnTo>
                <a:lnTo>
                  <a:pt x="316712" y="8432"/>
                </a:lnTo>
                <a:lnTo>
                  <a:pt x="282575" y="31457"/>
                </a:lnTo>
                <a:lnTo>
                  <a:pt x="259549" y="65608"/>
                </a:lnTo>
                <a:lnTo>
                  <a:pt x="251104" y="107416"/>
                </a:lnTo>
                <a:lnTo>
                  <a:pt x="251104" y="211785"/>
                </a:lnTo>
                <a:lnTo>
                  <a:pt x="0" y="322275"/>
                </a:lnTo>
                <a:lnTo>
                  <a:pt x="251104" y="432765"/>
                </a:lnTo>
                <a:lnTo>
                  <a:pt x="251104" y="537121"/>
                </a:lnTo>
                <a:lnTo>
                  <a:pt x="259549" y="578929"/>
                </a:lnTo>
                <a:lnTo>
                  <a:pt x="282575" y="613079"/>
                </a:lnTo>
                <a:lnTo>
                  <a:pt x="316712" y="636104"/>
                </a:lnTo>
                <a:lnTo>
                  <a:pt x="358533" y="644537"/>
                </a:lnTo>
                <a:lnTo>
                  <a:pt x="9333408" y="644537"/>
                </a:lnTo>
                <a:lnTo>
                  <a:pt x="9375229" y="636104"/>
                </a:lnTo>
                <a:lnTo>
                  <a:pt x="9409379" y="613079"/>
                </a:lnTo>
                <a:lnTo>
                  <a:pt x="9432392" y="578929"/>
                </a:lnTo>
                <a:lnTo>
                  <a:pt x="9440837" y="537121"/>
                </a:lnTo>
                <a:lnTo>
                  <a:pt x="9440837" y="107416"/>
                </a:lnTo>
                <a:close/>
              </a:path>
            </a:pathLst>
          </a:custGeom>
          <a:solidFill>
            <a:srgbClr val="405DFF"/>
          </a:solidFill>
        </p:spPr>
        <p:txBody>
          <a:bodyPr wrap="square" lIns="0" tIns="0" rIns="0" bIns="0" rtlCol="0"/>
          <a:lstStyle/>
          <a:p/>
        </p:txBody>
      </p:sp>
      <p:sp>
        <p:nvSpPr>
          <p:cNvPr id="9" name="object 9"/>
          <p:cNvSpPr txBox="1"/>
          <p:nvPr/>
        </p:nvSpPr>
        <p:spPr>
          <a:xfrm>
            <a:off x="2383948" y="1511150"/>
            <a:ext cx="8940800" cy="2682875"/>
          </a:xfrm>
          <a:prstGeom prst="rect">
            <a:avLst/>
          </a:prstGeom>
        </p:spPr>
        <p:txBody>
          <a:bodyPr vert="horz" wrap="square" lIns="0" tIns="13335" rIns="0" bIns="0" rtlCol="0">
            <a:spAutoFit/>
          </a:bodyPr>
          <a:lstStyle/>
          <a:p>
            <a:pPr marL="113030">
              <a:lnSpc>
                <a:spcPct val="100000"/>
              </a:lnSpc>
              <a:spcBef>
                <a:spcPts val="105"/>
              </a:spcBef>
            </a:pPr>
            <a:r>
              <a:rPr sz="1600" b="1" spc="-10">
                <a:solidFill>
                  <a:srgbClr val="FFFFFF"/>
                </a:solidFill>
                <a:latin typeface="微软雅黑"/>
                <a:cs typeface="微软雅黑"/>
              </a:rPr>
              <a:t>健康管理学定义</a:t>
            </a:r>
            <a:endParaRPr sz="1600">
              <a:latin typeface="微软雅黑"/>
              <a:cs typeface="微软雅黑"/>
            </a:endParaRPr>
          </a:p>
          <a:p>
            <a:pPr>
              <a:lnSpc>
                <a:spcPct val="100000"/>
              </a:lnSpc>
              <a:spcBef>
                <a:spcPts val="35"/>
              </a:spcBef>
            </a:pPr>
            <a:endParaRPr sz="1550">
              <a:latin typeface="微软雅黑"/>
              <a:cs typeface="微软雅黑"/>
            </a:endParaRPr>
          </a:p>
          <a:p>
            <a:pPr marL="12700" marR="5080">
              <a:lnSpc>
                <a:spcPct val="150000"/>
              </a:lnSpc>
            </a:pPr>
            <a:r>
              <a:rPr sz="1350" spc="-5">
                <a:solidFill>
                  <a:srgbClr val="FFFFFF"/>
                </a:solidFill>
                <a:latin typeface="微软雅黑"/>
                <a:cs typeface="微软雅黑"/>
              </a:rPr>
              <a:t>健康管理学是一门研究人类健康及其影响因素的综合性学科。它通过综合运用预防医学、临床医学、管理学、经济学、营养学、心理学等多个学科的知识，帮助个体和群体实现全面、全程的健康管理。</a:t>
            </a:r>
            <a:endParaRPr sz="1350">
              <a:latin typeface="微软雅黑"/>
              <a:cs typeface="微软雅黑"/>
            </a:endParaRPr>
          </a:p>
          <a:p>
            <a:pPr>
              <a:lnSpc>
                <a:spcPct val="100000"/>
              </a:lnSpc>
              <a:spcBef>
                <a:spcPts val="55"/>
              </a:spcBef>
            </a:pPr>
            <a:endParaRPr sz="2250">
              <a:latin typeface="微软雅黑"/>
              <a:cs typeface="微软雅黑"/>
            </a:endParaRPr>
          </a:p>
          <a:p>
            <a:pPr marL="133350">
              <a:lnSpc>
                <a:spcPct val="100000"/>
              </a:lnSpc>
            </a:pPr>
            <a:r>
              <a:rPr sz="1600" b="1" spc="-15">
                <a:solidFill>
                  <a:srgbClr val="FFFFFF"/>
                </a:solidFill>
                <a:latin typeface="微软雅黑"/>
                <a:cs typeface="微软雅黑"/>
              </a:rPr>
              <a:t>跨学科性</a:t>
            </a:r>
            <a:endParaRPr sz="1600">
              <a:latin typeface="微软雅黑"/>
              <a:cs typeface="微软雅黑"/>
            </a:endParaRPr>
          </a:p>
          <a:p>
            <a:pPr>
              <a:lnSpc>
                <a:spcPct val="100000"/>
              </a:lnSpc>
            </a:pPr>
            <a:endParaRPr sz="1900">
              <a:latin typeface="微软雅黑"/>
              <a:cs typeface="微软雅黑"/>
            </a:endParaRPr>
          </a:p>
          <a:p>
            <a:pPr marL="12700">
              <a:lnSpc>
                <a:spcPct val="100000"/>
              </a:lnSpc>
            </a:pPr>
            <a:r>
              <a:rPr sz="1350" spc="-5">
                <a:solidFill>
                  <a:srgbClr val="FFFFFF"/>
                </a:solidFill>
                <a:latin typeface="微软雅黑"/>
                <a:cs typeface="微软雅黑"/>
              </a:rPr>
              <a:t>健康管理学涉及多个学科领域，包括预防医学、临床医学、管理学、经济学、营养学和心理学等。</a:t>
            </a:r>
            <a:endParaRPr sz="1350">
              <a:latin typeface="微软雅黑"/>
              <a:cs typeface="微软雅黑"/>
            </a:endParaRPr>
          </a:p>
        </p:txBody>
      </p:sp>
      <p:sp>
        <p:nvSpPr>
          <p:cNvPr id="10" name="object 10"/>
          <p:cNvSpPr txBox="1"/>
          <p:nvPr/>
        </p:nvSpPr>
        <p:spPr>
          <a:xfrm>
            <a:off x="2402236" y="5038044"/>
            <a:ext cx="6692900" cy="944880"/>
          </a:xfrm>
          <a:prstGeom prst="rect">
            <a:avLst/>
          </a:prstGeom>
        </p:spPr>
        <p:txBody>
          <a:bodyPr vert="horz" wrap="square" lIns="0" tIns="13335" rIns="0" bIns="0" rtlCol="0">
            <a:spAutoFit/>
          </a:bodyPr>
          <a:lstStyle/>
          <a:p>
            <a:pPr marL="151765">
              <a:lnSpc>
                <a:spcPct val="100000"/>
              </a:lnSpc>
              <a:spcBef>
                <a:spcPts val="105"/>
              </a:spcBef>
            </a:pPr>
            <a:r>
              <a:rPr sz="1600" b="1" spc="-15">
                <a:solidFill>
                  <a:srgbClr val="FFFFFF"/>
                </a:solidFill>
                <a:latin typeface="微软雅黑"/>
                <a:cs typeface="微软雅黑"/>
              </a:rPr>
              <a:t>预防为主</a:t>
            </a:r>
            <a:endParaRPr sz="1600">
              <a:latin typeface="微软雅黑"/>
              <a:cs typeface="微软雅黑"/>
            </a:endParaRPr>
          </a:p>
          <a:p>
            <a:pPr>
              <a:lnSpc>
                <a:spcPct val="100000"/>
              </a:lnSpc>
              <a:spcBef>
                <a:spcPts val="10"/>
              </a:spcBef>
            </a:pPr>
            <a:endParaRPr sz="1900">
              <a:latin typeface="微软雅黑"/>
              <a:cs typeface="微软雅黑"/>
            </a:endParaRPr>
          </a:p>
          <a:p>
            <a:pPr marL="12700">
              <a:lnSpc>
                <a:spcPct val="100000"/>
              </a:lnSpc>
            </a:pPr>
            <a:r>
              <a:rPr sz="1500" spc="-5">
                <a:solidFill>
                  <a:srgbClr val="FFFFFF"/>
                </a:solidFill>
                <a:latin typeface="微软雅黑"/>
                <a:cs typeface="微软雅黑"/>
              </a:rPr>
              <a:t>健康管理学强调预防为主的思想，通过早期干预和管理，降低疾病发生的风险。</a:t>
            </a:r>
            <a:endParaRPr sz="1500">
              <a:latin typeface="微软雅黑"/>
              <a:cs typeface="微软雅黑"/>
            </a:endParaRPr>
          </a:p>
        </p:txBody>
      </p:sp>
      <p:grpSp>
        <p:nvGrpSpPr>
          <p:cNvPr id="11" name="object 11"/>
          <p:cNvGrpSpPr/>
          <p:nvPr/>
        </p:nvGrpSpPr>
        <p:grpSpPr>
          <a:xfrm>
            <a:off x="873195" y="3067326"/>
            <a:ext cx="669925" cy="669925"/>
            <a:chOff x="873195" y="3067326"/>
            <a:chExt cx="669925" cy="669925"/>
          </a:xfrm>
        </p:grpSpPr>
        <p:sp>
          <p:nvSpPr>
            <p:cNvPr id="12" name="object 12"/>
            <p:cNvSpPr/>
            <p:nvPr/>
          </p:nvSpPr>
          <p:spPr>
            <a:xfrm>
              <a:off x="873195" y="3067326"/>
              <a:ext cx="669925" cy="669925"/>
            </a:xfrm>
            <a:custGeom>
              <a:rect l="l" t="t" r="r" b="b"/>
              <a:pathLst>
                <a:path w="669925" h="669925">
                  <a:moveTo>
                    <a:pt x="669477" y="334739"/>
                  </a:moveTo>
                  <a:lnTo>
                    <a:pt x="0" y="334739"/>
                  </a:lnTo>
                  <a:lnTo>
                    <a:pt x="3629" y="285273"/>
                  </a:lnTo>
                  <a:lnTo>
                    <a:pt x="14173" y="238061"/>
                  </a:lnTo>
                  <a:lnTo>
                    <a:pt x="31112" y="193621"/>
                  </a:lnTo>
                  <a:lnTo>
                    <a:pt x="53929" y="152469"/>
                  </a:lnTo>
                  <a:lnTo>
                    <a:pt x="82107" y="115125"/>
                  </a:lnTo>
                  <a:lnTo>
                    <a:pt x="115127" y="82105"/>
                  </a:lnTo>
                  <a:lnTo>
                    <a:pt x="152471" y="53928"/>
                  </a:lnTo>
                  <a:lnTo>
                    <a:pt x="193623" y="31111"/>
                  </a:lnTo>
                  <a:lnTo>
                    <a:pt x="238065" y="14172"/>
                  </a:lnTo>
                  <a:lnTo>
                    <a:pt x="285281" y="3629"/>
                  </a:lnTo>
                  <a:lnTo>
                    <a:pt x="334739" y="0"/>
                  </a:lnTo>
                  <a:lnTo>
                    <a:pt x="384206" y="3629"/>
                  </a:lnTo>
                  <a:lnTo>
                    <a:pt x="431417" y="14173"/>
                  </a:lnTo>
                  <a:lnTo>
                    <a:pt x="475857" y="31111"/>
                  </a:lnTo>
                  <a:lnTo>
                    <a:pt x="517008" y="53929"/>
                  </a:lnTo>
                  <a:lnTo>
                    <a:pt x="554352" y="82106"/>
                  </a:lnTo>
                  <a:lnTo>
                    <a:pt x="587372" y="115126"/>
                  </a:lnTo>
                  <a:lnTo>
                    <a:pt x="615549" y="152470"/>
                  </a:lnTo>
                  <a:lnTo>
                    <a:pt x="638366" y="193622"/>
                  </a:lnTo>
                  <a:lnTo>
                    <a:pt x="655305" y="238062"/>
                  </a:lnTo>
                  <a:lnTo>
                    <a:pt x="665848" y="285274"/>
                  </a:lnTo>
                  <a:lnTo>
                    <a:pt x="669477" y="334739"/>
                  </a:lnTo>
                  <a:close/>
                </a:path>
                <a:path w="669925" h="669925">
                  <a:moveTo>
                    <a:pt x="334739" y="669477"/>
                  </a:moveTo>
                  <a:lnTo>
                    <a:pt x="285273" y="665847"/>
                  </a:lnTo>
                  <a:lnTo>
                    <a:pt x="238062" y="655304"/>
                  </a:lnTo>
                  <a:lnTo>
                    <a:pt x="193621" y="638365"/>
                  </a:lnTo>
                  <a:lnTo>
                    <a:pt x="152470" y="615548"/>
                  </a:lnTo>
                  <a:lnTo>
                    <a:pt x="115125" y="587371"/>
                  </a:lnTo>
                  <a:lnTo>
                    <a:pt x="82106" y="554351"/>
                  </a:lnTo>
                  <a:lnTo>
                    <a:pt x="53928" y="517007"/>
                  </a:lnTo>
                  <a:lnTo>
                    <a:pt x="31111" y="475855"/>
                  </a:lnTo>
                  <a:lnTo>
                    <a:pt x="14172" y="431415"/>
                  </a:lnTo>
                  <a:lnTo>
                    <a:pt x="3629" y="384203"/>
                  </a:lnTo>
                  <a:lnTo>
                    <a:pt x="0" y="334738"/>
                  </a:lnTo>
                  <a:lnTo>
                    <a:pt x="669477" y="334739"/>
                  </a:lnTo>
                  <a:lnTo>
                    <a:pt x="665848" y="384203"/>
                  </a:lnTo>
                  <a:lnTo>
                    <a:pt x="655305" y="431415"/>
                  </a:lnTo>
                  <a:lnTo>
                    <a:pt x="638366" y="475855"/>
                  </a:lnTo>
                  <a:lnTo>
                    <a:pt x="615549" y="517007"/>
                  </a:lnTo>
                  <a:lnTo>
                    <a:pt x="587372" y="554351"/>
                  </a:lnTo>
                  <a:lnTo>
                    <a:pt x="554352" y="587371"/>
                  </a:lnTo>
                  <a:lnTo>
                    <a:pt x="517007" y="615548"/>
                  </a:lnTo>
                  <a:lnTo>
                    <a:pt x="475856" y="638366"/>
                  </a:lnTo>
                  <a:lnTo>
                    <a:pt x="431416" y="655305"/>
                  </a:lnTo>
                  <a:lnTo>
                    <a:pt x="384204" y="665848"/>
                  </a:lnTo>
                  <a:lnTo>
                    <a:pt x="334739" y="669477"/>
                  </a:lnTo>
                  <a:close/>
                </a:path>
              </a:pathLst>
            </a:custGeom>
            <a:solidFill>
              <a:srgbClr val="405DFF">
                <a:alpha val="41960"/>
              </a:srgbClr>
            </a:solidFill>
          </p:spPr>
          <p:txBody>
            <a:bodyPr wrap="square" lIns="0" tIns="0" rIns="0" bIns="0" rtlCol="0"/>
            <a:lstStyle/>
            <a:p/>
          </p:txBody>
        </p:sp>
        <p:sp>
          <p:nvSpPr>
            <p:cNvPr id="13" name="object 13"/>
            <p:cNvSpPr/>
            <p:nvPr/>
          </p:nvSpPr>
          <p:spPr>
            <a:xfrm>
              <a:off x="988281" y="3182412"/>
              <a:ext cx="439420" cy="439420"/>
            </a:xfrm>
            <a:custGeom>
              <a:rect l="l" t="t" r="r" b="b"/>
              <a:pathLst>
                <a:path w="439419" h="439420">
                  <a:moveTo>
                    <a:pt x="219652" y="0"/>
                  </a:moveTo>
                  <a:close/>
                </a:path>
                <a:path w="439419" h="439420">
                  <a:moveTo>
                    <a:pt x="439305" y="219652"/>
                  </a:moveTo>
                  <a:lnTo>
                    <a:pt x="0" y="219652"/>
                  </a:lnTo>
                  <a:lnTo>
                    <a:pt x="4462" y="175384"/>
                  </a:lnTo>
                  <a:lnTo>
                    <a:pt x="17261" y="134153"/>
                  </a:lnTo>
                  <a:lnTo>
                    <a:pt x="37513" y="96842"/>
                  </a:lnTo>
                  <a:lnTo>
                    <a:pt x="64335" y="64334"/>
                  </a:lnTo>
                  <a:lnTo>
                    <a:pt x="96843" y="37513"/>
                  </a:lnTo>
                  <a:lnTo>
                    <a:pt x="134154" y="17261"/>
                  </a:lnTo>
                  <a:lnTo>
                    <a:pt x="175386" y="4462"/>
                  </a:lnTo>
                  <a:lnTo>
                    <a:pt x="219652" y="0"/>
                  </a:lnTo>
                  <a:lnTo>
                    <a:pt x="263920" y="4462"/>
                  </a:lnTo>
                  <a:lnTo>
                    <a:pt x="305151" y="17261"/>
                  </a:lnTo>
                  <a:lnTo>
                    <a:pt x="342462" y="37513"/>
                  </a:lnTo>
                  <a:lnTo>
                    <a:pt x="374970" y="64334"/>
                  </a:lnTo>
                  <a:lnTo>
                    <a:pt x="401791" y="96842"/>
                  </a:lnTo>
                  <a:lnTo>
                    <a:pt x="422043" y="134153"/>
                  </a:lnTo>
                  <a:lnTo>
                    <a:pt x="434842" y="175385"/>
                  </a:lnTo>
                  <a:lnTo>
                    <a:pt x="439305" y="219652"/>
                  </a:lnTo>
                  <a:close/>
                </a:path>
                <a:path w="439419" h="439420">
                  <a:moveTo>
                    <a:pt x="219652" y="439304"/>
                  </a:moveTo>
                  <a:lnTo>
                    <a:pt x="175385" y="434842"/>
                  </a:lnTo>
                  <a:lnTo>
                    <a:pt x="134154" y="422043"/>
                  </a:lnTo>
                  <a:lnTo>
                    <a:pt x="96842" y="401791"/>
                  </a:lnTo>
                  <a:lnTo>
                    <a:pt x="64334" y="374970"/>
                  </a:lnTo>
                  <a:lnTo>
                    <a:pt x="37513" y="342462"/>
                  </a:lnTo>
                  <a:lnTo>
                    <a:pt x="17261" y="305150"/>
                  </a:lnTo>
                  <a:lnTo>
                    <a:pt x="4462" y="263919"/>
                  </a:lnTo>
                  <a:lnTo>
                    <a:pt x="0" y="219652"/>
                  </a:lnTo>
                  <a:lnTo>
                    <a:pt x="439305" y="219652"/>
                  </a:lnTo>
                  <a:lnTo>
                    <a:pt x="434842" y="263919"/>
                  </a:lnTo>
                  <a:lnTo>
                    <a:pt x="422043" y="305150"/>
                  </a:lnTo>
                  <a:lnTo>
                    <a:pt x="401791" y="342462"/>
                  </a:lnTo>
                  <a:lnTo>
                    <a:pt x="374970" y="374970"/>
                  </a:lnTo>
                  <a:lnTo>
                    <a:pt x="342462" y="401791"/>
                  </a:lnTo>
                  <a:lnTo>
                    <a:pt x="305151" y="422043"/>
                  </a:lnTo>
                  <a:lnTo>
                    <a:pt x="263920" y="434842"/>
                  </a:lnTo>
                  <a:lnTo>
                    <a:pt x="219652" y="439304"/>
                  </a:lnTo>
                  <a:close/>
                </a:path>
              </a:pathLst>
            </a:custGeom>
            <a:solidFill>
              <a:srgbClr val="00B6FF"/>
            </a:solidFill>
          </p:spPr>
          <p:txBody>
            <a:bodyPr wrap="square" lIns="0" tIns="0" rIns="0" bIns="0" rtlCol="0"/>
            <a:lstStyle/>
            <a:p/>
          </p:txBody>
        </p:sp>
      </p:grpSp>
      <p:grpSp>
        <p:nvGrpSpPr>
          <p:cNvPr id="14" name="object 14"/>
          <p:cNvGrpSpPr/>
          <p:nvPr/>
        </p:nvGrpSpPr>
        <p:grpSpPr>
          <a:xfrm>
            <a:off x="873195" y="4825746"/>
            <a:ext cx="669925" cy="669925"/>
            <a:chOff x="873195" y="4825746"/>
            <a:chExt cx="669925" cy="669925"/>
          </a:xfrm>
        </p:grpSpPr>
        <p:sp>
          <p:nvSpPr>
            <p:cNvPr id="15" name="object 15"/>
            <p:cNvSpPr/>
            <p:nvPr/>
          </p:nvSpPr>
          <p:spPr>
            <a:xfrm>
              <a:off x="873195" y="4825746"/>
              <a:ext cx="669925" cy="669925"/>
            </a:xfrm>
            <a:custGeom>
              <a:rect l="l" t="t" r="r" b="b"/>
              <a:pathLst>
                <a:path w="669925" h="669925">
                  <a:moveTo>
                    <a:pt x="669477" y="334739"/>
                  </a:moveTo>
                  <a:lnTo>
                    <a:pt x="0" y="334739"/>
                  </a:lnTo>
                  <a:lnTo>
                    <a:pt x="3629" y="285273"/>
                  </a:lnTo>
                  <a:lnTo>
                    <a:pt x="14173" y="238061"/>
                  </a:lnTo>
                  <a:lnTo>
                    <a:pt x="31112" y="193621"/>
                  </a:lnTo>
                  <a:lnTo>
                    <a:pt x="53929" y="152469"/>
                  </a:lnTo>
                  <a:lnTo>
                    <a:pt x="82107" y="115125"/>
                  </a:lnTo>
                  <a:lnTo>
                    <a:pt x="115127" y="82105"/>
                  </a:lnTo>
                  <a:lnTo>
                    <a:pt x="152471" y="53928"/>
                  </a:lnTo>
                  <a:lnTo>
                    <a:pt x="193623" y="31111"/>
                  </a:lnTo>
                  <a:lnTo>
                    <a:pt x="238065" y="14172"/>
                  </a:lnTo>
                  <a:lnTo>
                    <a:pt x="285281" y="3629"/>
                  </a:lnTo>
                  <a:lnTo>
                    <a:pt x="334739" y="0"/>
                  </a:lnTo>
                  <a:lnTo>
                    <a:pt x="384206" y="3629"/>
                  </a:lnTo>
                  <a:lnTo>
                    <a:pt x="431417" y="14173"/>
                  </a:lnTo>
                  <a:lnTo>
                    <a:pt x="475857" y="31112"/>
                  </a:lnTo>
                  <a:lnTo>
                    <a:pt x="517008" y="53929"/>
                  </a:lnTo>
                  <a:lnTo>
                    <a:pt x="554352" y="82106"/>
                  </a:lnTo>
                  <a:lnTo>
                    <a:pt x="587372" y="115126"/>
                  </a:lnTo>
                  <a:lnTo>
                    <a:pt x="615549" y="152470"/>
                  </a:lnTo>
                  <a:lnTo>
                    <a:pt x="638366" y="193622"/>
                  </a:lnTo>
                  <a:lnTo>
                    <a:pt x="655305" y="238062"/>
                  </a:lnTo>
                  <a:lnTo>
                    <a:pt x="665848" y="285274"/>
                  </a:lnTo>
                  <a:lnTo>
                    <a:pt x="669477" y="334739"/>
                  </a:lnTo>
                  <a:close/>
                </a:path>
                <a:path w="669925" h="669925">
                  <a:moveTo>
                    <a:pt x="334739" y="669478"/>
                  </a:moveTo>
                  <a:lnTo>
                    <a:pt x="285273" y="665848"/>
                  </a:lnTo>
                  <a:lnTo>
                    <a:pt x="238062" y="655305"/>
                  </a:lnTo>
                  <a:lnTo>
                    <a:pt x="193621" y="638366"/>
                  </a:lnTo>
                  <a:lnTo>
                    <a:pt x="152470" y="615549"/>
                  </a:lnTo>
                  <a:lnTo>
                    <a:pt x="115125" y="587372"/>
                  </a:lnTo>
                  <a:lnTo>
                    <a:pt x="82105" y="554352"/>
                  </a:lnTo>
                  <a:lnTo>
                    <a:pt x="53928" y="517007"/>
                  </a:lnTo>
                  <a:lnTo>
                    <a:pt x="31111" y="475856"/>
                  </a:lnTo>
                  <a:lnTo>
                    <a:pt x="14172" y="431415"/>
                  </a:lnTo>
                  <a:lnTo>
                    <a:pt x="3629" y="384204"/>
                  </a:lnTo>
                  <a:lnTo>
                    <a:pt x="0" y="334739"/>
                  </a:lnTo>
                  <a:lnTo>
                    <a:pt x="669477" y="334739"/>
                  </a:lnTo>
                  <a:lnTo>
                    <a:pt x="665848" y="384204"/>
                  </a:lnTo>
                  <a:lnTo>
                    <a:pt x="655305" y="431416"/>
                  </a:lnTo>
                  <a:lnTo>
                    <a:pt x="638366" y="475856"/>
                  </a:lnTo>
                  <a:lnTo>
                    <a:pt x="615549" y="517008"/>
                  </a:lnTo>
                  <a:lnTo>
                    <a:pt x="587371" y="554352"/>
                  </a:lnTo>
                  <a:lnTo>
                    <a:pt x="554352" y="587372"/>
                  </a:lnTo>
                  <a:lnTo>
                    <a:pt x="517007" y="615549"/>
                  </a:lnTo>
                  <a:lnTo>
                    <a:pt x="475856" y="638366"/>
                  </a:lnTo>
                  <a:lnTo>
                    <a:pt x="431415" y="655305"/>
                  </a:lnTo>
                  <a:lnTo>
                    <a:pt x="384204" y="665848"/>
                  </a:lnTo>
                  <a:lnTo>
                    <a:pt x="334739" y="669478"/>
                  </a:lnTo>
                  <a:close/>
                </a:path>
              </a:pathLst>
            </a:custGeom>
            <a:solidFill>
              <a:srgbClr val="405DFF">
                <a:alpha val="41960"/>
              </a:srgbClr>
            </a:solidFill>
          </p:spPr>
          <p:txBody>
            <a:bodyPr wrap="square" lIns="0" tIns="0" rIns="0" bIns="0" rtlCol="0"/>
            <a:lstStyle/>
            <a:p/>
          </p:txBody>
        </p:sp>
        <p:sp>
          <p:nvSpPr>
            <p:cNvPr id="16" name="object 16"/>
            <p:cNvSpPr/>
            <p:nvPr/>
          </p:nvSpPr>
          <p:spPr>
            <a:xfrm>
              <a:off x="988281" y="4940832"/>
              <a:ext cx="439420" cy="439420"/>
            </a:xfrm>
            <a:custGeom>
              <a:rect l="l" t="t" r="r" b="b"/>
              <a:pathLst>
                <a:path w="439419" h="439420">
                  <a:moveTo>
                    <a:pt x="439304" y="219653"/>
                  </a:moveTo>
                  <a:lnTo>
                    <a:pt x="0" y="219653"/>
                  </a:lnTo>
                  <a:lnTo>
                    <a:pt x="4463" y="175384"/>
                  </a:lnTo>
                  <a:lnTo>
                    <a:pt x="17262" y="134153"/>
                  </a:lnTo>
                  <a:lnTo>
                    <a:pt x="37514" y="96842"/>
                  </a:lnTo>
                  <a:lnTo>
                    <a:pt x="64335" y="64334"/>
                  </a:lnTo>
                  <a:lnTo>
                    <a:pt x="96844" y="37513"/>
                  </a:lnTo>
                  <a:lnTo>
                    <a:pt x="134155" y="17261"/>
                  </a:lnTo>
                  <a:lnTo>
                    <a:pt x="175390" y="4462"/>
                  </a:lnTo>
                  <a:lnTo>
                    <a:pt x="219652" y="0"/>
                  </a:lnTo>
                  <a:lnTo>
                    <a:pt x="263921" y="4463"/>
                  </a:lnTo>
                  <a:lnTo>
                    <a:pt x="305151" y="17261"/>
                  </a:lnTo>
                  <a:lnTo>
                    <a:pt x="342462" y="37513"/>
                  </a:lnTo>
                  <a:lnTo>
                    <a:pt x="374970" y="64335"/>
                  </a:lnTo>
                  <a:lnTo>
                    <a:pt x="401792" y="96843"/>
                  </a:lnTo>
                  <a:lnTo>
                    <a:pt x="422043" y="134154"/>
                  </a:lnTo>
                  <a:lnTo>
                    <a:pt x="434842" y="175385"/>
                  </a:lnTo>
                  <a:lnTo>
                    <a:pt x="439304" y="219653"/>
                  </a:lnTo>
                  <a:close/>
                </a:path>
                <a:path w="439419" h="439420">
                  <a:moveTo>
                    <a:pt x="219652" y="439304"/>
                  </a:moveTo>
                  <a:lnTo>
                    <a:pt x="175385" y="434842"/>
                  </a:lnTo>
                  <a:lnTo>
                    <a:pt x="134154" y="422043"/>
                  </a:lnTo>
                  <a:lnTo>
                    <a:pt x="96842" y="401791"/>
                  </a:lnTo>
                  <a:lnTo>
                    <a:pt x="64334" y="374970"/>
                  </a:lnTo>
                  <a:lnTo>
                    <a:pt x="37513" y="342462"/>
                  </a:lnTo>
                  <a:lnTo>
                    <a:pt x="17261" y="305151"/>
                  </a:lnTo>
                  <a:lnTo>
                    <a:pt x="4462" y="263920"/>
                  </a:lnTo>
                  <a:lnTo>
                    <a:pt x="0" y="219652"/>
                  </a:lnTo>
                  <a:lnTo>
                    <a:pt x="439304" y="219653"/>
                  </a:lnTo>
                  <a:lnTo>
                    <a:pt x="434842" y="263920"/>
                  </a:lnTo>
                  <a:lnTo>
                    <a:pt x="422043" y="305151"/>
                  </a:lnTo>
                  <a:lnTo>
                    <a:pt x="401791" y="342462"/>
                  </a:lnTo>
                  <a:lnTo>
                    <a:pt x="374970" y="374970"/>
                  </a:lnTo>
                  <a:lnTo>
                    <a:pt x="342462" y="401791"/>
                  </a:lnTo>
                  <a:lnTo>
                    <a:pt x="305151" y="422043"/>
                  </a:lnTo>
                  <a:lnTo>
                    <a:pt x="263920" y="434842"/>
                  </a:lnTo>
                  <a:lnTo>
                    <a:pt x="219652" y="439304"/>
                  </a:lnTo>
                  <a:close/>
                </a:path>
              </a:pathLst>
            </a:custGeom>
            <a:solidFill>
              <a:srgbClr val="00B6FF"/>
            </a:solidFill>
          </p:spPr>
          <p:txBody>
            <a:bodyPr wrap="square" lIns="0" tIns="0" rIns="0" bIns="0" rtlCol="0"/>
            <a:lstStyle/>
            <a:p/>
          </p:txBody>
        </p:sp>
      </p:grpSp>
      <p:grpSp>
        <p:nvGrpSpPr>
          <p:cNvPr id="17" name="object 17"/>
          <p:cNvGrpSpPr/>
          <p:nvPr/>
        </p:nvGrpSpPr>
        <p:grpSpPr>
          <a:xfrm>
            <a:off x="454963" y="331167"/>
            <a:ext cx="515620" cy="440055"/>
            <a:chOff x="454963" y="331167"/>
            <a:chExt cx="515620" cy="440055"/>
          </a:xfrm>
        </p:grpSpPr>
        <p:pic>
          <p:nvPicPr>
            <p:cNvPr id="18" name="object 18"/>
            <p:cNvPicPr/>
            <p:nvPr/>
          </p:nvPicPr>
          <p:blipFill>
            <a:blip r:embed="rId2"/>
            <a:stretch>
              <a:fillRect/>
            </a:stretch>
          </p:blipFill>
          <p:spPr>
            <a:xfrm>
              <a:off x="454963" y="331167"/>
              <a:ext cx="84147" cy="84146"/>
            </a:xfrm>
            <a:prstGeom prst="rect">
              <a:avLst/>
            </a:prstGeom>
          </p:spPr>
        </p:pic>
        <p:pic>
          <p:nvPicPr>
            <p:cNvPr id="19" name="object 19"/>
            <p:cNvPicPr/>
            <p:nvPr/>
          </p:nvPicPr>
          <p:blipFill>
            <a:blip r:embed="rId3"/>
            <a:stretch>
              <a:fillRect/>
            </a:stretch>
          </p:blipFill>
          <p:spPr>
            <a:xfrm>
              <a:off x="575049" y="337742"/>
              <a:ext cx="78137" cy="78136"/>
            </a:xfrm>
            <a:prstGeom prst="rect">
              <a:avLst/>
            </a:prstGeom>
          </p:spPr>
        </p:pic>
        <p:pic>
          <p:nvPicPr>
            <p:cNvPr id="20" name="object 20"/>
            <p:cNvPicPr/>
            <p:nvPr/>
          </p:nvPicPr>
          <p:blipFill>
            <a:blip r:embed="rId4"/>
            <a:stretch>
              <a:fillRect/>
            </a:stretch>
          </p:blipFill>
          <p:spPr>
            <a:xfrm>
              <a:off x="689124" y="339459"/>
              <a:ext cx="74704" cy="74703"/>
            </a:xfrm>
            <a:prstGeom prst="rect">
              <a:avLst/>
            </a:prstGeom>
          </p:spPr>
        </p:pic>
        <p:pic>
          <p:nvPicPr>
            <p:cNvPr id="21" name="object 21"/>
            <p:cNvPicPr/>
            <p:nvPr/>
          </p:nvPicPr>
          <p:blipFill>
            <a:blip r:embed="rId5"/>
            <a:stretch>
              <a:fillRect/>
            </a:stretch>
          </p:blipFill>
          <p:spPr>
            <a:xfrm>
              <a:off x="799767" y="348429"/>
              <a:ext cx="69238" cy="69237"/>
            </a:xfrm>
            <a:prstGeom prst="rect">
              <a:avLst/>
            </a:prstGeom>
          </p:spPr>
        </p:pic>
        <p:pic>
          <p:nvPicPr>
            <p:cNvPr id="22" name="object 22"/>
            <p:cNvPicPr/>
            <p:nvPr/>
          </p:nvPicPr>
          <p:blipFill>
            <a:blip r:embed="rId6"/>
            <a:stretch>
              <a:fillRect/>
            </a:stretch>
          </p:blipFill>
          <p:spPr>
            <a:xfrm>
              <a:off x="904944" y="344296"/>
              <a:ext cx="65594" cy="65593"/>
            </a:xfrm>
            <a:prstGeom prst="rect">
              <a:avLst/>
            </a:prstGeom>
          </p:spPr>
        </p:pic>
        <p:pic>
          <p:nvPicPr>
            <p:cNvPr id="23" name="object 23"/>
            <p:cNvPicPr/>
            <p:nvPr/>
          </p:nvPicPr>
          <p:blipFill>
            <a:blip r:embed="rId7"/>
            <a:stretch>
              <a:fillRect/>
            </a:stretch>
          </p:blipFill>
          <p:spPr>
            <a:xfrm>
              <a:off x="454963" y="448941"/>
              <a:ext cx="84147" cy="84146"/>
            </a:xfrm>
            <a:prstGeom prst="rect">
              <a:avLst/>
            </a:prstGeom>
          </p:spPr>
        </p:pic>
        <p:pic>
          <p:nvPicPr>
            <p:cNvPr id="24" name="object 24"/>
            <p:cNvPicPr/>
            <p:nvPr/>
          </p:nvPicPr>
          <p:blipFill>
            <a:blip r:embed="rId3"/>
            <a:stretch>
              <a:fillRect/>
            </a:stretch>
          </p:blipFill>
          <p:spPr>
            <a:xfrm>
              <a:off x="575049" y="455516"/>
              <a:ext cx="78137" cy="78136"/>
            </a:xfrm>
            <a:prstGeom prst="rect">
              <a:avLst/>
            </a:prstGeom>
          </p:spPr>
        </p:pic>
        <p:pic>
          <p:nvPicPr>
            <p:cNvPr id="25" name="object 25"/>
            <p:cNvPicPr/>
            <p:nvPr/>
          </p:nvPicPr>
          <p:blipFill>
            <a:blip r:embed="rId4"/>
            <a:stretch>
              <a:fillRect/>
            </a:stretch>
          </p:blipFill>
          <p:spPr>
            <a:xfrm>
              <a:off x="689124" y="457232"/>
              <a:ext cx="74703" cy="74704"/>
            </a:xfrm>
            <a:prstGeom prst="rect">
              <a:avLst/>
            </a:prstGeom>
          </p:spPr>
        </p:pic>
        <p:pic>
          <p:nvPicPr>
            <p:cNvPr id="26" name="object 26"/>
            <p:cNvPicPr/>
            <p:nvPr/>
          </p:nvPicPr>
          <p:blipFill>
            <a:blip r:embed="rId8"/>
            <a:stretch>
              <a:fillRect/>
            </a:stretch>
          </p:blipFill>
          <p:spPr>
            <a:xfrm>
              <a:off x="799767" y="466202"/>
              <a:ext cx="69237" cy="69237"/>
            </a:xfrm>
            <a:prstGeom prst="rect">
              <a:avLst/>
            </a:prstGeom>
          </p:spPr>
        </p:pic>
        <p:pic>
          <p:nvPicPr>
            <p:cNvPr id="27" name="object 27"/>
            <p:cNvPicPr/>
            <p:nvPr/>
          </p:nvPicPr>
          <p:blipFill>
            <a:blip r:embed="rId6"/>
            <a:stretch>
              <a:fillRect/>
            </a:stretch>
          </p:blipFill>
          <p:spPr>
            <a:xfrm>
              <a:off x="904944" y="462069"/>
              <a:ext cx="65594" cy="65594"/>
            </a:xfrm>
            <a:prstGeom prst="rect">
              <a:avLst/>
            </a:prstGeom>
          </p:spPr>
        </p:pic>
        <p:pic>
          <p:nvPicPr>
            <p:cNvPr id="28" name="object 28"/>
            <p:cNvPicPr/>
            <p:nvPr/>
          </p:nvPicPr>
          <p:blipFill>
            <a:blip r:embed="rId7"/>
            <a:stretch>
              <a:fillRect/>
            </a:stretch>
          </p:blipFill>
          <p:spPr>
            <a:xfrm>
              <a:off x="454963" y="566714"/>
              <a:ext cx="84147" cy="84146"/>
            </a:xfrm>
            <a:prstGeom prst="rect">
              <a:avLst/>
            </a:prstGeom>
          </p:spPr>
        </p:pic>
        <p:pic>
          <p:nvPicPr>
            <p:cNvPr id="29" name="object 29"/>
            <p:cNvPicPr/>
            <p:nvPr/>
          </p:nvPicPr>
          <p:blipFill>
            <a:blip r:embed="rId9"/>
            <a:stretch>
              <a:fillRect/>
            </a:stretch>
          </p:blipFill>
          <p:spPr>
            <a:xfrm>
              <a:off x="575049" y="573290"/>
              <a:ext cx="78137" cy="78136"/>
            </a:xfrm>
            <a:prstGeom prst="rect">
              <a:avLst/>
            </a:prstGeom>
          </p:spPr>
        </p:pic>
        <p:pic>
          <p:nvPicPr>
            <p:cNvPr id="30" name="object 30"/>
            <p:cNvPicPr/>
            <p:nvPr/>
          </p:nvPicPr>
          <p:blipFill>
            <a:blip r:embed="rId10"/>
            <a:stretch>
              <a:fillRect/>
            </a:stretch>
          </p:blipFill>
          <p:spPr>
            <a:xfrm>
              <a:off x="689124" y="575006"/>
              <a:ext cx="74703" cy="74704"/>
            </a:xfrm>
            <a:prstGeom prst="rect">
              <a:avLst/>
            </a:prstGeom>
          </p:spPr>
        </p:pic>
        <p:pic>
          <p:nvPicPr>
            <p:cNvPr id="31" name="object 31"/>
            <p:cNvPicPr/>
            <p:nvPr/>
          </p:nvPicPr>
          <p:blipFill>
            <a:blip r:embed="rId6"/>
            <a:stretch>
              <a:fillRect/>
            </a:stretch>
          </p:blipFill>
          <p:spPr>
            <a:xfrm>
              <a:off x="904944" y="579843"/>
              <a:ext cx="65594" cy="65594"/>
            </a:xfrm>
            <a:prstGeom prst="rect">
              <a:avLst/>
            </a:prstGeom>
          </p:spPr>
        </p:pic>
        <p:pic>
          <p:nvPicPr>
            <p:cNvPr id="32" name="object 32"/>
            <p:cNvPicPr/>
            <p:nvPr/>
          </p:nvPicPr>
          <p:blipFill>
            <a:blip r:embed="rId8"/>
            <a:stretch>
              <a:fillRect/>
            </a:stretch>
          </p:blipFill>
          <p:spPr>
            <a:xfrm>
              <a:off x="799767" y="583976"/>
              <a:ext cx="69237" cy="69237"/>
            </a:xfrm>
            <a:prstGeom prst="rect">
              <a:avLst/>
            </a:prstGeom>
          </p:spPr>
        </p:pic>
        <p:pic>
          <p:nvPicPr>
            <p:cNvPr id="33" name="object 33"/>
            <p:cNvPicPr/>
            <p:nvPr/>
          </p:nvPicPr>
          <p:blipFill>
            <a:blip r:embed="rId2"/>
            <a:stretch>
              <a:fillRect/>
            </a:stretch>
          </p:blipFill>
          <p:spPr>
            <a:xfrm>
              <a:off x="454963" y="684488"/>
              <a:ext cx="84147" cy="84146"/>
            </a:xfrm>
            <a:prstGeom prst="rect">
              <a:avLst/>
            </a:prstGeom>
          </p:spPr>
        </p:pic>
        <p:pic>
          <p:nvPicPr>
            <p:cNvPr id="34" name="object 34"/>
            <p:cNvPicPr/>
            <p:nvPr/>
          </p:nvPicPr>
          <p:blipFill>
            <a:blip r:embed="rId9"/>
            <a:stretch>
              <a:fillRect/>
            </a:stretch>
          </p:blipFill>
          <p:spPr>
            <a:xfrm>
              <a:off x="575049" y="691063"/>
              <a:ext cx="78137" cy="78136"/>
            </a:xfrm>
            <a:prstGeom prst="rect">
              <a:avLst/>
            </a:prstGeom>
          </p:spPr>
        </p:pic>
        <p:pic>
          <p:nvPicPr>
            <p:cNvPr id="35" name="object 35"/>
            <p:cNvPicPr/>
            <p:nvPr/>
          </p:nvPicPr>
          <p:blipFill>
            <a:blip r:embed="rId4"/>
            <a:stretch>
              <a:fillRect/>
            </a:stretch>
          </p:blipFill>
          <p:spPr>
            <a:xfrm>
              <a:off x="689124" y="692780"/>
              <a:ext cx="74703" cy="74704"/>
            </a:xfrm>
            <a:prstGeom prst="rect">
              <a:avLst/>
            </a:prstGeom>
          </p:spPr>
        </p:pic>
        <p:pic>
          <p:nvPicPr>
            <p:cNvPr id="36" name="object 36"/>
            <p:cNvPicPr/>
            <p:nvPr/>
          </p:nvPicPr>
          <p:blipFill>
            <a:blip r:embed="rId5"/>
            <a:stretch>
              <a:fillRect/>
            </a:stretch>
          </p:blipFill>
          <p:spPr>
            <a:xfrm>
              <a:off x="799767" y="701750"/>
              <a:ext cx="69237" cy="69237"/>
            </a:xfrm>
            <a:prstGeom prst="rect">
              <a:avLst/>
            </a:prstGeom>
          </p:spPr>
        </p:pic>
        <p:pic>
          <p:nvPicPr>
            <p:cNvPr id="37" name="object 37"/>
            <p:cNvPicPr/>
            <p:nvPr/>
          </p:nvPicPr>
          <p:blipFill>
            <a:blip r:embed="rId6"/>
            <a:stretch>
              <a:fillRect/>
            </a:stretch>
          </p:blipFill>
          <p:spPr>
            <a:xfrm>
              <a:off x="904944" y="697617"/>
              <a:ext cx="65594" cy="65594"/>
            </a:xfrm>
            <a:prstGeom prst="rect">
              <a:avLst/>
            </a:prstGeom>
          </p:spPr>
        </p:pic>
      </p:grpSp>
      <p:sp>
        <p:nvSpPr>
          <p:cNvPr id="38" name="object 38"/>
          <p:cNvSpPr txBox="1">
            <a:spLocks noGrp="1"/>
          </p:cNvSpPr>
          <p:nvPr>
            <p:ph type="title"/>
          </p:nvPr>
        </p:nvSpPr>
        <p:spPr>
          <a:xfrm>
            <a:off x="1205967" y="320735"/>
            <a:ext cx="4216400" cy="482600"/>
          </a:xfrm>
          <a:prstGeom prst="rect">
            <a:avLst/>
          </a:prstGeom>
        </p:spPr>
        <p:txBody>
          <a:bodyPr vert="horz" wrap="square" lIns="0" tIns="12700" rIns="0" bIns="0" rtlCol="0">
            <a:spAutoFit/>
          </a:bodyPr>
          <a:lstStyle/>
          <a:p>
            <a:pPr marL="12700">
              <a:lnSpc>
                <a:spcPct val="100000"/>
              </a:lnSpc>
              <a:spcBef>
                <a:spcPts val="100"/>
              </a:spcBef>
            </a:pPr>
            <a:r>
              <a:rPr spc="-5"/>
              <a:t>健康管理学的定义与特点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3911600" y="1244600"/>
            <a:ext cx="7848600" cy="5248275"/>
          </a:xfrm>
          <a:prstGeom prst="rect">
            <a:avLst/>
          </a:prstGeom>
        </p:spPr>
      </p:pic>
      <p:grpSp>
        <p:nvGrpSpPr>
          <p:cNvPr id="3" name="object 3"/>
          <p:cNvGrpSpPr/>
          <p:nvPr/>
        </p:nvGrpSpPr>
        <p:grpSpPr>
          <a:xfrm>
            <a:off x="454963" y="331167"/>
            <a:ext cx="515620" cy="440055"/>
            <a:chOff x="454963" y="331167"/>
            <a:chExt cx="515620" cy="440055"/>
          </a:xfrm>
        </p:grpSpPr>
        <p:pic>
          <p:nvPicPr>
            <p:cNvPr id="4" name="object 4"/>
            <p:cNvPicPr/>
            <p:nvPr/>
          </p:nvPicPr>
          <p:blipFill>
            <a:blip r:embed="rId3"/>
            <a:stretch>
              <a:fillRect/>
            </a:stretch>
          </p:blipFill>
          <p:spPr>
            <a:xfrm>
              <a:off x="454963" y="331167"/>
              <a:ext cx="84147" cy="84146"/>
            </a:xfrm>
            <a:prstGeom prst="rect">
              <a:avLst/>
            </a:prstGeom>
          </p:spPr>
        </p:pic>
        <p:pic>
          <p:nvPicPr>
            <p:cNvPr id="5" name="object 5"/>
            <p:cNvPicPr/>
            <p:nvPr/>
          </p:nvPicPr>
          <p:blipFill>
            <a:blip r:embed="rId4"/>
            <a:stretch>
              <a:fillRect/>
            </a:stretch>
          </p:blipFill>
          <p:spPr>
            <a:xfrm>
              <a:off x="575049" y="337742"/>
              <a:ext cx="78137" cy="78136"/>
            </a:xfrm>
            <a:prstGeom prst="rect">
              <a:avLst/>
            </a:prstGeom>
          </p:spPr>
        </p:pic>
        <p:pic>
          <p:nvPicPr>
            <p:cNvPr id="6" name="object 6"/>
            <p:cNvPicPr/>
            <p:nvPr/>
          </p:nvPicPr>
          <p:blipFill>
            <a:blip r:embed="rId5"/>
            <a:stretch>
              <a:fillRect/>
            </a:stretch>
          </p:blipFill>
          <p:spPr>
            <a:xfrm>
              <a:off x="689124" y="339459"/>
              <a:ext cx="74704" cy="74703"/>
            </a:xfrm>
            <a:prstGeom prst="rect">
              <a:avLst/>
            </a:prstGeom>
          </p:spPr>
        </p:pic>
        <p:pic>
          <p:nvPicPr>
            <p:cNvPr id="7" name="object 7"/>
            <p:cNvPicPr/>
            <p:nvPr/>
          </p:nvPicPr>
          <p:blipFill>
            <a:blip r:embed="rId6"/>
            <a:stretch>
              <a:fillRect/>
            </a:stretch>
          </p:blipFill>
          <p:spPr>
            <a:xfrm>
              <a:off x="799767" y="348429"/>
              <a:ext cx="69238" cy="69237"/>
            </a:xfrm>
            <a:prstGeom prst="rect">
              <a:avLst/>
            </a:prstGeom>
          </p:spPr>
        </p:pic>
        <p:pic>
          <p:nvPicPr>
            <p:cNvPr id="8" name="object 8"/>
            <p:cNvPicPr/>
            <p:nvPr/>
          </p:nvPicPr>
          <p:blipFill>
            <a:blip r:embed="rId7"/>
            <a:stretch>
              <a:fillRect/>
            </a:stretch>
          </p:blipFill>
          <p:spPr>
            <a:xfrm>
              <a:off x="904944" y="344296"/>
              <a:ext cx="65594" cy="65593"/>
            </a:xfrm>
            <a:prstGeom prst="rect">
              <a:avLst/>
            </a:prstGeom>
          </p:spPr>
        </p:pic>
        <p:pic>
          <p:nvPicPr>
            <p:cNvPr id="9" name="object 9"/>
            <p:cNvPicPr/>
            <p:nvPr/>
          </p:nvPicPr>
          <p:blipFill>
            <a:blip r:embed="rId8"/>
            <a:stretch>
              <a:fillRect/>
            </a:stretch>
          </p:blipFill>
          <p:spPr>
            <a:xfrm>
              <a:off x="454963" y="448941"/>
              <a:ext cx="84147" cy="84146"/>
            </a:xfrm>
            <a:prstGeom prst="rect">
              <a:avLst/>
            </a:prstGeom>
          </p:spPr>
        </p:pic>
        <p:pic>
          <p:nvPicPr>
            <p:cNvPr id="10" name="object 10"/>
            <p:cNvPicPr/>
            <p:nvPr/>
          </p:nvPicPr>
          <p:blipFill>
            <a:blip r:embed="rId4"/>
            <a:stretch>
              <a:fillRect/>
            </a:stretch>
          </p:blipFill>
          <p:spPr>
            <a:xfrm>
              <a:off x="575049" y="455516"/>
              <a:ext cx="78137" cy="78136"/>
            </a:xfrm>
            <a:prstGeom prst="rect">
              <a:avLst/>
            </a:prstGeom>
          </p:spPr>
        </p:pic>
        <p:pic>
          <p:nvPicPr>
            <p:cNvPr id="11" name="object 11"/>
            <p:cNvPicPr/>
            <p:nvPr/>
          </p:nvPicPr>
          <p:blipFill>
            <a:blip r:embed="rId5"/>
            <a:stretch>
              <a:fillRect/>
            </a:stretch>
          </p:blipFill>
          <p:spPr>
            <a:xfrm>
              <a:off x="689124" y="457232"/>
              <a:ext cx="74703" cy="74704"/>
            </a:xfrm>
            <a:prstGeom prst="rect">
              <a:avLst/>
            </a:prstGeom>
          </p:spPr>
        </p:pic>
        <p:pic>
          <p:nvPicPr>
            <p:cNvPr id="12" name="object 12"/>
            <p:cNvPicPr/>
            <p:nvPr/>
          </p:nvPicPr>
          <p:blipFill>
            <a:blip r:embed="rId9"/>
            <a:stretch>
              <a:fillRect/>
            </a:stretch>
          </p:blipFill>
          <p:spPr>
            <a:xfrm>
              <a:off x="799767" y="466202"/>
              <a:ext cx="69237" cy="69237"/>
            </a:xfrm>
            <a:prstGeom prst="rect">
              <a:avLst/>
            </a:prstGeom>
          </p:spPr>
        </p:pic>
        <p:pic>
          <p:nvPicPr>
            <p:cNvPr id="13" name="object 13"/>
            <p:cNvPicPr/>
            <p:nvPr/>
          </p:nvPicPr>
          <p:blipFill>
            <a:blip r:embed="rId7"/>
            <a:stretch>
              <a:fillRect/>
            </a:stretch>
          </p:blipFill>
          <p:spPr>
            <a:xfrm>
              <a:off x="904944" y="462069"/>
              <a:ext cx="65594" cy="65594"/>
            </a:xfrm>
            <a:prstGeom prst="rect">
              <a:avLst/>
            </a:prstGeom>
          </p:spPr>
        </p:pic>
        <p:pic>
          <p:nvPicPr>
            <p:cNvPr id="14" name="object 14"/>
            <p:cNvPicPr/>
            <p:nvPr/>
          </p:nvPicPr>
          <p:blipFill>
            <a:blip r:embed="rId8"/>
            <a:stretch>
              <a:fillRect/>
            </a:stretch>
          </p:blipFill>
          <p:spPr>
            <a:xfrm>
              <a:off x="454963" y="566714"/>
              <a:ext cx="84147" cy="84146"/>
            </a:xfrm>
            <a:prstGeom prst="rect">
              <a:avLst/>
            </a:prstGeom>
          </p:spPr>
        </p:pic>
        <p:pic>
          <p:nvPicPr>
            <p:cNvPr id="15" name="object 15"/>
            <p:cNvPicPr/>
            <p:nvPr/>
          </p:nvPicPr>
          <p:blipFill>
            <a:blip r:embed="rId10"/>
            <a:stretch>
              <a:fillRect/>
            </a:stretch>
          </p:blipFill>
          <p:spPr>
            <a:xfrm>
              <a:off x="575049" y="573290"/>
              <a:ext cx="78137" cy="78136"/>
            </a:xfrm>
            <a:prstGeom prst="rect">
              <a:avLst/>
            </a:prstGeom>
          </p:spPr>
        </p:pic>
        <p:pic>
          <p:nvPicPr>
            <p:cNvPr id="16" name="object 16"/>
            <p:cNvPicPr/>
            <p:nvPr/>
          </p:nvPicPr>
          <p:blipFill>
            <a:blip r:embed="rId11"/>
            <a:stretch>
              <a:fillRect/>
            </a:stretch>
          </p:blipFill>
          <p:spPr>
            <a:xfrm>
              <a:off x="689124" y="575006"/>
              <a:ext cx="74703" cy="74704"/>
            </a:xfrm>
            <a:prstGeom prst="rect">
              <a:avLst/>
            </a:prstGeom>
          </p:spPr>
        </p:pic>
        <p:pic>
          <p:nvPicPr>
            <p:cNvPr id="17" name="object 17"/>
            <p:cNvPicPr/>
            <p:nvPr/>
          </p:nvPicPr>
          <p:blipFill>
            <a:blip r:embed="rId9"/>
            <a:stretch>
              <a:fillRect/>
            </a:stretch>
          </p:blipFill>
          <p:spPr>
            <a:xfrm>
              <a:off x="799767" y="583976"/>
              <a:ext cx="69237" cy="69237"/>
            </a:xfrm>
            <a:prstGeom prst="rect">
              <a:avLst/>
            </a:prstGeom>
          </p:spPr>
        </p:pic>
        <p:pic>
          <p:nvPicPr>
            <p:cNvPr id="18" name="object 18"/>
            <p:cNvPicPr/>
            <p:nvPr/>
          </p:nvPicPr>
          <p:blipFill>
            <a:blip r:embed="rId7"/>
            <a:stretch>
              <a:fillRect/>
            </a:stretch>
          </p:blipFill>
          <p:spPr>
            <a:xfrm>
              <a:off x="904944" y="579843"/>
              <a:ext cx="65594" cy="65594"/>
            </a:xfrm>
            <a:prstGeom prst="rect">
              <a:avLst/>
            </a:prstGeom>
          </p:spPr>
        </p:pic>
        <p:pic>
          <p:nvPicPr>
            <p:cNvPr id="19" name="object 19"/>
            <p:cNvPicPr/>
            <p:nvPr/>
          </p:nvPicPr>
          <p:blipFill>
            <a:blip r:embed="rId3"/>
            <a:stretch>
              <a:fillRect/>
            </a:stretch>
          </p:blipFill>
          <p:spPr>
            <a:xfrm>
              <a:off x="454963" y="684488"/>
              <a:ext cx="84147" cy="84146"/>
            </a:xfrm>
            <a:prstGeom prst="rect">
              <a:avLst/>
            </a:prstGeom>
          </p:spPr>
        </p:pic>
        <p:pic>
          <p:nvPicPr>
            <p:cNvPr id="20" name="object 20"/>
            <p:cNvPicPr/>
            <p:nvPr/>
          </p:nvPicPr>
          <p:blipFill>
            <a:blip r:embed="rId10"/>
            <a:stretch>
              <a:fillRect/>
            </a:stretch>
          </p:blipFill>
          <p:spPr>
            <a:xfrm>
              <a:off x="575049" y="691063"/>
              <a:ext cx="78137" cy="78136"/>
            </a:xfrm>
            <a:prstGeom prst="rect">
              <a:avLst/>
            </a:prstGeom>
          </p:spPr>
        </p:pic>
        <p:pic>
          <p:nvPicPr>
            <p:cNvPr id="21" name="object 21"/>
            <p:cNvPicPr/>
            <p:nvPr/>
          </p:nvPicPr>
          <p:blipFill>
            <a:blip r:embed="rId5"/>
            <a:stretch>
              <a:fillRect/>
            </a:stretch>
          </p:blipFill>
          <p:spPr>
            <a:xfrm>
              <a:off x="689124" y="692780"/>
              <a:ext cx="74703" cy="74704"/>
            </a:xfrm>
            <a:prstGeom prst="rect">
              <a:avLst/>
            </a:prstGeom>
          </p:spPr>
        </p:pic>
        <p:pic>
          <p:nvPicPr>
            <p:cNvPr id="22" name="object 22"/>
            <p:cNvPicPr/>
            <p:nvPr/>
          </p:nvPicPr>
          <p:blipFill>
            <a:blip r:embed="rId6"/>
            <a:stretch>
              <a:fillRect/>
            </a:stretch>
          </p:blipFill>
          <p:spPr>
            <a:xfrm>
              <a:off x="799767" y="701750"/>
              <a:ext cx="69237" cy="69237"/>
            </a:xfrm>
            <a:prstGeom prst="rect">
              <a:avLst/>
            </a:prstGeom>
          </p:spPr>
        </p:pic>
        <p:pic>
          <p:nvPicPr>
            <p:cNvPr id="23" name="object 23"/>
            <p:cNvPicPr/>
            <p:nvPr/>
          </p:nvPicPr>
          <p:blipFill>
            <a:blip r:embed="rId7"/>
            <a:stretch>
              <a:fillRect/>
            </a:stretch>
          </p:blipFill>
          <p:spPr>
            <a:xfrm>
              <a:off x="904944" y="697617"/>
              <a:ext cx="65594" cy="65594"/>
            </a:xfrm>
            <a:prstGeom prst="rect">
              <a:avLst/>
            </a:prstGeom>
          </p:spPr>
        </p:pic>
      </p:grpSp>
      <p:sp>
        <p:nvSpPr>
          <p:cNvPr id="24" name="object 24"/>
          <p:cNvSpPr txBox="1">
            <a:spLocks noGrp="1"/>
          </p:cNvSpPr>
          <p:nvPr>
            <p:ph type="title"/>
          </p:nvPr>
        </p:nvSpPr>
        <p:spPr>
          <a:xfrm>
            <a:off x="1205967" y="320735"/>
            <a:ext cx="4216400" cy="482600"/>
          </a:xfrm>
          <a:prstGeom prst="rect">
            <a:avLst/>
          </a:prstGeom>
        </p:spPr>
        <p:txBody>
          <a:bodyPr vert="horz" wrap="square" lIns="0" tIns="12700" rIns="0" bIns="0" rtlCol="0">
            <a:spAutoFit/>
          </a:bodyPr>
          <a:lstStyle/>
          <a:p>
            <a:pPr marL="12700">
              <a:lnSpc>
                <a:spcPct val="100000"/>
              </a:lnSpc>
              <a:spcBef>
                <a:spcPts val="100"/>
              </a:spcBef>
            </a:pPr>
            <a:r>
              <a:rPr spc="-5"/>
              <a:t>健康管理学的定义与特点</a:t>
            </a:r>
          </a:p>
        </p:txBody>
      </p:sp>
      <p:sp>
        <p:nvSpPr>
          <p:cNvPr id="25" name="object 25"/>
          <p:cNvSpPr txBox="1"/>
          <p:nvPr/>
        </p:nvSpPr>
        <p:spPr>
          <a:xfrm>
            <a:off x="466495" y="3766754"/>
            <a:ext cx="3974465" cy="2473325"/>
          </a:xfrm>
          <a:prstGeom prst="rect">
            <a:avLst/>
          </a:prstGeom>
          <a:solidFill>
            <a:srgbClr val="0089BF">
              <a:alpha val="76861"/>
            </a:srgbClr>
          </a:solidFill>
        </p:spPr>
        <p:txBody>
          <a:bodyPr vert="horz" wrap="square" lIns="0" tIns="2540" rIns="0" bIns="0" rtlCol="0">
            <a:spAutoFit/>
          </a:bodyPr>
          <a:lstStyle/>
          <a:p>
            <a:pPr>
              <a:lnSpc>
                <a:spcPct val="100000"/>
              </a:lnSpc>
              <a:spcBef>
                <a:spcPts val="20"/>
              </a:spcBef>
            </a:pPr>
            <a:endParaRPr sz="1700">
              <a:latin typeface="Times New Roman"/>
              <a:cs typeface="Times New Roman"/>
            </a:endParaRPr>
          </a:p>
          <a:p>
            <a:pPr marL="226060">
              <a:lnSpc>
                <a:spcPct val="100000"/>
              </a:lnSpc>
              <a:spcBef>
                <a:spcPts val="5"/>
              </a:spcBef>
            </a:pPr>
            <a:r>
              <a:rPr sz="1550" b="1">
                <a:solidFill>
                  <a:srgbClr val="FFFFFF"/>
                </a:solidFill>
                <a:latin typeface="微软雅黑"/>
                <a:cs typeface="微软雅黑"/>
              </a:rPr>
              <a:t>全程管</a:t>
            </a:r>
            <a:r>
              <a:rPr sz="1550" b="1" spc="-50">
                <a:solidFill>
                  <a:srgbClr val="FFFFFF"/>
                </a:solidFill>
                <a:latin typeface="微软雅黑"/>
                <a:cs typeface="微软雅黑"/>
              </a:rPr>
              <a:t>理</a:t>
            </a:r>
            <a:endParaRPr sz="1550">
              <a:latin typeface="微软雅黑"/>
              <a:cs typeface="微软雅黑"/>
            </a:endParaRPr>
          </a:p>
          <a:p>
            <a:pPr marL="226060" marR="996315" algn="just">
              <a:lnSpc>
                <a:spcPct val="150000"/>
              </a:lnSpc>
              <a:spcBef>
                <a:spcPts val="560"/>
              </a:spcBef>
            </a:pPr>
            <a:r>
              <a:rPr sz="1350" spc="-5">
                <a:solidFill>
                  <a:srgbClr val="FFFFFF"/>
                </a:solidFill>
                <a:latin typeface="微软雅黑"/>
                <a:cs typeface="微软雅黑"/>
              </a:rPr>
              <a:t>健康管理学关注个体和群体从出生到死亡的全程健康管理，提供全方位的</a:t>
            </a:r>
            <a:r>
              <a:rPr sz="1350" spc="-20">
                <a:solidFill>
                  <a:srgbClr val="FFFFFF"/>
                </a:solidFill>
                <a:latin typeface="微软雅黑"/>
                <a:cs typeface="微软雅黑"/>
              </a:rPr>
              <a:t>服务。</a:t>
            </a:r>
            <a:endParaRPr sz="1350">
              <a:latin typeface="微软雅黑"/>
              <a:cs typeface="微软雅黑"/>
            </a:endParaRPr>
          </a:p>
        </p:txBody>
      </p:sp>
      <p:sp>
        <p:nvSpPr>
          <p:cNvPr id="26" name="object 26"/>
          <p:cNvSpPr txBox="1"/>
          <p:nvPr/>
        </p:nvSpPr>
        <p:spPr>
          <a:xfrm>
            <a:off x="642363" y="1430736"/>
            <a:ext cx="2768600" cy="1342390"/>
          </a:xfrm>
          <a:prstGeom prst="rect">
            <a:avLst/>
          </a:prstGeom>
        </p:spPr>
        <p:txBody>
          <a:bodyPr vert="horz" wrap="square" lIns="0" tIns="15875" rIns="0" bIns="0" rtlCol="0">
            <a:spAutoFit/>
          </a:bodyPr>
          <a:lstStyle/>
          <a:p>
            <a:pPr marL="12700">
              <a:lnSpc>
                <a:spcPct val="100000"/>
              </a:lnSpc>
              <a:spcBef>
                <a:spcPts val="125"/>
              </a:spcBef>
            </a:pPr>
            <a:r>
              <a:rPr sz="1550" b="1">
                <a:solidFill>
                  <a:srgbClr val="00B6FF"/>
                </a:solidFill>
                <a:latin typeface="微软雅黑"/>
                <a:cs typeface="微软雅黑"/>
              </a:rPr>
              <a:t>个性化原</a:t>
            </a:r>
            <a:r>
              <a:rPr sz="1550" b="1" spc="-50">
                <a:solidFill>
                  <a:srgbClr val="00B6FF"/>
                </a:solidFill>
                <a:latin typeface="微软雅黑"/>
                <a:cs typeface="微软雅黑"/>
              </a:rPr>
              <a:t>则</a:t>
            </a:r>
            <a:endParaRPr sz="1550">
              <a:latin typeface="微软雅黑"/>
              <a:cs typeface="微软雅黑"/>
            </a:endParaRPr>
          </a:p>
          <a:p>
            <a:pPr marL="12700" marR="5080" algn="just">
              <a:lnSpc>
                <a:spcPct val="150000"/>
              </a:lnSpc>
              <a:spcBef>
                <a:spcPts val="1190"/>
              </a:spcBef>
            </a:pPr>
            <a:r>
              <a:rPr sz="1350" spc="-5">
                <a:solidFill>
                  <a:srgbClr val="FFFFFF"/>
                </a:solidFill>
                <a:latin typeface="微软雅黑"/>
                <a:cs typeface="微软雅黑"/>
              </a:rPr>
              <a:t>健康管理学根据个体和群体的具体情况，制定个性化的健康管理方案，满</a:t>
            </a:r>
            <a:r>
              <a:rPr sz="1350" spc="-10">
                <a:solidFill>
                  <a:srgbClr val="FFFFFF"/>
                </a:solidFill>
                <a:latin typeface="微软雅黑"/>
                <a:cs typeface="微软雅黑"/>
              </a:rPr>
              <a:t>足不同人群的需求。</a:t>
            </a:r>
            <a:endParaRPr sz="1350">
              <a:latin typeface="微软雅黑"/>
              <a:cs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1784332"/>
            <a:ext cx="3497685" cy="3774095"/>
          </a:xfrm>
          <a:prstGeom prst="rect">
            <a:avLst/>
          </a:prstGeom>
        </p:spPr>
      </p:pic>
      <p:grpSp>
        <p:nvGrpSpPr>
          <p:cNvPr id="3" name="object 3"/>
          <p:cNvGrpSpPr/>
          <p:nvPr/>
        </p:nvGrpSpPr>
        <p:grpSpPr>
          <a:xfrm>
            <a:off x="3853565" y="1300997"/>
            <a:ext cx="3657600" cy="2370455"/>
            <a:chOff x="3853565" y="1300997"/>
            <a:chExt cx="3657600" cy="2370455"/>
          </a:xfrm>
        </p:grpSpPr>
        <p:sp>
          <p:nvSpPr>
            <p:cNvPr id="4" name="object 4"/>
            <p:cNvSpPr/>
            <p:nvPr/>
          </p:nvSpPr>
          <p:spPr>
            <a:xfrm>
              <a:off x="3853565" y="1681684"/>
              <a:ext cx="3657600" cy="1990089"/>
            </a:xfrm>
            <a:custGeom>
              <a:rect l="l" t="t" r="r" b="b"/>
              <a:pathLst>
                <a:path w="3657600" h="1990089">
                  <a:moveTo>
                    <a:pt x="3657600" y="1989695"/>
                  </a:moveTo>
                  <a:lnTo>
                    <a:pt x="0" y="1989695"/>
                  </a:lnTo>
                  <a:lnTo>
                    <a:pt x="0" y="0"/>
                  </a:lnTo>
                  <a:lnTo>
                    <a:pt x="3657600" y="0"/>
                  </a:lnTo>
                  <a:lnTo>
                    <a:pt x="3657600" y="1989695"/>
                  </a:lnTo>
                  <a:close/>
                </a:path>
              </a:pathLst>
            </a:custGeom>
            <a:solidFill>
              <a:srgbClr val="405DFF">
                <a:alpha val="78822"/>
              </a:srgbClr>
            </a:solidFill>
          </p:spPr>
          <p:txBody>
            <a:bodyPr wrap="square" lIns="0" tIns="0" rIns="0" bIns="0" rtlCol="0"/>
            <a:lstStyle/>
            <a:p/>
          </p:txBody>
        </p:sp>
        <p:sp>
          <p:nvSpPr>
            <p:cNvPr id="5" name="object 5"/>
            <p:cNvSpPr/>
            <p:nvPr/>
          </p:nvSpPr>
          <p:spPr>
            <a:xfrm>
              <a:off x="3853565" y="1300997"/>
              <a:ext cx="3657600" cy="719455"/>
            </a:xfrm>
            <a:custGeom>
              <a:rect l="l" t="t" r="r" b="b"/>
              <a:pathLst>
                <a:path w="3657600" h="719455">
                  <a:moveTo>
                    <a:pt x="3537710" y="719327"/>
                  </a:moveTo>
                  <a:lnTo>
                    <a:pt x="119890" y="719327"/>
                  </a:lnTo>
                  <a:lnTo>
                    <a:pt x="73223" y="709906"/>
                  </a:lnTo>
                  <a:lnTo>
                    <a:pt x="35115" y="684212"/>
                  </a:lnTo>
                  <a:lnTo>
                    <a:pt x="9421" y="646104"/>
                  </a:lnTo>
                  <a:lnTo>
                    <a:pt x="0" y="599437"/>
                  </a:lnTo>
                  <a:lnTo>
                    <a:pt x="0" y="119890"/>
                  </a:lnTo>
                  <a:lnTo>
                    <a:pt x="9421" y="73223"/>
                  </a:lnTo>
                  <a:lnTo>
                    <a:pt x="35115" y="35114"/>
                  </a:lnTo>
                  <a:lnTo>
                    <a:pt x="73224" y="9421"/>
                  </a:lnTo>
                  <a:lnTo>
                    <a:pt x="119890" y="0"/>
                  </a:lnTo>
                  <a:lnTo>
                    <a:pt x="3537709" y="0"/>
                  </a:lnTo>
                  <a:lnTo>
                    <a:pt x="3584375" y="9421"/>
                  </a:lnTo>
                  <a:lnTo>
                    <a:pt x="3622484" y="35115"/>
                  </a:lnTo>
                  <a:lnTo>
                    <a:pt x="3648178" y="73223"/>
                  </a:lnTo>
                  <a:lnTo>
                    <a:pt x="3657600" y="119890"/>
                  </a:lnTo>
                  <a:lnTo>
                    <a:pt x="3657600" y="599437"/>
                  </a:lnTo>
                  <a:lnTo>
                    <a:pt x="3648179" y="646104"/>
                  </a:lnTo>
                  <a:lnTo>
                    <a:pt x="3622485" y="684212"/>
                  </a:lnTo>
                  <a:lnTo>
                    <a:pt x="3584376" y="709906"/>
                  </a:lnTo>
                  <a:lnTo>
                    <a:pt x="3537710" y="719327"/>
                  </a:lnTo>
                  <a:close/>
                </a:path>
              </a:pathLst>
            </a:custGeom>
            <a:solidFill>
              <a:srgbClr val="405DFF"/>
            </a:solidFill>
          </p:spPr>
          <p:txBody>
            <a:bodyPr wrap="square" lIns="0" tIns="0" rIns="0" bIns="0" rtlCol="0"/>
            <a:lstStyle/>
            <a:p/>
          </p:txBody>
        </p:sp>
      </p:grpSp>
      <p:sp>
        <p:nvSpPr>
          <p:cNvPr id="6" name="object 6"/>
          <p:cNvSpPr txBox="1"/>
          <p:nvPr/>
        </p:nvSpPr>
        <p:spPr>
          <a:xfrm>
            <a:off x="4165914" y="2172343"/>
            <a:ext cx="3073400" cy="848360"/>
          </a:xfrm>
          <a:prstGeom prst="rect">
            <a:avLst/>
          </a:prstGeom>
        </p:spPr>
        <p:txBody>
          <a:bodyPr vert="horz" wrap="square" lIns="0" tIns="12700" rIns="0" bIns="0" rtlCol="0">
            <a:spAutoFit/>
          </a:bodyPr>
          <a:lstStyle/>
          <a:p>
            <a:pPr marL="12700" marR="5080" algn="just">
              <a:lnSpc>
                <a:spcPct val="120000"/>
              </a:lnSpc>
              <a:spcBef>
                <a:spcPts val="100"/>
              </a:spcBef>
            </a:pPr>
            <a:r>
              <a:rPr sz="1500" spc="-5">
                <a:solidFill>
                  <a:srgbClr val="FFFFFF"/>
                </a:solidFill>
                <a:latin typeface="微软雅黑"/>
                <a:cs typeface="微软雅黑"/>
              </a:rPr>
              <a:t>通过健康管理，可以帮助个体和群体预防疾病，改善生活习惯，提高全民</a:t>
            </a:r>
            <a:r>
              <a:rPr sz="1500" spc="-10">
                <a:solidFill>
                  <a:srgbClr val="FFFFFF"/>
                </a:solidFill>
                <a:latin typeface="微软雅黑"/>
                <a:cs typeface="微软雅黑"/>
              </a:rPr>
              <a:t>健康水平。</a:t>
            </a:r>
            <a:endParaRPr sz="1500">
              <a:latin typeface="微软雅黑"/>
              <a:cs typeface="微软雅黑"/>
            </a:endParaRPr>
          </a:p>
        </p:txBody>
      </p:sp>
      <p:sp>
        <p:nvSpPr>
          <p:cNvPr id="7" name="object 7"/>
          <p:cNvSpPr txBox="1"/>
          <p:nvPr/>
        </p:nvSpPr>
        <p:spPr>
          <a:xfrm>
            <a:off x="4177976" y="1487997"/>
            <a:ext cx="1657350" cy="270510"/>
          </a:xfrm>
          <a:prstGeom prst="rect">
            <a:avLst/>
          </a:prstGeom>
        </p:spPr>
        <p:txBody>
          <a:bodyPr vert="horz" wrap="square" lIns="0" tIns="13335" rIns="0" bIns="0" rtlCol="0">
            <a:spAutoFit/>
          </a:bodyPr>
          <a:lstStyle/>
          <a:p>
            <a:pPr marL="12700">
              <a:lnSpc>
                <a:spcPct val="100000"/>
              </a:lnSpc>
              <a:spcBef>
                <a:spcPts val="105"/>
              </a:spcBef>
            </a:pPr>
            <a:r>
              <a:rPr sz="1600" b="1" spc="-10">
                <a:solidFill>
                  <a:srgbClr val="FFFFFF"/>
                </a:solidFill>
                <a:latin typeface="微软雅黑"/>
                <a:cs typeface="微软雅黑"/>
              </a:rPr>
              <a:t>提高全民健康水平</a:t>
            </a:r>
            <a:endParaRPr sz="1600">
              <a:latin typeface="微软雅黑"/>
              <a:cs typeface="微软雅黑"/>
            </a:endParaRPr>
          </a:p>
        </p:txBody>
      </p:sp>
      <p:grpSp>
        <p:nvGrpSpPr>
          <p:cNvPr id="8" name="object 8"/>
          <p:cNvGrpSpPr/>
          <p:nvPr/>
        </p:nvGrpSpPr>
        <p:grpSpPr>
          <a:xfrm>
            <a:off x="7873178" y="1300997"/>
            <a:ext cx="3657600" cy="2370455"/>
            <a:chOff x="7873178" y="1300997"/>
            <a:chExt cx="3657600" cy="2370455"/>
          </a:xfrm>
        </p:grpSpPr>
        <p:sp>
          <p:nvSpPr>
            <p:cNvPr id="9" name="object 9"/>
            <p:cNvSpPr/>
            <p:nvPr/>
          </p:nvSpPr>
          <p:spPr>
            <a:xfrm>
              <a:off x="7873179" y="1681684"/>
              <a:ext cx="3657600" cy="1990089"/>
            </a:xfrm>
            <a:custGeom>
              <a:rect l="l" t="t" r="r" b="b"/>
              <a:pathLst>
                <a:path w="3657600" h="1990089">
                  <a:moveTo>
                    <a:pt x="3657600" y="1989695"/>
                  </a:moveTo>
                  <a:lnTo>
                    <a:pt x="0" y="1989695"/>
                  </a:lnTo>
                  <a:lnTo>
                    <a:pt x="0" y="0"/>
                  </a:lnTo>
                  <a:lnTo>
                    <a:pt x="3657600" y="0"/>
                  </a:lnTo>
                  <a:lnTo>
                    <a:pt x="3657600" y="1989695"/>
                  </a:lnTo>
                  <a:close/>
                </a:path>
              </a:pathLst>
            </a:custGeom>
            <a:solidFill>
              <a:srgbClr val="405DFF">
                <a:alpha val="78822"/>
              </a:srgbClr>
            </a:solidFill>
          </p:spPr>
          <p:txBody>
            <a:bodyPr wrap="square" lIns="0" tIns="0" rIns="0" bIns="0" rtlCol="0"/>
            <a:lstStyle/>
            <a:p/>
          </p:txBody>
        </p:sp>
        <p:sp>
          <p:nvSpPr>
            <p:cNvPr id="10" name="object 10"/>
            <p:cNvSpPr/>
            <p:nvPr/>
          </p:nvSpPr>
          <p:spPr>
            <a:xfrm>
              <a:off x="7873178" y="1300997"/>
              <a:ext cx="3657600" cy="719455"/>
            </a:xfrm>
            <a:custGeom>
              <a:rect l="l" t="t" r="r" b="b"/>
              <a:pathLst>
                <a:path w="3657600" h="719455">
                  <a:moveTo>
                    <a:pt x="3537710" y="719327"/>
                  </a:moveTo>
                  <a:lnTo>
                    <a:pt x="119891" y="719327"/>
                  </a:lnTo>
                  <a:lnTo>
                    <a:pt x="73224" y="709906"/>
                  </a:lnTo>
                  <a:lnTo>
                    <a:pt x="35115" y="684212"/>
                  </a:lnTo>
                  <a:lnTo>
                    <a:pt x="9421" y="646104"/>
                  </a:lnTo>
                  <a:lnTo>
                    <a:pt x="0" y="599437"/>
                  </a:lnTo>
                  <a:lnTo>
                    <a:pt x="0" y="119890"/>
                  </a:lnTo>
                  <a:lnTo>
                    <a:pt x="9421" y="73223"/>
                  </a:lnTo>
                  <a:lnTo>
                    <a:pt x="35115" y="35114"/>
                  </a:lnTo>
                  <a:lnTo>
                    <a:pt x="73224" y="9421"/>
                  </a:lnTo>
                  <a:lnTo>
                    <a:pt x="119890" y="0"/>
                  </a:lnTo>
                  <a:lnTo>
                    <a:pt x="3537710" y="0"/>
                  </a:lnTo>
                  <a:lnTo>
                    <a:pt x="3584376" y="9421"/>
                  </a:lnTo>
                  <a:lnTo>
                    <a:pt x="3622485" y="35115"/>
                  </a:lnTo>
                  <a:lnTo>
                    <a:pt x="3648178" y="73223"/>
                  </a:lnTo>
                  <a:lnTo>
                    <a:pt x="3657600" y="119890"/>
                  </a:lnTo>
                  <a:lnTo>
                    <a:pt x="3657600" y="599437"/>
                  </a:lnTo>
                  <a:lnTo>
                    <a:pt x="3648179" y="646104"/>
                  </a:lnTo>
                  <a:lnTo>
                    <a:pt x="3622485" y="684212"/>
                  </a:lnTo>
                  <a:lnTo>
                    <a:pt x="3584376" y="709906"/>
                  </a:lnTo>
                  <a:lnTo>
                    <a:pt x="3537710" y="719327"/>
                  </a:lnTo>
                  <a:close/>
                </a:path>
              </a:pathLst>
            </a:custGeom>
            <a:solidFill>
              <a:srgbClr val="405DFF"/>
            </a:solidFill>
          </p:spPr>
          <p:txBody>
            <a:bodyPr wrap="square" lIns="0" tIns="0" rIns="0" bIns="0" rtlCol="0"/>
            <a:lstStyle/>
            <a:p/>
          </p:txBody>
        </p:sp>
      </p:grpSp>
      <p:sp>
        <p:nvSpPr>
          <p:cNvPr id="11" name="object 11"/>
          <p:cNvSpPr txBox="1"/>
          <p:nvPr/>
        </p:nvSpPr>
        <p:spPr>
          <a:xfrm>
            <a:off x="8197590" y="1487997"/>
            <a:ext cx="1657350" cy="270510"/>
          </a:xfrm>
          <a:prstGeom prst="rect">
            <a:avLst/>
          </a:prstGeom>
        </p:spPr>
        <p:txBody>
          <a:bodyPr vert="horz" wrap="square" lIns="0" tIns="13335" rIns="0" bIns="0" rtlCol="0">
            <a:spAutoFit/>
          </a:bodyPr>
          <a:lstStyle/>
          <a:p>
            <a:pPr marL="12700">
              <a:lnSpc>
                <a:spcPct val="100000"/>
              </a:lnSpc>
              <a:spcBef>
                <a:spcPts val="105"/>
              </a:spcBef>
            </a:pPr>
            <a:r>
              <a:rPr sz="1600" b="1" spc="-10">
                <a:solidFill>
                  <a:srgbClr val="FFFFFF"/>
                </a:solidFill>
                <a:latin typeface="微软雅黑"/>
                <a:cs typeface="微软雅黑"/>
              </a:rPr>
              <a:t>降低医疗费用支出</a:t>
            </a:r>
            <a:endParaRPr sz="1600">
              <a:latin typeface="微软雅黑"/>
              <a:cs typeface="微软雅黑"/>
            </a:endParaRPr>
          </a:p>
        </p:txBody>
      </p:sp>
      <p:grpSp>
        <p:nvGrpSpPr>
          <p:cNvPr id="12" name="object 12"/>
          <p:cNvGrpSpPr/>
          <p:nvPr/>
        </p:nvGrpSpPr>
        <p:grpSpPr>
          <a:xfrm>
            <a:off x="3853565" y="3895298"/>
            <a:ext cx="3657600" cy="2308225"/>
            <a:chOff x="3853565" y="3895298"/>
            <a:chExt cx="3657600" cy="2308225"/>
          </a:xfrm>
        </p:grpSpPr>
        <p:sp>
          <p:nvSpPr>
            <p:cNvPr id="13" name="object 13"/>
            <p:cNvSpPr/>
            <p:nvPr/>
          </p:nvSpPr>
          <p:spPr>
            <a:xfrm>
              <a:off x="3853565" y="4213235"/>
              <a:ext cx="3657600" cy="1990089"/>
            </a:xfrm>
            <a:custGeom>
              <a:rect l="l" t="t" r="r" b="b"/>
              <a:pathLst>
                <a:path w="3657600" h="1990089">
                  <a:moveTo>
                    <a:pt x="3657600" y="1989695"/>
                  </a:moveTo>
                  <a:lnTo>
                    <a:pt x="0" y="1989695"/>
                  </a:lnTo>
                  <a:lnTo>
                    <a:pt x="0" y="0"/>
                  </a:lnTo>
                  <a:lnTo>
                    <a:pt x="3657600" y="0"/>
                  </a:lnTo>
                  <a:lnTo>
                    <a:pt x="3657600" y="1989695"/>
                  </a:lnTo>
                  <a:close/>
                </a:path>
              </a:pathLst>
            </a:custGeom>
            <a:solidFill>
              <a:srgbClr val="405DFF">
                <a:alpha val="79998"/>
              </a:srgbClr>
            </a:solidFill>
          </p:spPr>
          <p:txBody>
            <a:bodyPr wrap="square" lIns="0" tIns="0" rIns="0" bIns="0" rtlCol="0"/>
            <a:lstStyle/>
            <a:p/>
          </p:txBody>
        </p:sp>
        <p:sp>
          <p:nvSpPr>
            <p:cNvPr id="14" name="object 14"/>
            <p:cNvSpPr/>
            <p:nvPr/>
          </p:nvSpPr>
          <p:spPr>
            <a:xfrm>
              <a:off x="3853565" y="3895298"/>
              <a:ext cx="3657600" cy="719455"/>
            </a:xfrm>
            <a:custGeom>
              <a:rect l="l" t="t" r="r" b="b"/>
              <a:pathLst>
                <a:path w="3657600" h="719454">
                  <a:moveTo>
                    <a:pt x="3537710" y="719328"/>
                  </a:moveTo>
                  <a:lnTo>
                    <a:pt x="119890" y="719328"/>
                  </a:lnTo>
                  <a:lnTo>
                    <a:pt x="73223" y="709906"/>
                  </a:lnTo>
                  <a:lnTo>
                    <a:pt x="35115" y="684212"/>
                  </a:lnTo>
                  <a:lnTo>
                    <a:pt x="9421" y="646104"/>
                  </a:lnTo>
                  <a:lnTo>
                    <a:pt x="0" y="599437"/>
                  </a:lnTo>
                  <a:lnTo>
                    <a:pt x="0" y="119890"/>
                  </a:lnTo>
                  <a:lnTo>
                    <a:pt x="9421" y="73223"/>
                  </a:lnTo>
                  <a:lnTo>
                    <a:pt x="35115" y="35115"/>
                  </a:lnTo>
                  <a:lnTo>
                    <a:pt x="73224" y="9421"/>
                  </a:lnTo>
                  <a:lnTo>
                    <a:pt x="119890" y="0"/>
                  </a:lnTo>
                  <a:lnTo>
                    <a:pt x="3537709" y="0"/>
                  </a:lnTo>
                  <a:lnTo>
                    <a:pt x="3584376" y="9421"/>
                  </a:lnTo>
                  <a:lnTo>
                    <a:pt x="3622484" y="35115"/>
                  </a:lnTo>
                  <a:lnTo>
                    <a:pt x="3648178" y="73223"/>
                  </a:lnTo>
                  <a:lnTo>
                    <a:pt x="3657600" y="119890"/>
                  </a:lnTo>
                  <a:lnTo>
                    <a:pt x="3657600" y="599437"/>
                  </a:lnTo>
                  <a:lnTo>
                    <a:pt x="3648179" y="646104"/>
                  </a:lnTo>
                  <a:lnTo>
                    <a:pt x="3622485" y="684213"/>
                  </a:lnTo>
                  <a:lnTo>
                    <a:pt x="3584376" y="709906"/>
                  </a:lnTo>
                  <a:lnTo>
                    <a:pt x="3537710" y="719328"/>
                  </a:lnTo>
                  <a:close/>
                </a:path>
              </a:pathLst>
            </a:custGeom>
            <a:solidFill>
              <a:srgbClr val="405DFF"/>
            </a:solidFill>
          </p:spPr>
          <p:txBody>
            <a:bodyPr wrap="square" lIns="0" tIns="0" rIns="0" bIns="0" rtlCol="0"/>
            <a:lstStyle/>
            <a:p/>
          </p:txBody>
        </p:sp>
      </p:grpSp>
      <p:sp>
        <p:nvSpPr>
          <p:cNvPr id="15" name="object 15"/>
          <p:cNvSpPr txBox="1"/>
          <p:nvPr/>
        </p:nvSpPr>
        <p:spPr>
          <a:xfrm>
            <a:off x="4177976" y="4082298"/>
            <a:ext cx="2269490" cy="270510"/>
          </a:xfrm>
          <a:prstGeom prst="rect">
            <a:avLst/>
          </a:prstGeom>
        </p:spPr>
        <p:txBody>
          <a:bodyPr vert="horz" wrap="square" lIns="0" tIns="13335" rIns="0" bIns="0" rtlCol="0">
            <a:spAutoFit/>
          </a:bodyPr>
          <a:lstStyle/>
          <a:p>
            <a:pPr marL="12700">
              <a:lnSpc>
                <a:spcPct val="100000"/>
              </a:lnSpc>
              <a:spcBef>
                <a:spcPts val="105"/>
              </a:spcBef>
            </a:pPr>
            <a:r>
              <a:rPr sz="1600" b="1" spc="-5">
                <a:solidFill>
                  <a:srgbClr val="FFFFFF"/>
                </a:solidFill>
                <a:latin typeface="微软雅黑"/>
                <a:cs typeface="微软雅黑"/>
              </a:rPr>
              <a:t>提高个人和家庭生活质量</a:t>
            </a:r>
            <a:endParaRPr sz="1600">
              <a:latin typeface="微软雅黑"/>
              <a:cs typeface="微软雅黑"/>
            </a:endParaRPr>
          </a:p>
        </p:txBody>
      </p:sp>
      <p:grpSp>
        <p:nvGrpSpPr>
          <p:cNvPr id="16" name="object 16"/>
          <p:cNvGrpSpPr/>
          <p:nvPr/>
        </p:nvGrpSpPr>
        <p:grpSpPr>
          <a:xfrm>
            <a:off x="7873178" y="3895298"/>
            <a:ext cx="3657600" cy="2308225"/>
            <a:chOff x="7873178" y="3895298"/>
            <a:chExt cx="3657600" cy="2308225"/>
          </a:xfrm>
        </p:grpSpPr>
        <p:sp>
          <p:nvSpPr>
            <p:cNvPr id="17" name="object 17"/>
            <p:cNvSpPr/>
            <p:nvPr/>
          </p:nvSpPr>
          <p:spPr>
            <a:xfrm>
              <a:off x="7873179" y="4213235"/>
              <a:ext cx="3657600" cy="1990089"/>
            </a:xfrm>
            <a:custGeom>
              <a:rect l="l" t="t" r="r" b="b"/>
              <a:pathLst>
                <a:path w="3657600" h="1990089">
                  <a:moveTo>
                    <a:pt x="3657600" y="1989695"/>
                  </a:moveTo>
                  <a:lnTo>
                    <a:pt x="0" y="1989695"/>
                  </a:lnTo>
                  <a:lnTo>
                    <a:pt x="0" y="0"/>
                  </a:lnTo>
                  <a:lnTo>
                    <a:pt x="3657600" y="0"/>
                  </a:lnTo>
                  <a:lnTo>
                    <a:pt x="3657600" y="1989695"/>
                  </a:lnTo>
                  <a:close/>
                </a:path>
              </a:pathLst>
            </a:custGeom>
            <a:solidFill>
              <a:srgbClr val="405DFF">
                <a:alpha val="78822"/>
              </a:srgbClr>
            </a:solidFill>
          </p:spPr>
          <p:txBody>
            <a:bodyPr wrap="square" lIns="0" tIns="0" rIns="0" bIns="0" rtlCol="0"/>
            <a:lstStyle/>
            <a:p/>
          </p:txBody>
        </p:sp>
        <p:sp>
          <p:nvSpPr>
            <p:cNvPr id="18" name="object 18"/>
            <p:cNvSpPr/>
            <p:nvPr/>
          </p:nvSpPr>
          <p:spPr>
            <a:xfrm>
              <a:off x="7873178" y="3895298"/>
              <a:ext cx="3657600" cy="719455"/>
            </a:xfrm>
            <a:custGeom>
              <a:rect l="l" t="t" r="r" b="b"/>
              <a:pathLst>
                <a:path w="3657600" h="719454">
                  <a:moveTo>
                    <a:pt x="3537710" y="719328"/>
                  </a:moveTo>
                  <a:lnTo>
                    <a:pt x="119891" y="719328"/>
                  </a:lnTo>
                  <a:lnTo>
                    <a:pt x="73224" y="709906"/>
                  </a:lnTo>
                  <a:lnTo>
                    <a:pt x="35115" y="684212"/>
                  </a:lnTo>
                  <a:lnTo>
                    <a:pt x="9421" y="646104"/>
                  </a:lnTo>
                  <a:lnTo>
                    <a:pt x="0" y="599437"/>
                  </a:lnTo>
                  <a:lnTo>
                    <a:pt x="0" y="119890"/>
                  </a:lnTo>
                  <a:lnTo>
                    <a:pt x="9421" y="73223"/>
                  </a:lnTo>
                  <a:lnTo>
                    <a:pt x="35115" y="35115"/>
                  </a:lnTo>
                  <a:lnTo>
                    <a:pt x="73224" y="9421"/>
                  </a:lnTo>
                  <a:lnTo>
                    <a:pt x="119890" y="0"/>
                  </a:lnTo>
                  <a:lnTo>
                    <a:pt x="3537710" y="0"/>
                  </a:lnTo>
                  <a:lnTo>
                    <a:pt x="3584376" y="9421"/>
                  </a:lnTo>
                  <a:lnTo>
                    <a:pt x="3622485" y="35115"/>
                  </a:lnTo>
                  <a:lnTo>
                    <a:pt x="3648178" y="73223"/>
                  </a:lnTo>
                  <a:lnTo>
                    <a:pt x="3657600" y="119890"/>
                  </a:lnTo>
                  <a:lnTo>
                    <a:pt x="3657600" y="599437"/>
                  </a:lnTo>
                  <a:lnTo>
                    <a:pt x="3648179" y="646104"/>
                  </a:lnTo>
                  <a:lnTo>
                    <a:pt x="3622485" y="684213"/>
                  </a:lnTo>
                  <a:lnTo>
                    <a:pt x="3584376" y="709906"/>
                  </a:lnTo>
                  <a:lnTo>
                    <a:pt x="3537710" y="719328"/>
                  </a:lnTo>
                  <a:close/>
                </a:path>
              </a:pathLst>
            </a:custGeom>
            <a:solidFill>
              <a:srgbClr val="405DFF"/>
            </a:solidFill>
          </p:spPr>
          <p:txBody>
            <a:bodyPr wrap="square" lIns="0" tIns="0" rIns="0" bIns="0" rtlCol="0"/>
            <a:lstStyle/>
            <a:p/>
          </p:txBody>
        </p:sp>
      </p:grpSp>
      <p:sp>
        <p:nvSpPr>
          <p:cNvPr id="19" name="object 19"/>
          <p:cNvSpPr txBox="1"/>
          <p:nvPr/>
        </p:nvSpPr>
        <p:spPr>
          <a:xfrm>
            <a:off x="8197590" y="4082298"/>
            <a:ext cx="1249680" cy="270510"/>
          </a:xfrm>
          <a:prstGeom prst="rect">
            <a:avLst/>
          </a:prstGeom>
        </p:spPr>
        <p:txBody>
          <a:bodyPr vert="horz" wrap="square" lIns="0" tIns="13335" rIns="0" bIns="0" rtlCol="0">
            <a:spAutoFit/>
          </a:bodyPr>
          <a:lstStyle/>
          <a:p>
            <a:pPr marL="12700">
              <a:lnSpc>
                <a:spcPct val="100000"/>
              </a:lnSpc>
              <a:spcBef>
                <a:spcPts val="105"/>
              </a:spcBef>
            </a:pPr>
            <a:r>
              <a:rPr sz="1600" b="1" spc="-10">
                <a:solidFill>
                  <a:srgbClr val="FFFFFF"/>
                </a:solidFill>
                <a:latin typeface="微软雅黑"/>
                <a:cs typeface="微软雅黑"/>
              </a:rPr>
              <a:t>促进经济发展</a:t>
            </a:r>
            <a:endParaRPr sz="1600">
              <a:latin typeface="微软雅黑"/>
              <a:cs typeface="微软雅黑"/>
            </a:endParaRPr>
          </a:p>
        </p:txBody>
      </p:sp>
      <p:sp>
        <p:nvSpPr>
          <p:cNvPr id="20" name="object 20"/>
          <p:cNvSpPr txBox="1"/>
          <p:nvPr/>
        </p:nvSpPr>
        <p:spPr>
          <a:xfrm>
            <a:off x="8185528" y="2172343"/>
            <a:ext cx="3073400" cy="848360"/>
          </a:xfrm>
          <a:prstGeom prst="rect">
            <a:avLst/>
          </a:prstGeom>
        </p:spPr>
        <p:txBody>
          <a:bodyPr vert="horz" wrap="square" lIns="0" tIns="12700" rIns="0" bIns="0" rtlCol="0">
            <a:spAutoFit/>
          </a:bodyPr>
          <a:lstStyle/>
          <a:p>
            <a:pPr marL="12700" marR="5080" algn="just">
              <a:lnSpc>
                <a:spcPct val="120000"/>
              </a:lnSpc>
              <a:spcBef>
                <a:spcPts val="100"/>
              </a:spcBef>
            </a:pPr>
            <a:r>
              <a:rPr sz="1500" spc="-5">
                <a:solidFill>
                  <a:srgbClr val="FFFFFF"/>
                </a:solidFill>
                <a:latin typeface="微软雅黑"/>
                <a:cs typeface="微软雅黑"/>
              </a:rPr>
              <a:t>有效的健康管理可以降低慢性病的发生率，从而减轻医疗系统的负担，降</a:t>
            </a:r>
            <a:r>
              <a:rPr sz="1500" spc="-10">
                <a:solidFill>
                  <a:srgbClr val="FFFFFF"/>
                </a:solidFill>
                <a:latin typeface="微软雅黑"/>
                <a:cs typeface="微软雅黑"/>
              </a:rPr>
              <a:t>低医疗费用支出。</a:t>
            </a:r>
            <a:endParaRPr sz="1500">
              <a:latin typeface="微软雅黑"/>
              <a:cs typeface="微软雅黑"/>
            </a:endParaRPr>
          </a:p>
        </p:txBody>
      </p:sp>
      <p:sp>
        <p:nvSpPr>
          <p:cNvPr id="21" name="object 21"/>
          <p:cNvSpPr txBox="1"/>
          <p:nvPr/>
        </p:nvSpPr>
        <p:spPr>
          <a:xfrm>
            <a:off x="4165914" y="4766309"/>
            <a:ext cx="3263900" cy="574040"/>
          </a:xfrm>
          <a:prstGeom prst="rect">
            <a:avLst/>
          </a:prstGeom>
        </p:spPr>
        <p:txBody>
          <a:bodyPr vert="horz" wrap="square" lIns="0" tIns="12700" rIns="0" bIns="0" rtlCol="0">
            <a:spAutoFit/>
          </a:bodyPr>
          <a:lstStyle/>
          <a:p>
            <a:pPr marL="12700" marR="5080">
              <a:lnSpc>
                <a:spcPct val="120000"/>
              </a:lnSpc>
              <a:spcBef>
                <a:spcPts val="100"/>
              </a:spcBef>
            </a:pPr>
            <a:r>
              <a:rPr sz="1500" spc="-5">
                <a:solidFill>
                  <a:srgbClr val="FFFFFF"/>
                </a:solidFill>
                <a:latin typeface="微软雅黑"/>
                <a:cs typeface="微软雅黑"/>
              </a:rPr>
              <a:t>通过健康管理，个人和家庭可以获得</a:t>
            </a:r>
            <a:r>
              <a:rPr sz="1500" spc="-50">
                <a:solidFill>
                  <a:srgbClr val="FFFFFF"/>
                </a:solidFill>
                <a:latin typeface="微软雅黑"/>
                <a:cs typeface="微软雅黑"/>
              </a:rPr>
              <a:t> </a:t>
            </a:r>
            <a:r>
              <a:rPr sz="1500" spc="-5">
                <a:solidFill>
                  <a:srgbClr val="FFFFFF"/>
                </a:solidFill>
                <a:latin typeface="微软雅黑"/>
                <a:cs typeface="微软雅黑"/>
              </a:rPr>
              <a:t>更好的身体健康状况，提高生活质量。</a:t>
            </a:r>
            <a:endParaRPr sz="1500">
              <a:latin typeface="微软雅黑"/>
              <a:cs typeface="微软雅黑"/>
            </a:endParaRPr>
          </a:p>
        </p:txBody>
      </p:sp>
      <p:sp>
        <p:nvSpPr>
          <p:cNvPr id="22" name="object 22"/>
          <p:cNvSpPr txBox="1"/>
          <p:nvPr/>
        </p:nvSpPr>
        <p:spPr>
          <a:xfrm>
            <a:off x="8185528" y="4769909"/>
            <a:ext cx="3073400" cy="574040"/>
          </a:xfrm>
          <a:prstGeom prst="rect">
            <a:avLst/>
          </a:prstGeom>
        </p:spPr>
        <p:txBody>
          <a:bodyPr vert="horz" wrap="square" lIns="0" tIns="12700" rIns="0" bIns="0" rtlCol="0">
            <a:spAutoFit/>
          </a:bodyPr>
          <a:lstStyle/>
          <a:p>
            <a:pPr marL="12700" marR="5080">
              <a:lnSpc>
                <a:spcPct val="120000"/>
              </a:lnSpc>
              <a:spcBef>
                <a:spcPts val="100"/>
              </a:spcBef>
            </a:pPr>
            <a:r>
              <a:rPr sz="1500" spc="-5">
                <a:solidFill>
                  <a:srgbClr val="FFFFFF"/>
                </a:solidFill>
                <a:latin typeface="微软雅黑"/>
                <a:cs typeface="微软雅黑"/>
              </a:rPr>
              <a:t>健康的个体和群体能够更好地参与社会经济活动，促进经济发展。</a:t>
            </a:r>
            <a:endParaRPr sz="1500">
              <a:latin typeface="微软雅黑"/>
              <a:cs typeface="微软雅黑"/>
            </a:endParaRPr>
          </a:p>
        </p:txBody>
      </p:sp>
      <p:grpSp>
        <p:nvGrpSpPr>
          <p:cNvPr id="23" name="object 23"/>
          <p:cNvGrpSpPr/>
          <p:nvPr/>
        </p:nvGrpSpPr>
        <p:grpSpPr>
          <a:xfrm>
            <a:off x="454963" y="331167"/>
            <a:ext cx="515620" cy="440055"/>
            <a:chOff x="454963" y="331167"/>
            <a:chExt cx="515620" cy="440055"/>
          </a:xfrm>
        </p:grpSpPr>
        <p:pic>
          <p:nvPicPr>
            <p:cNvPr id="24" name="object 24"/>
            <p:cNvPicPr/>
            <p:nvPr/>
          </p:nvPicPr>
          <p:blipFill>
            <a:blip r:embed="rId3"/>
            <a:stretch>
              <a:fillRect/>
            </a:stretch>
          </p:blipFill>
          <p:spPr>
            <a:xfrm>
              <a:off x="454963" y="331167"/>
              <a:ext cx="84147" cy="84146"/>
            </a:xfrm>
            <a:prstGeom prst="rect">
              <a:avLst/>
            </a:prstGeom>
          </p:spPr>
        </p:pic>
        <p:pic>
          <p:nvPicPr>
            <p:cNvPr id="25" name="object 25"/>
            <p:cNvPicPr/>
            <p:nvPr/>
          </p:nvPicPr>
          <p:blipFill>
            <a:blip r:embed="rId4"/>
            <a:stretch>
              <a:fillRect/>
            </a:stretch>
          </p:blipFill>
          <p:spPr>
            <a:xfrm>
              <a:off x="575049" y="337742"/>
              <a:ext cx="78137" cy="78136"/>
            </a:xfrm>
            <a:prstGeom prst="rect">
              <a:avLst/>
            </a:prstGeom>
          </p:spPr>
        </p:pic>
        <p:pic>
          <p:nvPicPr>
            <p:cNvPr id="26" name="object 26"/>
            <p:cNvPicPr/>
            <p:nvPr/>
          </p:nvPicPr>
          <p:blipFill>
            <a:blip r:embed="rId5"/>
            <a:stretch>
              <a:fillRect/>
            </a:stretch>
          </p:blipFill>
          <p:spPr>
            <a:xfrm>
              <a:off x="689124" y="339459"/>
              <a:ext cx="74704" cy="74703"/>
            </a:xfrm>
            <a:prstGeom prst="rect">
              <a:avLst/>
            </a:prstGeom>
          </p:spPr>
        </p:pic>
        <p:pic>
          <p:nvPicPr>
            <p:cNvPr id="27" name="object 27"/>
            <p:cNvPicPr/>
            <p:nvPr/>
          </p:nvPicPr>
          <p:blipFill>
            <a:blip r:embed="rId6"/>
            <a:stretch>
              <a:fillRect/>
            </a:stretch>
          </p:blipFill>
          <p:spPr>
            <a:xfrm>
              <a:off x="799767" y="348429"/>
              <a:ext cx="69238" cy="69237"/>
            </a:xfrm>
            <a:prstGeom prst="rect">
              <a:avLst/>
            </a:prstGeom>
          </p:spPr>
        </p:pic>
        <p:pic>
          <p:nvPicPr>
            <p:cNvPr id="28" name="object 28"/>
            <p:cNvPicPr/>
            <p:nvPr/>
          </p:nvPicPr>
          <p:blipFill>
            <a:blip r:embed="rId7"/>
            <a:stretch>
              <a:fillRect/>
            </a:stretch>
          </p:blipFill>
          <p:spPr>
            <a:xfrm>
              <a:off x="904944" y="344296"/>
              <a:ext cx="65594" cy="65593"/>
            </a:xfrm>
            <a:prstGeom prst="rect">
              <a:avLst/>
            </a:prstGeom>
          </p:spPr>
        </p:pic>
        <p:pic>
          <p:nvPicPr>
            <p:cNvPr id="29" name="object 29"/>
            <p:cNvPicPr/>
            <p:nvPr/>
          </p:nvPicPr>
          <p:blipFill>
            <a:blip r:embed="rId8"/>
            <a:stretch>
              <a:fillRect/>
            </a:stretch>
          </p:blipFill>
          <p:spPr>
            <a:xfrm>
              <a:off x="454963" y="448941"/>
              <a:ext cx="84147" cy="84146"/>
            </a:xfrm>
            <a:prstGeom prst="rect">
              <a:avLst/>
            </a:prstGeom>
          </p:spPr>
        </p:pic>
        <p:pic>
          <p:nvPicPr>
            <p:cNvPr id="30" name="object 30"/>
            <p:cNvPicPr/>
            <p:nvPr/>
          </p:nvPicPr>
          <p:blipFill>
            <a:blip r:embed="rId5"/>
            <a:stretch>
              <a:fillRect/>
            </a:stretch>
          </p:blipFill>
          <p:spPr>
            <a:xfrm>
              <a:off x="689124" y="457232"/>
              <a:ext cx="74703" cy="74704"/>
            </a:xfrm>
            <a:prstGeom prst="rect">
              <a:avLst/>
            </a:prstGeom>
          </p:spPr>
        </p:pic>
        <p:pic>
          <p:nvPicPr>
            <p:cNvPr id="31" name="object 31"/>
            <p:cNvPicPr/>
            <p:nvPr/>
          </p:nvPicPr>
          <p:blipFill>
            <a:blip r:embed="rId4"/>
            <a:stretch>
              <a:fillRect/>
            </a:stretch>
          </p:blipFill>
          <p:spPr>
            <a:xfrm>
              <a:off x="575049" y="455516"/>
              <a:ext cx="78137" cy="78136"/>
            </a:xfrm>
            <a:prstGeom prst="rect">
              <a:avLst/>
            </a:prstGeom>
          </p:spPr>
        </p:pic>
        <p:pic>
          <p:nvPicPr>
            <p:cNvPr id="32" name="object 32"/>
            <p:cNvPicPr/>
            <p:nvPr/>
          </p:nvPicPr>
          <p:blipFill>
            <a:blip r:embed="rId9"/>
            <a:stretch>
              <a:fillRect/>
            </a:stretch>
          </p:blipFill>
          <p:spPr>
            <a:xfrm>
              <a:off x="799767" y="466202"/>
              <a:ext cx="69237" cy="69237"/>
            </a:xfrm>
            <a:prstGeom prst="rect">
              <a:avLst/>
            </a:prstGeom>
          </p:spPr>
        </p:pic>
        <p:pic>
          <p:nvPicPr>
            <p:cNvPr id="33" name="object 33"/>
            <p:cNvPicPr/>
            <p:nvPr/>
          </p:nvPicPr>
          <p:blipFill>
            <a:blip r:embed="rId7"/>
            <a:stretch>
              <a:fillRect/>
            </a:stretch>
          </p:blipFill>
          <p:spPr>
            <a:xfrm>
              <a:off x="904944" y="462069"/>
              <a:ext cx="65594" cy="65594"/>
            </a:xfrm>
            <a:prstGeom prst="rect">
              <a:avLst/>
            </a:prstGeom>
          </p:spPr>
        </p:pic>
        <p:pic>
          <p:nvPicPr>
            <p:cNvPr id="34" name="object 34"/>
            <p:cNvPicPr/>
            <p:nvPr/>
          </p:nvPicPr>
          <p:blipFill>
            <a:blip r:embed="rId8"/>
            <a:stretch>
              <a:fillRect/>
            </a:stretch>
          </p:blipFill>
          <p:spPr>
            <a:xfrm>
              <a:off x="454963" y="566714"/>
              <a:ext cx="84147" cy="84146"/>
            </a:xfrm>
            <a:prstGeom prst="rect">
              <a:avLst/>
            </a:prstGeom>
          </p:spPr>
        </p:pic>
        <p:pic>
          <p:nvPicPr>
            <p:cNvPr id="35" name="object 35"/>
            <p:cNvPicPr/>
            <p:nvPr/>
          </p:nvPicPr>
          <p:blipFill>
            <a:blip r:embed="rId10"/>
            <a:stretch>
              <a:fillRect/>
            </a:stretch>
          </p:blipFill>
          <p:spPr>
            <a:xfrm>
              <a:off x="575049" y="573290"/>
              <a:ext cx="78137" cy="78136"/>
            </a:xfrm>
            <a:prstGeom prst="rect">
              <a:avLst/>
            </a:prstGeom>
          </p:spPr>
        </p:pic>
        <p:pic>
          <p:nvPicPr>
            <p:cNvPr id="36" name="object 36"/>
            <p:cNvPicPr/>
            <p:nvPr/>
          </p:nvPicPr>
          <p:blipFill>
            <a:blip r:embed="rId11"/>
            <a:stretch>
              <a:fillRect/>
            </a:stretch>
          </p:blipFill>
          <p:spPr>
            <a:xfrm>
              <a:off x="689124" y="575006"/>
              <a:ext cx="74703" cy="74704"/>
            </a:xfrm>
            <a:prstGeom prst="rect">
              <a:avLst/>
            </a:prstGeom>
          </p:spPr>
        </p:pic>
        <p:pic>
          <p:nvPicPr>
            <p:cNvPr id="37" name="object 37"/>
            <p:cNvPicPr/>
            <p:nvPr/>
          </p:nvPicPr>
          <p:blipFill>
            <a:blip r:embed="rId9"/>
            <a:stretch>
              <a:fillRect/>
            </a:stretch>
          </p:blipFill>
          <p:spPr>
            <a:xfrm>
              <a:off x="799767" y="583976"/>
              <a:ext cx="69237" cy="69237"/>
            </a:xfrm>
            <a:prstGeom prst="rect">
              <a:avLst/>
            </a:prstGeom>
          </p:spPr>
        </p:pic>
        <p:pic>
          <p:nvPicPr>
            <p:cNvPr id="38" name="object 38"/>
            <p:cNvPicPr/>
            <p:nvPr/>
          </p:nvPicPr>
          <p:blipFill>
            <a:blip r:embed="rId7"/>
            <a:stretch>
              <a:fillRect/>
            </a:stretch>
          </p:blipFill>
          <p:spPr>
            <a:xfrm>
              <a:off x="904944" y="579843"/>
              <a:ext cx="65594" cy="65594"/>
            </a:xfrm>
            <a:prstGeom prst="rect">
              <a:avLst/>
            </a:prstGeom>
          </p:spPr>
        </p:pic>
        <p:pic>
          <p:nvPicPr>
            <p:cNvPr id="39" name="object 39"/>
            <p:cNvPicPr/>
            <p:nvPr/>
          </p:nvPicPr>
          <p:blipFill>
            <a:blip r:embed="rId3"/>
            <a:stretch>
              <a:fillRect/>
            </a:stretch>
          </p:blipFill>
          <p:spPr>
            <a:xfrm>
              <a:off x="454963" y="684488"/>
              <a:ext cx="84147" cy="84146"/>
            </a:xfrm>
            <a:prstGeom prst="rect">
              <a:avLst/>
            </a:prstGeom>
          </p:spPr>
        </p:pic>
        <p:pic>
          <p:nvPicPr>
            <p:cNvPr id="40" name="object 40"/>
            <p:cNvPicPr/>
            <p:nvPr/>
          </p:nvPicPr>
          <p:blipFill>
            <a:blip r:embed="rId10"/>
            <a:stretch>
              <a:fillRect/>
            </a:stretch>
          </p:blipFill>
          <p:spPr>
            <a:xfrm>
              <a:off x="575049" y="691063"/>
              <a:ext cx="78137" cy="78136"/>
            </a:xfrm>
            <a:prstGeom prst="rect">
              <a:avLst/>
            </a:prstGeom>
          </p:spPr>
        </p:pic>
        <p:pic>
          <p:nvPicPr>
            <p:cNvPr id="41" name="object 41"/>
            <p:cNvPicPr/>
            <p:nvPr/>
          </p:nvPicPr>
          <p:blipFill>
            <a:blip r:embed="rId5"/>
            <a:stretch>
              <a:fillRect/>
            </a:stretch>
          </p:blipFill>
          <p:spPr>
            <a:xfrm>
              <a:off x="689124" y="692780"/>
              <a:ext cx="74703" cy="74704"/>
            </a:xfrm>
            <a:prstGeom prst="rect">
              <a:avLst/>
            </a:prstGeom>
          </p:spPr>
        </p:pic>
        <p:pic>
          <p:nvPicPr>
            <p:cNvPr id="42" name="object 42"/>
            <p:cNvPicPr/>
            <p:nvPr/>
          </p:nvPicPr>
          <p:blipFill>
            <a:blip r:embed="rId6"/>
            <a:stretch>
              <a:fillRect/>
            </a:stretch>
          </p:blipFill>
          <p:spPr>
            <a:xfrm>
              <a:off x="799767" y="701750"/>
              <a:ext cx="69237" cy="69237"/>
            </a:xfrm>
            <a:prstGeom prst="rect">
              <a:avLst/>
            </a:prstGeom>
          </p:spPr>
        </p:pic>
        <p:pic>
          <p:nvPicPr>
            <p:cNvPr id="43" name="object 43"/>
            <p:cNvPicPr/>
            <p:nvPr/>
          </p:nvPicPr>
          <p:blipFill>
            <a:blip r:embed="rId7"/>
            <a:stretch>
              <a:fillRect/>
            </a:stretch>
          </p:blipFill>
          <p:spPr>
            <a:xfrm>
              <a:off x="904944" y="697617"/>
              <a:ext cx="65594" cy="65594"/>
            </a:xfrm>
            <a:prstGeom prst="rect">
              <a:avLst/>
            </a:prstGeom>
          </p:spPr>
        </p:pic>
      </p:grpSp>
      <p:sp>
        <p:nvSpPr>
          <p:cNvPr id="44" name="object 44"/>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健康管理学的重要性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575049" y="1355266"/>
            <a:ext cx="287020" cy="4472940"/>
            <a:chOff x="575049" y="1355266"/>
            <a:chExt cx="287020" cy="4472940"/>
          </a:xfrm>
        </p:grpSpPr>
        <p:pic>
          <p:nvPicPr>
            <p:cNvPr id="3" name="object 3"/>
            <p:cNvPicPr/>
            <p:nvPr/>
          </p:nvPicPr>
          <p:blipFill>
            <a:blip r:embed="rId2"/>
            <a:stretch>
              <a:fillRect/>
            </a:stretch>
          </p:blipFill>
          <p:spPr>
            <a:xfrm>
              <a:off x="706315" y="1516114"/>
              <a:ext cx="24384" cy="4312094"/>
            </a:xfrm>
            <a:prstGeom prst="rect">
              <a:avLst/>
            </a:prstGeom>
          </p:spPr>
        </p:pic>
        <p:sp>
          <p:nvSpPr>
            <p:cNvPr id="4" name="object 4"/>
            <p:cNvSpPr/>
            <p:nvPr/>
          </p:nvSpPr>
          <p:spPr>
            <a:xfrm>
              <a:off x="575049" y="1355266"/>
              <a:ext cx="287020" cy="321945"/>
            </a:xfrm>
            <a:custGeom>
              <a:rect l="l" t="t" r="r" b="b"/>
              <a:pathLst>
                <a:path w="287019" h="321944">
                  <a:moveTo>
                    <a:pt x="286917" y="321695"/>
                  </a:moveTo>
                  <a:lnTo>
                    <a:pt x="0" y="321695"/>
                  </a:lnTo>
                  <a:lnTo>
                    <a:pt x="143458" y="0"/>
                  </a:lnTo>
                  <a:lnTo>
                    <a:pt x="286917" y="321695"/>
                  </a:lnTo>
                  <a:close/>
                </a:path>
              </a:pathLst>
            </a:custGeom>
            <a:solidFill>
              <a:srgbClr val="405DFF"/>
            </a:solidFill>
          </p:spPr>
          <p:txBody>
            <a:bodyPr wrap="square" lIns="0" tIns="0" rIns="0" bIns="0" rtlCol="0"/>
            <a:lstStyle/>
            <a:p/>
          </p:txBody>
        </p:sp>
      </p:grpSp>
      <p:sp>
        <p:nvSpPr>
          <p:cNvPr id="5" name="object 5"/>
          <p:cNvSpPr txBox="1"/>
          <p:nvPr/>
        </p:nvSpPr>
        <p:spPr>
          <a:xfrm>
            <a:off x="1049128" y="2367439"/>
            <a:ext cx="2768600" cy="951230"/>
          </a:xfrm>
          <a:prstGeom prst="rect">
            <a:avLst/>
          </a:prstGeom>
        </p:spPr>
        <p:txBody>
          <a:bodyPr vert="horz" wrap="square" lIns="0" tIns="12700" rIns="0" bIns="0" rtlCol="0">
            <a:spAutoFit/>
          </a:bodyPr>
          <a:lstStyle/>
          <a:p>
            <a:pPr marL="12700" marR="5080">
              <a:lnSpc>
                <a:spcPct val="150000"/>
              </a:lnSpc>
              <a:spcBef>
                <a:spcPts val="100"/>
              </a:spcBef>
            </a:pPr>
            <a:r>
              <a:rPr sz="1350">
                <a:solidFill>
                  <a:srgbClr val="FFFFFF"/>
                </a:solidFill>
                <a:latin typeface="微软雅黑"/>
                <a:cs typeface="微软雅黑"/>
              </a:rPr>
              <a:t>健康管理学起源于</a:t>
            </a:r>
            <a:r>
              <a:rPr sz="1350" spc="-10">
                <a:solidFill>
                  <a:srgbClr val="FFFFFF"/>
                </a:solidFill>
                <a:latin typeface="微软雅黑"/>
                <a:cs typeface="微软雅黑"/>
              </a:rPr>
              <a:t>20</a:t>
            </a:r>
            <a:r>
              <a:rPr sz="1350">
                <a:solidFill>
                  <a:srgbClr val="FFFFFF"/>
                </a:solidFill>
                <a:latin typeface="微软雅黑"/>
                <a:cs typeface="微软雅黑"/>
              </a:rPr>
              <a:t>世纪</a:t>
            </a:r>
            <a:r>
              <a:rPr sz="1350" spc="-10">
                <a:solidFill>
                  <a:srgbClr val="FFFFFF"/>
                </a:solidFill>
                <a:latin typeface="微软雅黑"/>
                <a:cs typeface="微软雅黑"/>
              </a:rPr>
              <a:t>50</a:t>
            </a:r>
            <a:r>
              <a:rPr sz="1350" spc="-20">
                <a:solidFill>
                  <a:srgbClr val="FFFFFF"/>
                </a:solidFill>
                <a:latin typeface="微软雅黑"/>
                <a:cs typeface="微软雅黑"/>
              </a:rPr>
              <a:t>年代的</a:t>
            </a:r>
            <a:r>
              <a:rPr sz="1350" spc="-5">
                <a:solidFill>
                  <a:srgbClr val="FFFFFF"/>
                </a:solidFill>
                <a:latin typeface="微软雅黑"/>
                <a:cs typeface="微软雅黑"/>
              </a:rPr>
              <a:t>美国，最初是为了应对慢性疾病的流</a:t>
            </a:r>
            <a:r>
              <a:rPr sz="1350" spc="-10">
                <a:solidFill>
                  <a:srgbClr val="FFFFFF"/>
                </a:solidFill>
                <a:latin typeface="微软雅黑"/>
                <a:cs typeface="微软雅黑"/>
              </a:rPr>
              <a:t>行而发展起来的。</a:t>
            </a:r>
            <a:endParaRPr sz="1350">
              <a:latin typeface="微软雅黑"/>
              <a:cs typeface="微软雅黑"/>
            </a:endParaRPr>
          </a:p>
        </p:txBody>
      </p:sp>
      <p:grpSp>
        <p:nvGrpSpPr>
          <p:cNvPr id="6" name="object 6"/>
          <p:cNvGrpSpPr/>
          <p:nvPr/>
        </p:nvGrpSpPr>
        <p:grpSpPr>
          <a:xfrm>
            <a:off x="4316086" y="1355266"/>
            <a:ext cx="287020" cy="4472940"/>
            <a:chOff x="4316086" y="1355266"/>
            <a:chExt cx="287020" cy="4472940"/>
          </a:xfrm>
        </p:grpSpPr>
        <p:pic>
          <p:nvPicPr>
            <p:cNvPr id="7" name="object 7"/>
            <p:cNvPicPr/>
            <p:nvPr/>
          </p:nvPicPr>
          <p:blipFill>
            <a:blip r:embed="rId3"/>
            <a:stretch>
              <a:fillRect/>
            </a:stretch>
          </p:blipFill>
          <p:spPr>
            <a:xfrm>
              <a:off x="4447354" y="1516114"/>
              <a:ext cx="24383" cy="4312094"/>
            </a:xfrm>
            <a:prstGeom prst="rect">
              <a:avLst/>
            </a:prstGeom>
          </p:spPr>
        </p:pic>
        <p:sp>
          <p:nvSpPr>
            <p:cNvPr id="8" name="object 8"/>
            <p:cNvSpPr/>
            <p:nvPr/>
          </p:nvSpPr>
          <p:spPr>
            <a:xfrm>
              <a:off x="4316086" y="1355266"/>
              <a:ext cx="287020" cy="321945"/>
            </a:xfrm>
            <a:custGeom>
              <a:rect l="l" t="t" r="r" b="b"/>
              <a:pathLst>
                <a:path w="287020" h="321944">
                  <a:moveTo>
                    <a:pt x="286918" y="321695"/>
                  </a:moveTo>
                  <a:lnTo>
                    <a:pt x="0" y="321695"/>
                  </a:lnTo>
                  <a:lnTo>
                    <a:pt x="143459" y="0"/>
                  </a:lnTo>
                  <a:lnTo>
                    <a:pt x="286918" y="321695"/>
                  </a:lnTo>
                  <a:close/>
                </a:path>
              </a:pathLst>
            </a:custGeom>
            <a:solidFill>
              <a:srgbClr val="405DFF"/>
            </a:solidFill>
          </p:spPr>
          <p:txBody>
            <a:bodyPr wrap="square" lIns="0" tIns="0" rIns="0" bIns="0" rtlCol="0"/>
            <a:lstStyle/>
            <a:p/>
          </p:txBody>
        </p:sp>
      </p:grpSp>
      <p:sp>
        <p:nvSpPr>
          <p:cNvPr id="9" name="object 9"/>
          <p:cNvSpPr txBox="1"/>
          <p:nvPr/>
        </p:nvSpPr>
        <p:spPr>
          <a:xfrm>
            <a:off x="4790166" y="2367439"/>
            <a:ext cx="2768600" cy="1259840"/>
          </a:xfrm>
          <a:prstGeom prst="rect">
            <a:avLst/>
          </a:prstGeom>
        </p:spPr>
        <p:txBody>
          <a:bodyPr vert="horz" wrap="square" lIns="0" tIns="12700" rIns="0" bIns="0" rtlCol="0">
            <a:spAutoFit/>
          </a:bodyPr>
          <a:lstStyle/>
          <a:p>
            <a:pPr marL="12700" marR="5080" algn="just">
              <a:lnSpc>
                <a:spcPct val="150000"/>
              </a:lnSpc>
              <a:spcBef>
                <a:spcPts val="100"/>
              </a:spcBef>
            </a:pPr>
            <a:r>
              <a:rPr sz="1350" spc="-5">
                <a:solidFill>
                  <a:srgbClr val="FFFFFF"/>
                </a:solidFill>
                <a:latin typeface="微软雅黑"/>
                <a:cs typeface="微软雅黑"/>
              </a:rPr>
              <a:t>随着医学模式从传统的生物医学模式向生物-心理-社会医学模式的转变，健康管理学逐渐发展成为一个独立的</a:t>
            </a:r>
            <a:r>
              <a:rPr sz="1350" spc="-10">
                <a:solidFill>
                  <a:srgbClr val="FFFFFF"/>
                </a:solidFill>
                <a:latin typeface="微软雅黑"/>
                <a:cs typeface="微软雅黑"/>
              </a:rPr>
              <a:t>学科领域。</a:t>
            </a:r>
            <a:endParaRPr sz="1350">
              <a:latin typeface="微软雅黑"/>
              <a:cs typeface="微软雅黑"/>
            </a:endParaRPr>
          </a:p>
        </p:txBody>
      </p:sp>
      <p:grpSp>
        <p:nvGrpSpPr>
          <p:cNvPr id="10" name="object 10"/>
          <p:cNvGrpSpPr/>
          <p:nvPr/>
        </p:nvGrpSpPr>
        <p:grpSpPr>
          <a:xfrm>
            <a:off x="8057126" y="1355266"/>
            <a:ext cx="287020" cy="4472940"/>
            <a:chOff x="8057126" y="1355266"/>
            <a:chExt cx="287020" cy="4472940"/>
          </a:xfrm>
        </p:grpSpPr>
        <p:pic>
          <p:nvPicPr>
            <p:cNvPr id="11" name="object 11"/>
            <p:cNvPicPr/>
            <p:nvPr/>
          </p:nvPicPr>
          <p:blipFill>
            <a:blip r:embed="rId4"/>
            <a:stretch>
              <a:fillRect/>
            </a:stretch>
          </p:blipFill>
          <p:spPr>
            <a:xfrm>
              <a:off x="8188393" y="1516114"/>
              <a:ext cx="24383" cy="4312094"/>
            </a:xfrm>
            <a:prstGeom prst="rect">
              <a:avLst/>
            </a:prstGeom>
          </p:spPr>
        </p:pic>
        <p:sp>
          <p:nvSpPr>
            <p:cNvPr id="12" name="object 12"/>
            <p:cNvSpPr/>
            <p:nvPr/>
          </p:nvSpPr>
          <p:spPr>
            <a:xfrm>
              <a:off x="8057126" y="1355266"/>
              <a:ext cx="287020" cy="321945"/>
            </a:xfrm>
            <a:custGeom>
              <a:rect l="l" t="t" r="r" b="b"/>
              <a:pathLst>
                <a:path w="287020" h="321944">
                  <a:moveTo>
                    <a:pt x="286918" y="321695"/>
                  </a:moveTo>
                  <a:lnTo>
                    <a:pt x="0" y="321695"/>
                  </a:lnTo>
                  <a:lnTo>
                    <a:pt x="143458" y="0"/>
                  </a:lnTo>
                  <a:lnTo>
                    <a:pt x="286918" y="321695"/>
                  </a:lnTo>
                  <a:close/>
                </a:path>
              </a:pathLst>
            </a:custGeom>
            <a:solidFill>
              <a:srgbClr val="405DFF"/>
            </a:solidFill>
          </p:spPr>
          <p:txBody>
            <a:bodyPr wrap="square" lIns="0" tIns="0" rIns="0" bIns="0" rtlCol="0"/>
            <a:lstStyle/>
            <a:p/>
          </p:txBody>
        </p:sp>
      </p:grpSp>
      <p:sp>
        <p:nvSpPr>
          <p:cNvPr id="13" name="object 13"/>
          <p:cNvSpPr txBox="1"/>
          <p:nvPr/>
        </p:nvSpPr>
        <p:spPr>
          <a:xfrm>
            <a:off x="8628740" y="2367439"/>
            <a:ext cx="2940050" cy="2802890"/>
          </a:xfrm>
          <a:prstGeom prst="rect">
            <a:avLst/>
          </a:prstGeom>
        </p:spPr>
        <p:txBody>
          <a:bodyPr vert="horz" wrap="square" lIns="0" tIns="12700" rIns="0" bIns="0" rtlCol="0">
            <a:spAutoFit/>
          </a:bodyPr>
          <a:lstStyle/>
          <a:p>
            <a:pPr marL="12700" marR="5080">
              <a:lnSpc>
                <a:spcPct val="150000"/>
              </a:lnSpc>
              <a:spcBef>
                <a:spcPts val="100"/>
              </a:spcBef>
            </a:pPr>
            <a:r>
              <a:rPr sz="1350" spc="-5">
                <a:solidFill>
                  <a:srgbClr val="FFFFFF"/>
                </a:solidFill>
                <a:latin typeface="微软雅黑"/>
                <a:cs typeface="微软雅黑"/>
              </a:rPr>
              <a:t>随着全球人口老龄化加剧和慢性病负</a:t>
            </a:r>
            <a:r>
              <a:rPr sz="1350" spc="-50">
                <a:solidFill>
                  <a:srgbClr val="FFFFFF"/>
                </a:solidFill>
                <a:latin typeface="微软雅黑"/>
                <a:cs typeface="微软雅黑"/>
              </a:rPr>
              <a:t> </a:t>
            </a:r>
            <a:r>
              <a:rPr sz="1350" spc="-5">
                <a:solidFill>
                  <a:srgbClr val="FFFFFF"/>
                </a:solidFill>
                <a:latin typeface="微软雅黑"/>
                <a:cs typeface="微软雅黑"/>
              </a:rPr>
              <a:t>担不断增加，健康管理学将发挥更加</a:t>
            </a:r>
            <a:r>
              <a:rPr sz="1350" spc="-50">
                <a:solidFill>
                  <a:srgbClr val="FFFFFF"/>
                </a:solidFill>
                <a:latin typeface="微软雅黑"/>
                <a:cs typeface="微软雅黑"/>
              </a:rPr>
              <a:t> </a:t>
            </a:r>
            <a:r>
              <a:rPr sz="1350" spc="-5">
                <a:solidFill>
                  <a:srgbClr val="FFFFFF"/>
                </a:solidFill>
                <a:latin typeface="微软雅黑"/>
                <a:cs typeface="微软雅黑"/>
              </a:rPr>
              <a:t>重要的作用。未来，健康管理学将进</a:t>
            </a:r>
            <a:r>
              <a:rPr sz="1350" spc="-50">
                <a:solidFill>
                  <a:srgbClr val="FFFFFF"/>
                </a:solidFill>
                <a:latin typeface="微软雅黑"/>
                <a:cs typeface="微软雅黑"/>
              </a:rPr>
              <a:t> </a:t>
            </a:r>
            <a:r>
              <a:rPr sz="1350" spc="-5">
                <a:solidFill>
                  <a:srgbClr val="FFFFFF"/>
                </a:solidFill>
                <a:latin typeface="微软雅黑"/>
                <a:cs typeface="微软雅黑"/>
              </a:rPr>
              <a:t>一步融合先进的信息技术和管理理念，实现个性化、精准化的健康管理服务。同时，随着全球化和国际交流的增加，健康管理学将在国际合作中发挥更大</a:t>
            </a:r>
            <a:r>
              <a:rPr sz="1350" spc="-50">
                <a:solidFill>
                  <a:srgbClr val="FFFFFF"/>
                </a:solidFill>
                <a:latin typeface="微软雅黑"/>
                <a:cs typeface="微软雅黑"/>
              </a:rPr>
              <a:t> </a:t>
            </a:r>
            <a:r>
              <a:rPr sz="1350" spc="-5">
                <a:solidFill>
                  <a:srgbClr val="FFFFFF"/>
                </a:solidFill>
                <a:latin typeface="微软雅黑"/>
                <a:cs typeface="微软雅黑"/>
              </a:rPr>
              <a:t>的作用，为全球人民的健康福祉做出</a:t>
            </a:r>
            <a:r>
              <a:rPr sz="1350" spc="-50">
                <a:solidFill>
                  <a:srgbClr val="FFFFFF"/>
                </a:solidFill>
                <a:latin typeface="微软雅黑"/>
                <a:cs typeface="微软雅黑"/>
              </a:rPr>
              <a:t> </a:t>
            </a:r>
            <a:r>
              <a:rPr sz="1350" spc="-20">
                <a:solidFill>
                  <a:srgbClr val="FFFFFF"/>
                </a:solidFill>
                <a:latin typeface="微软雅黑"/>
                <a:cs typeface="微软雅黑"/>
              </a:rPr>
              <a:t>贡献。</a:t>
            </a:r>
            <a:endParaRPr sz="1350">
              <a:latin typeface="微软雅黑"/>
              <a:cs typeface="微软雅黑"/>
            </a:endParaRPr>
          </a:p>
        </p:txBody>
      </p:sp>
      <p:sp>
        <p:nvSpPr>
          <p:cNvPr id="14" name="object 14"/>
          <p:cNvSpPr txBox="1"/>
          <p:nvPr/>
        </p:nvSpPr>
        <p:spPr>
          <a:xfrm>
            <a:off x="1049128" y="1398108"/>
            <a:ext cx="2092325"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00B6FF"/>
                </a:solidFill>
                <a:latin typeface="微软雅黑"/>
                <a:cs typeface="微软雅黑"/>
              </a:rPr>
              <a:t>起源与早期发</a:t>
            </a:r>
            <a:r>
              <a:rPr sz="2300" b="1" spc="-50">
                <a:solidFill>
                  <a:srgbClr val="00B6FF"/>
                </a:solidFill>
                <a:latin typeface="微软雅黑"/>
                <a:cs typeface="微软雅黑"/>
              </a:rPr>
              <a:t>展</a:t>
            </a:r>
            <a:endParaRPr sz="2300">
              <a:latin typeface="微软雅黑"/>
              <a:cs typeface="微软雅黑"/>
            </a:endParaRPr>
          </a:p>
        </p:txBody>
      </p:sp>
      <p:sp>
        <p:nvSpPr>
          <p:cNvPr id="15" name="object 15"/>
          <p:cNvSpPr txBox="1"/>
          <p:nvPr/>
        </p:nvSpPr>
        <p:spPr>
          <a:xfrm>
            <a:off x="4804152" y="1398108"/>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00B6FF"/>
                </a:solidFill>
                <a:latin typeface="微软雅黑"/>
                <a:cs typeface="微软雅黑"/>
              </a:rPr>
              <a:t>发展历</a:t>
            </a:r>
            <a:r>
              <a:rPr sz="2300" b="1" spc="-50">
                <a:solidFill>
                  <a:srgbClr val="00B6FF"/>
                </a:solidFill>
                <a:latin typeface="微软雅黑"/>
                <a:cs typeface="微软雅黑"/>
              </a:rPr>
              <a:t>程</a:t>
            </a:r>
            <a:endParaRPr sz="2300">
              <a:latin typeface="微软雅黑"/>
              <a:cs typeface="微软雅黑"/>
            </a:endParaRPr>
          </a:p>
        </p:txBody>
      </p:sp>
      <p:sp>
        <p:nvSpPr>
          <p:cNvPr id="16" name="object 16"/>
          <p:cNvSpPr txBox="1"/>
          <p:nvPr/>
        </p:nvSpPr>
        <p:spPr>
          <a:xfrm>
            <a:off x="8619889" y="1398108"/>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00B6FF"/>
                </a:solidFill>
                <a:latin typeface="微软雅黑"/>
                <a:cs typeface="微软雅黑"/>
              </a:rPr>
              <a:t>未来展</a:t>
            </a:r>
            <a:r>
              <a:rPr sz="2300" b="1" spc="-50">
                <a:solidFill>
                  <a:srgbClr val="00B6FF"/>
                </a:solidFill>
                <a:latin typeface="微软雅黑"/>
                <a:cs typeface="微软雅黑"/>
              </a:rPr>
              <a:t>望</a:t>
            </a:r>
            <a:endParaRPr sz="2300">
              <a:latin typeface="微软雅黑"/>
              <a:cs typeface="微软雅黑"/>
            </a:endParaRPr>
          </a:p>
        </p:txBody>
      </p:sp>
      <p:grpSp>
        <p:nvGrpSpPr>
          <p:cNvPr id="17" name="object 17"/>
          <p:cNvGrpSpPr/>
          <p:nvPr/>
        </p:nvGrpSpPr>
        <p:grpSpPr>
          <a:xfrm>
            <a:off x="454963" y="331167"/>
            <a:ext cx="515620" cy="440055"/>
            <a:chOff x="454963" y="331167"/>
            <a:chExt cx="515620" cy="440055"/>
          </a:xfrm>
        </p:grpSpPr>
        <p:pic>
          <p:nvPicPr>
            <p:cNvPr id="18" name="object 18"/>
            <p:cNvPicPr/>
            <p:nvPr/>
          </p:nvPicPr>
          <p:blipFill>
            <a:blip r:embed="rId5"/>
            <a:stretch>
              <a:fillRect/>
            </a:stretch>
          </p:blipFill>
          <p:spPr>
            <a:xfrm>
              <a:off x="454963" y="331167"/>
              <a:ext cx="84147" cy="84146"/>
            </a:xfrm>
            <a:prstGeom prst="rect">
              <a:avLst/>
            </a:prstGeom>
          </p:spPr>
        </p:pic>
        <p:pic>
          <p:nvPicPr>
            <p:cNvPr id="19" name="object 19"/>
            <p:cNvPicPr/>
            <p:nvPr/>
          </p:nvPicPr>
          <p:blipFill>
            <a:blip r:embed="rId6"/>
            <a:stretch>
              <a:fillRect/>
            </a:stretch>
          </p:blipFill>
          <p:spPr>
            <a:xfrm>
              <a:off x="575049" y="337742"/>
              <a:ext cx="78137" cy="78136"/>
            </a:xfrm>
            <a:prstGeom prst="rect">
              <a:avLst/>
            </a:prstGeom>
          </p:spPr>
        </p:pic>
        <p:pic>
          <p:nvPicPr>
            <p:cNvPr id="20" name="object 20"/>
            <p:cNvPicPr/>
            <p:nvPr/>
          </p:nvPicPr>
          <p:blipFill>
            <a:blip r:embed="rId7"/>
            <a:stretch>
              <a:fillRect/>
            </a:stretch>
          </p:blipFill>
          <p:spPr>
            <a:xfrm>
              <a:off x="689124" y="339459"/>
              <a:ext cx="74704" cy="74703"/>
            </a:xfrm>
            <a:prstGeom prst="rect">
              <a:avLst/>
            </a:prstGeom>
          </p:spPr>
        </p:pic>
        <p:pic>
          <p:nvPicPr>
            <p:cNvPr id="21" name="object 21"/>
            <p:cNvPicPr/>
            <p:nvPr/>
          </p:nvPicPr>
          <p:blipFill>
            <a:blip r:embed="rId8"/>
            <a:stretch>
              <a:fillRect/>
            </a:stretch>
          </p:blipFill>
          <p:spPr>
            <a:xfrm>
              <a:off x="799767" y="348429"/>
              <a:ext cx="69238" cy="69237"/>
            </a:xfrm>
            <a:prstGeom prst="rect">
              <a:avLst/>
            </a:prstGeom>
          </p:spPr>
        </p:pic>
        <p:pic>
          <p:nvPicPr>
            <p:cNvPr id="22" name="object 22"/>
            <p:cNvPicPr/>
            <p:nvPr/>
          </p:nvPicPr>
          <p:blipFill>
            <a:blip r:embed="rId9"/>
            <a:stretch>
              <a:fillRect/>
            </a:stretch>
          </p:blipFill>
          <p:spPr>
            <a:xfrm>
              <a:off x="904944" y="344296"/>
              <a:ext cx="65594" cy="65593"/>
            </a:xfrm>
            <a:prstGeom prst="rect">
              <a:avLst/>
            </a:prstGeom>
          </p:spPr>
        </p:pic>
        <p:pic>
          <p:nvPicPr>
            <p:cNvPr id="23" name="object 23"/>
            <p:cNvPicPr/>
            <p:nvPr/>
          </p:nvPicPr>
          <p:blipFill>
            <a:blip r:embed="rId10"/>
            <a:stretch>
              <a:fillRect/>
            </a:stretch>
          </p:blipFill>
          <p:spPr>
            <a:xfrm>
              <a:off x="454963" y="448941"/>
              <a:ext cx="84147" cy="84146"/>
            </a:xfrm>
            <a:prstGeom prst="rect">
              <a:avLst/>
            </a:prstGeom>
          </p:spPr>
        </p:pic>
        <p:pic>
          <p:nvPicPr>
            <p:cNvPr id="24" name="object 24"/>
            <p:cNvPicPr/>
            <p:nvPr/>
          </p:nvPicPr>
          <p:blipFill>
            <a:blip r:embed="rId6"/>
            <a:stretch>
              <a:fillRect/>
            </a:stretch>
          </p:blipFill>
          <p:spPr>
            <a:xfrm>
              <a:off x="575049" y="455516"/>
              <a:ext cx="78137" cy="78136"/>
            </a:xfrm>
            <a:prstGeom prst="rect">
              <a:avLst/>
            </a:prstGeom>
          </p:spPr>
        </p:pic>
        <p:pic>
          <p:nvPicPr>
            <p:cNvPr id="25" name="object 25"/>
            <p:cNvPicPr/>
            <p:nvPr/>
          </p:nvPicPr>
          <p:blipFill>
            <a:blip r:embed="rId7"/>
            <a:stretch>
              <a:fillRect/>
            </a:stretch>
          </p:blipFill>
          <p:spPr>
            <a:xfrm>
              <a:off x="689124" y="457232"/>
              <a:ext cx="74703" cy="74704"/>
            </a:xfrm>
            <a:prstGeom prst="rect">
              <a:avLst/>
            </a:prstGeom>
          </p:spPr>
        </p:pic>
        <p:pic>
          <p:nvPicPr>
            <p:cNvPr id="26" name="object 26"/>
            <p:cNvPicPr/>
            <p:nvPr/>
          </p:nvPicPr>
          <p:blipFill>
            <a:blip r:embed="rId11"/>
            <a:stretch>
              <a:fillRect/>
            </a:stretch>
          </p:blipFill>
          <p:spPr>
            <a:xfrm>
              <a:off x="799767" y="466202"/>
              <a:ext cx="69237" cy="69237"/>
            </a:xfrm>
            <a:prstGeom prst="rect">
              <a:avLst/>
            </a:prstGeom>
          </p:spPr>
        </p:pic>
        <p:pic>
          <p:nvPicPr>
            <p:cNvPr id="27" name="object 27"/>
            <p:cNvPicPr/>
            <p:nvPr/>
          </p:nvPicPr>
          <p:blipFill>
            <a:blip r:embed="rId9"/>
            <a:stretch>
              <a:fillRect/>
            </a:stretch>
          </p:blipFill>
          <p:spPr>
            <a:xfrm>
              <a:off x="904944" y="462069"/>
              <a:ext cx="65594" cy="65594"/>
            </a:xfrm>
            <a:prstGeom prst="rect">
              <a:avLst/>
            </a:prstGeom>
          </p:spPr>
        </p:pic>
        <p:pic>
          <p:nvPicPr>
            <p:cNvPr id="28" name="object 28"/>
            <p:cNvPicPr/>
            <p:nvPr/>
          </p:nvPicPr>
          <p:blipFill>
            <a:blip r:embed="rId10"/>
            <a:stretch>
              <a:fillRect/>
            </a:stretch>
          </p:blipFill>
          <p:spPr>
            <a:xfrm>
              <a:off x="454963" y="566714"/>
              <a:ext cx="84147" cy="84146"/>
            </a:xfrm>
            <a:prstGeom prst="rect">
              <a:avLst/>
            </a:prstGeom>
          </p:spPr>
        </p:pic>
        <p:pic>
          <p:nvPicPr>
            <p:cNvPr id="29" name="object 29"/>
            <p:cNvPicPr/>
            <p:nvPr/>
          </p:nvPicPr>
          <p:blipFill>
            <a:blip r:embed="rId12"/>
            <a:stretch>
              <a:fillRect/>
            </a:stretch>
          </p:blipFill>
          <p:spPr>
            <a:xfrm>
              <a:off x="575049" y="573290"/>
              <a:ext cx="78137" cy="78136"/>
            </a:xfrm>
            <a:prstGeom prst="rect">
              <a:avLst/>
            </a:prstGeom>
          </p:spPr>
        </p:pic>
        <p:pic>
          <p:nvPicPr>
            <p:cNvPr id="30" name="object 30"/>
            <p:cNvPicPr/>
            <p:nvPr/>
          </p:nvPicPr>
          <p:blipFill>
            <a:blip r:embed="rId13"/>
            <a:stretch>
              <a:fillRect/>
            </a:stretch>
          </p:blipFill>
          <p:spPr>
            <a:xfrm>
              <a:off x="689124" y="575006"/>
              <a:ext cx="74703" cy="74704"/>
            </a:xfrm>
            <a:prstGeom prst="rect">
              <a:avLst/>
            </a:prstGeom>
          </p:spPr>
        </p:pic>
        <p:pic>
          <p:nvPicPr>
            <p:cNvPr id="31" name="object 31"/>
            <p:cNvPicPr/>
            <p:nvPr/>
          </p:nvPicPr>
          <p:blipFill>
            <a:blip r:embed="rId11"/>
            <a:stretch>
              <a:fillRect/>
            </a:stretch>
          </p:blipFill>
          <p:spPr>
            <a:xfrm>
              <a:off x="799767" y="583976"/>
              <a:ext cx="69237" cy="69237"/>
            </a:xfrm>
            <a:prstGeom prst="rect">
              <a:avLst/>
            </a:prstGeom>
          </p:spPr>
        </p:pic>
        <p:pic>
          <p:nvPicPr>
            <p:cNvPr id="32" name="object 32"/>
            <p:cNvPicPr/>
            <p:nvPr/>
          </p:nvPicPr>
          <p:blipFill>
            <a:blip r:embed="rId9"/>
            <a:stretch>
              <a:fillRect/>
            </a:stretch>
          </p:blipFill>
          <p:spPr>
            <a:xfrm>
              <a:off x="904944" y="579843"/>
              <a:ext cx="65594" cy="65594"/>
            </a:xfrm>
            <a:prstGeom prst="rect">
              <a:avLst/>
            </a:prstGeom>
          </p:spPr>
        </p:pic>
        <p:pic>
          <p:nvPicPr>
            <p:cNvPr id="33" name="object 33"/>
            <p:cNvPicPr/>
            <p:nvPr/>
          </p:nvPicPr>
          <p:blipFill>
            <a:blip r:embed="rId5"/>
            <a:stretch>
              <a:fillRect/>
            </a:stretch>
          </p:blipFill>
          <p:spPr>
            <a:xfrm>
              <a:off x="454963" y="684488"/>
              <a:ext cx="84147" cy="84146"/>
            </a:xfrm>
            <a:prstGeom prst="rect">
              <a:avLst/>
            </a:prstGeom>
          </p:spPr>
        </p:pic>
        <p:pic>
          <p:nvPicPr>
            <p:cNvPr id="34" name="object 34"/>
            <p:cNvPicPr/>
            <p:nvPr/>
          </p:nvPicPr>
          <p:blipFill>
            <a:blip r:embed="rId12"/>
            <a:stretch>
              <a:fillRect/>
            </a:stretch>
          </p:blipFill>
          <p:spPr>
            <a:xfrm>
              <a:off x="575049" y="691063"/>
              <a:ext cx="78137" cy="78136"/>
            </a:xfrm>
            <a:prstGeom prst="rect">
              <a:avLst/>
            </a:prstGeom>
          </p:spPr>
        </p:pic>
        <p:pic>
          <p:nvPicPr>
            <p:cNvPr id="35" name="object 35"/>
            <p:cNvPicPr/>
            <p:nvPr/>
          </p:nvPicPr>
          <p:blipFill>
            <a:blip r:embed="rId7"/>
            <a:stretch>
              <a:fillRect/>
            </a:stretch>
          </p:blipFill>
          <p:spPr>
            <a:xfrm>
              <a:off x="689124" y="692780"/>
              <a:ext cx="74703" cy="74704"/>
            </a:xfrm>
            <a:prstGeom prst="rect">
              <a:avLst/>
            </a:prstGeom>
          </p:spPr>
        </p:pic>
        <p:pic>
          <p:nvPicPr>
            <p:cNvPr id="36" name="object 36"/>
            <p:cNvPicPr/>
            <p:nvPr/>
          </p:nvPicPr>
          <p:blipFill>
            <a:blip r:embed="rId8"/>
            <a:stretch>
              <a:fillRect/>
            </a:stretch>
          </p:blipFill>
          <p:spPr>
            <a:xfrm>
              <a:off x="799767" y="701750"/>
              <a:ext cx="69237" cy="69237"/>
            </a:xfrm>
            <a:prstGeom prst="rect">
              <a:avLst/>
            </a:prstGeom>
          </p:spPr>
        </p:pic>
        <p:pic>
          <p:nvPicPr>
            <p:cNvPr id="37" name="object 37"/>
            <p:cNvPicPr/>
            <p:nvPr/>
          </p:nvPicPr>
          <p:blipFill>
            <a:blip r:embed="rId9"/>
            <a:stretch>
              <a:fillRect/>
            </a:stretch>
          </p:blipFill>
          <p:spPr>
            <a:xfrm>
              <a:off x="904944" y="697617"/>
              <a:ext cx="65594" cy="65594"/>
            </a:xfrm>
            <a:prstGeom prst="rect">
              <a:avLst/>
            </a:prstGeom>
          </p:spPr>
        </p:pic>
      </p:grpSp>
      <p:sp>
        <p:nvSpPr>
          <p:cNvPr id="38" name="object 38"/>
          <p:cNvSpPr txBox="1">
            <a:spLocks noGrp="1"/>
          </p:cNvSpPr>
          <p:nvPr>
            <p:ph type="title"/>
          </p:nvPr>
        </p:nvSpPr>
        <p:spPr>
          <a:xfrm>
            <a:off x="1205967" y="320735"/>
            <a:ext cx="4216400" cy="482600"/>
          </a:xfrm>
          <a:prstGeom prst="rect">
            <a:avLst/>
          </a:prstGeom>
        </p:spPr>
        <p:txBody>
          <a:bodyPr vert="horz" wrap="square" lIns="0" tIns="12700" rIns="0" bIns="0" rtlCol="0">
            <a:spAutoFit/>
          </a:bodyPr>
          <a:lstStyle/>
          <a:p>
            <a:pPr marL="12700">
              <a:lnSpc>
                <a:spcPct val="100000"/>
              </a:lnSpc>
              <a:spcBef>
                <a:spcPts val="100"/>
              </a:spcBef>
            </a:pPr>
            <a:r>
              <a:rPr spc="-5"/>
              <a:t>健康管理学的历史与发展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60789" y="1324112"/>
            <a:ext cx="1469390" cy="1431290"/>
          </a:xfrm>
          <a:prstGeom prst="rect">
            <a:avLst/>
          </a:prstGeom>
        </p:spPr>
        <p:txBody>
          <a:bodyPr vert="horz" wrap="square" lIns="0" tIns="15875" rIns="0" bIns="0" rtlCol="0">
            <a:spAutoFit/>
          </a:bodyPr>
          <a:lstStyle/>
          <a:p>
            <a:pPr marL="12700">
              <a:lnSpc>
                <a:spcPct val="100000"/>
              </a:lnSpc>
              <a:spcBef>
                <a:spcPts val="125"/>
              </a:spcBef>
            </a:pPr>
            <a:r>
              <a:rPr sz="9200" b="1" spc="-25">
                <a:solidFill>
                  <a:srgbClr val="FFFFFF"/>
                </a:solidFill>
                <a:latin typeface="微软雅黑"/>
                <a:cs typeface="微软雅黑"/>
              </a:rPr>
              <a:t>02</a:t>
            </a:r>
            <a:endParaRPr sz="9200">
              <a:latin typeface="微软雅黑"/>
              <a:cs typeface="微软雅黑"/>
            </a:endParaRPr>
          </a:p>
        </p:txBody>
      </p:sp>
      <p:sp>
        <p:nvSpPr>
          <p:cNvPr id="3" name="object 3"/>
          <p:cNvSpPr txBox="1">
            <a:spLocks noGrp="1"/>
          </p:cNvSpPr>
          <p:nvPr>
            <p:ph type="title"/>
          </p:nvPr>
        </p:nvSpPr>
        <p:spPr>
          <a:xfrm>
            <a:off x="3653744" y="3335444"/>
            <a:ext cx="4883150" cy="608330"/>
          </a:xfrm>
          <a:prstGeom prst="rect">
            <a:avLst/>
          </a:prstGeom>
        </p:spPr>
        <p:txBody>
          <a:bodyPr vert="horz" wrap="square" lIns="0" tIns="15875" rIns="0" bIns="0" rtlCol="0">
            <a:spAutoFit/>
          </a:bodyPr>
          <a:lstStyle/>
          <a:p>
            <a:pPr marL="12700">
              <a:lnSpc>
                <a:spcPct val="100000"/>
              </a:lnSpc>
              <a:spcBef>
                <a:spcPts val="125"/>
              </a:spcBef>
            </a:pPr>
            <a:r>
              <a:rPr sz="3800" b="0" spc="-5">
                <a:solidFill>
                  <a:srgbClr val="FFFFFF"/>
                </a:solidFill>
                <a:latin typeface="微软雅黑"/>
                <a:cs typeface="微软雅黑"/>
              </a:rPr>
              <a:t>健康管理学的职业分类</a:t>
            </a:r>
            <a:endParaRPr sz="38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508332" y="1388873"/>
            <a:ext cx="11358880" cy="721995"/>
            <a:chOff x="508332" y="1388873"/>
            <a:chExt cx="11358880" cy="721995"/>
          </a:xfrm>
        </p:grpSpPr>
        <p:sp>
          <p:nvSpPr>
            <p:cNvPr id="3" name="object 3"/>
            <p:cNvSpPr/>
            <p:nvPr/>
          </p:nvSpPr>
          <p:spPr>
            <a:xfrm>
              <a:off x="508332" y="1708879"/>
              <a:ext cx="11358880" cy="33020"/>
            </a:xfrm>
            <a:custGeom>
              <a:rect l="l" t="t" r="r" b="b"/>
              <a:pathLst>
                <a:path w="11358880" h="33019">
                  <a:moveTo>
                    <a:pt x="11358866" y="32821"/>
                  </a:moveTo>
                  <a:lnTo>
                    <a:pt x="0" y="32821"/>
                  </a:lnTo>
                  <a:lnTo>
                    <a:pt x="0" y="0"/>
                  </a:lnTo>
                  <a:lnTo>
                    <a:pt x="11358866" y="0"/>
                  </a:lnTo>
                  <a:lnTo>
                    <a:pt x="11358866" y="32821"/>
                  </a:lnTo>
                  <a:close/>
                </a:path>
              </a:pathLst>
            </a:custGeom>
            <a:solidFill>
              <a:srgbClr val="00B6FF"/>
            </a:solidFill>
          </p:spPr>
          <p:txBody>
            <a:bodyPr wrap="square" lIns="0" tIns="0" rIns="0" bIns="0" rtlCol="0"/>
            <a:lstStyle/>
            <a:p/>
          </p:txBody>
        </p:sp>
        <p:sp>
          <p:nvSpPr>
            <p:cNvPr id="4" name="object 4"/>
            <p:cNvSpPr/>
            <p:nvPr/>
          </p:nvSpPr>
          <p:spPr>
            <a:xfrm>
              <a:off x="2092902" y="1388873"/>
              <a:ext cx="721995" cy="721995"/>
            </a:xfrm>
            <a:custGeom>
              <a:rect l="l" t="t" r="r" b="b"/>
              <a:pathLst>
                <a:path w="721994" h="721994">
                  <a:moveTo>
                    <a:pt x="721600" y="360800"/>
                  </a:moveTo>
                  <a:lnTo>
                    <a:pt x="1" y="360800"/>
                  </a:lnTo>
                  <a:lnTo>
                    <a:pt x="3294" y="311841"/>
                  </a:lnTo>
                  <a:lnTo>
                    <a:pt x="12889" y="264884"/>
                  </a:lnTo>
                  <a:lnTo>
                    <a:pt x="28354" y="220360"/>
                  </a:lnTo>
                  <a:lnTo>
                    <a:pt x="49261" y="178696"/>
                  </a:lnTo>
                  <a:lnTo>
                    <a:pt x="75178" y="140325"/>
                  </a:lnTo>
                  <a:lnTo>
                    <a:pt x="105677" y="105675"/>
                  </a:lnTo>
                  <a:lnTo>
                    <a:pt x="140327" y="75176"/>
                  </a:lnTo>
                  <a:lnTo>
                    <a:pt x="178698" y="49259"/>
                  </a:lnTo>
                  <a:lnTo>
                    <a:pt x="220362" y="28353"/>
                  </a:lnTo>
                  <a:lnTo>
                    <a:pt x="264886" y="12888"/>
                  </a:lnTo>
                  <a:lnTo>
                    <a:pt x="311843" y="3293"/>
                  </a:lnTo>
                  <a:lnTo>
                    <a:pt x="360800" y="0"/>
                  </a:lnTo>
                  <a:lnTo>
                    <a:pt x="409758" y="3293"/>
                  </a:lnTo>
                  <a:lnTo>
                    <a:pt x="456715" y="12888"/>
                  </a:lnTo>
                  <a:lnTo>
                    <a:pt x="501240" y="28353"/>
                  </a:lnTo>
                  <a:lnTo>
                    <a:pt x="542903" y="49259"/>
                  </a:lnTo>
                  <a:lnTo>
                    <a:pt x="581274" y="75177"/>
                  </a:lnTo>
                  <a:lnTo>
                    <a:pt x="615924" y="105676"/>
                  </a:lnTo>
                  <a:lnTo>
                    <a:pt x="646423" y="140326"/>
                  </a:lnTo>
                  <a:lnTo>
                    <a:pt x="672340" y="178697"/>
                  </a:lnTo>
                  <a:lnTo>
                    <a:pt x="693247" y="220360"/>
                  </a:lnTo>
                  <a:lnTo>
                    <a:pt x="708712" y="264885"/>
                  </a:lnTo>
                  <a:lnTo>
                    <a:pt x="718306" y="311841"/>
                  </a:lnTo>
                  <a:lnTo>
                    <a:pt x="721600" y="360800"/>
                  </a:lnTo>
                  <a:close/>
                </a:path>
                <a:path w="721994" h="721994">
                  <a:moveTo>
                    <a:pt x="360800" y="721599"/>
                  </a:moveTo>
                  <a:lnTo>
                    <a:pt x="311841" y="718306"/>
                  </a:lnTo>
                  <a:lnTo>
                    <a:pt x="264885" y="708711"/>
                  </a:lnTo>
                  <a:lnTo>
                    <a:pt x="220360" y="693246"/>
                  </a:lnTo>
                  <a:lnTo>
                    <a:pt x="178697" y="672340"/>
                  </a:lnTo>
                  <a:lnTo>
                    <a:pt x="140326" y="646422"/>
                  </a:lnTo>
                  <a:lnTo>
                    <a:pt x="105676" y="615923"/>
                  </a:lnTo>
                  <a:lnTo>
                    <a:pt x="75177" y="581274"/>
                  </a:lnTo>
                  <a:lnTo>
                    <a:pt x="49259" y="542902"/>
                  </a:lnTo>
                  <a:lnTo>
                    <a:pt x="28353" y="501239"/>
                  </a:lnTo>
                  <a:lnTo>
                    <a:pt x="12888" y="456714"/>
                  </a:lnTo>
                  <a:lnTo>
                    <a:pt x="3293" y="409758"/>
                  </a:lnTo>
                  <a:lnTo>
                    <a:pt x="0" y="360800"/>
                  </a:lnTo>
                  <a:lnTo>
                    <a:pt x="721600" y="360800"/>
                  </a:lnTo>
                  <a:lnTo>
                    <a:pt x="718306" y="409758"/>
                  </a:lnTo>
                  <a:lnTo>
                    <a:pt x="708711" y="456714"/>
                  </a:lnTo>
                  <a:lnTo>
                    <a:pt x="693246" y="501239"/>
                  </a:lnTo>
                  <a:lnTo>
                    <a:pt x="672340" y="542902"/>
                  </a:lnTo>
                  <a:lnTo>
                    <a:pt x="646422" y="581274"/>
                  </a:lnTo>
                  <a:lnTo>
                    <a:pt x="615924" y="615924"/>
                  </a:lnTo>
                  <a:lnTo>
                    <a:pt x="581274" y="646422"/>
                  </a:lnTo>
                  <a:lnTo>
                    <a:pt x="542902" y="672340"/>
                  </a:lnTo>
                  <a:lnTo>
                    <a:pt x="501239" y="693246"/>
                  </a:lnTo>
                  <a:lnTo>
                    <a:pt x="456715" y="708711"/>
                  </a:lnTo>
                  <a:lnTo>
                    <a:pt x="409758" y="718306"/>
                  </a:lnTo>
                  <a:lnTo>
                    <a:pt x="360800" y="721599"/>
                  </a:lnTo>
                  <a:close/>
                </a:path>
              </a:pathLst>
            </a:custGeom>
            <a:solidFill>
              <a:srgbClr val="00B6FF">
                <a:alpha val="29803"/>
              </a:srgbClr>
            </a:solidFill>
          </p:spPr>
          <p:txBody>
            <a:bodyPr wrap="square" lIns="0" tIns="0" rIns="0" bIns="0" rtlCol="0"/>
            <a:lstStyle/>
            <a:p/>
          </p:txBody>
        </p:sp>
        <p:sp>
          <p:nvSpPr>
            <p:cNvPr id="5" name="object 5"/>
            <p:cNvSpPr/>
            <p:nvPr/>
          </p:nvSpPr>
          <p:spPr>
            <a:xfrm>
              <a:off x="2196513" y="1498972"/>
              <a:ext cx="501650" cy="501650"/>
            </a:xfrm>
            <a:custGeom>
              <a:rect l="l" t="t" r="r" b="b"/>
              <a:pathLst>
                <a:path w="501650" h="501650">
                  <a:moveTo>
                    <a:pt x="250701" y="0"/>
                  </a:moveTo>
                  <a:close/>
                </a:path>
                <a:path w="501650" h="501650">
                  <a:moveTo>
                    <a:pt x="250701" y="501403"/>
                  </a:moveTo>
                  <a:lnTo>
                    <a:pt x="205637" y="497364"/>
                  </a:lnTo>
                  <a:lnTo>
                    <a:pt x="163223" y="485719"/>
                  </a:lnTo>
                  <a:lnTo>
                    <a:pt x="124167" y="467175"/>
                  </a:lnTo>
                  <a:lnTo>
                    <a:pt x="89177" y="442441"/>
                  </a:lnTo>
                  <a:lnTo>
                    <a:pt x="58961" y="412225"/>
                  </a:lnTo>
                  <a:lnTo>
                    <a:pt x="34227" y="377235"/>
                  </a:lnTo>
                  <a:lnTo>
                    <a:pt x="15684" y="338179"/>
                  </a:lnTo>
                  <a:lnTo>
                    <a:pt x="4038" y="295765"/>
                  </a:lnTo>
                  <a:lnTo>
                    <a:pt x="0" y="250701"/>
                  </a:lnTo>
                  <a:lnTo>
                    <a:pt x="4039" y="205637"/>
                  </a:lnTo>
                  <a:lnTo>
                    <a:pt x="15684" y="163223"/>
                  </a:lnTo>
                  <a:lnTo>
                    <a:pt x="34228" y="124167"/>
                  </a:lnTo>
                  <a:lnTo>
                    <a:pt x="58962" y="89177"/>
                  </a:lnTo>
                  <a:lnTo>
                    <a:pt x="89178" y="58961"/>
                  </a:lnTo>
                  <a:lnTo>
                    <a:pt x="124168" y="34227"/>
                  </a:lnTo>
                  <a:lnTo>
                    <a:pt x="163224" y="15684"/>
                  </a:lnTo>
                  <a:lnTo>
                    <a:pt x="205638" y="4039"/>
                  </a:lnTo>
                  <a:lnTo>
                    <a:pt x="250701" y="0"/>
                  </a:lnTo>
                  <a:lnTo>
                    <a:pt x="295765" y="4039"/>
                  </a:lnTo>
                  <a:lnTo>
                    <a:pt x="338179" y="15684"/>
                  </a:lnTo>
                  <a:lnTo>
                    <a:pt x="377235" y="34228"/>
                  </a:lnTo>
                  <a:lnTo>
                    <a:pt x="412225" y="58962"/>
                  </a:lnTo>
                  <a:lnTo>
                    <a:pt x="442441" y="89177"/>
                  </a:lnTo>
                  <a:lnTo>
                    <a:pt x="467175" y="124167"/>
                  </a:lnTo>
                  <a:lnTo>
                    <a:pt x="485719" y="163224"/>
                  </a:lnTo>
                  <a:lnTo>
                    <a:pt x="497364" y="205638"/>
                  </a:lnTo>
                  <a:lnTo>
                    <a:pt x="501403" y="250702"/>
                  </a:lnTo>
                  <a:lnTo>
                    <a:pt x="497364" y="295766"/>
                  </a:lnTo>
                  <a:lnTo>
                    <a:pt x="485719" y="338180"/>
                  </a:lnTo>
                  <a:lnTo>
                    <a:pt x="467175" y="377236"/>
                  </a:lnTo>
                  <a:lnTo>
                    <a:pt x="442441" y="412226"/>
                  </a:lnTo>
                  <a:lnTo>
                    <a:pt x="412225" y="442442"/>
                  </a:lnTo>
                  <a:lnTo>
                    <a:pt x="377235" y="467175"/>
                  </a:lnTo>
                  <a:lnTo>
                    <a:pt x="338179" y="485719"/>
                  </a:lnTo>
                  <a:lnTo>
                    <a:pt x="295765" y="497364"/>
                  </a:lnTo>
                  <a:lnTo>
                    <a:pt x="250701" y="501403"/>
                  </a:lnTo>
                  <a:close/>
                </a:path>
              </a:pathLst>
            </a:custGeom>
            <a:solidFill>
              <a:srgbClr val="00B6FF"/>
            </a:solidFill>
          </p:spPr>
          <p:txBody>
            <a:bodyPr wrap="square" lIns="0" tIns="0" rIns="0" bIns="0" rtlCol="0"/>
            <a:lstStyle/>
            <a:p/>
          </p:txBody>
        </p:sp>
        <p:sp>
          <p:nvSpPr>
            <p:cNvPr id="6" name="object 6"/>
            <p:cNvSpPr/>
            <p:nvPr/>
          </p:nvSpPr>
          <p:spPr>
            <a:xfrm>
              <a:off x="5689836" y="1388873"/>
              <a:ext cx="721995" cy="721995"/>
            </a:xfrm>
            <a:custGeom>
              <a:rect l="l" t="t" r="r" b="b"/>
              <a:pathLst>
                <a:path w="721995" h="721994">
                  <a:moveTo>
                    <a:pt x="721600" y="360800"/>
                  </a:moveTo>
                  <a:lnTo>
                    <a:pt x="1" y="360800"/>
                  </a:lnTo>
                  <a:lnTo>
                    <a:pt x="3295" y="311841"/>
                  </a:lnTo>
                  <a:lnTo>
                    <a:pt x="12890" y="264884"/>
                  </a:lnTo>
                  <a:lnTo>
                    <a:pt x="28355" y="220360"/>
                  </a:lnTo>
                  <a:lnTo>
                    <a:pt x="49261" y="178696"/>
                  </a:lnTo>
                  <a:lnTo>
                    <a:pt x="75179" y="140325"/>
                  </a:lnTo>
                  <a:lnTo>
                    <a:pt x="105678" y="105675"/>
                  </a:lnTo>
                  <a:lnTo>
                    <a:pt x="140328" y="75176"/>
                  </a:lnTo>
                  <a:lnTo>
                    <a:pt x="178699" y="49259"/>
                  </a:lnTo>
                  <a:lnTo>
                    <a:pt x="220362" y="28353"/>
                  </a:lnTo>
                  <a:lnTo>
                    <a:pt x="264887" y="12888"/>
                  </a:lnTo>
                  <a:lnTo>
                    <a:pt x="311843" y="3293"/>
                  </a:lnTo>
                  <a:lnTo>
                    <a:pt x="360801" y="0"/>
                  </a:lnTo>
                  <a:lnTo>
                    <a:pt x="409759" y="3293"/>
                  </a:lnTo>
                  <a:lnTo>
                    <a:pt x="456715" y="12888"/>
                  </a:lnTo>
                  <a:lnTo>
                    <a:pt x="501240" y="28353"/>
                  </a:lnTo>
                  <a:lnTo>
                    <a:pt x="542903" y="49259"/>
                  </a:lnTo>
                  <a:lnTo>
                    <a:pt x="581275" y="75177"/>
                  </a:lnTo>
                  <a:lnTo>
                    <a:pt x="615925" y="105676"/>
                  </a:lnTo>
                  <a:lnTo>
                    <a:pt x="646423" y="140326"/>
                  </a:lnTo>
                  <a:lnTo>
                    <a:pt x="672341" y="178697"/>
                  </a:lnTo>
                  <a:lnTo>
                    <a:pt x="693247" y="220360"/>
                  </a:lnTo>
                  <a:lnTo>
                    <a:pt x="708712" y="264885"/>
                  </a:lnTo>
                  <a:lnTo>
                    <a:pt x="718307" y="311841"/>
                  </a:lnTo>
                  <a:lnTo>
                    <a:pt x="721600" y="360800"/>
                  </a:lnTo>
                  <a:close/>
                </a:path>
                <a:path w="721995" h="721994">
                  <a:moveTo>
                    <a:pt x="360800" y="721599"/>
                  </a:moveTo>
                  <a:lnTo>
                    <a:pt x="311841" y="718306"/>
                  </a:lnTo>
                  <a:lnTo>
                    <a:pt x="264885" y="708711"/>
                  </a:lnTo>
                  <a:lnTo>
                    <a:pt x="220360" y="693246"/>
                  </a:lnTo>
                  <a:lnTo>
                    <a:pt x="178697" y="672340"/>
                  </a:lnTo>
                  <a:lnTo>
                    <a:pt x="140325" y="646422"/>
                  </a:lnTo>
                  <a:lnTo>
                    <a:pt x="105675" y="615923"/>
                  </a:lnTo>
                  <a:lnTo>
                    <a:pt x="75177" y="581274"/>
                  </a:lnTo>
                  <a:lnTo>
                    <a:pt x="49259" y="542902"/>
                  </a:lnTo>
                  <a:lnTo>
                    <a:pt x="28353" y="501239"/>
                  </a:lnTo>
                  <a:lnTo>
                    <a:pt x="12888" y="456714"/>
                  </a:lnTo>
                  <a:lnTo>
                    <a:pt x="3293" y="409758"/>
                  </a:lnTo>
                  <a:lnTo>
                    <a:pt x="0" y="360800"/>
                  </a:lnTo>
                  <a:lnTo>
                    <a:pt x="721600" y="360800"/>
                  </a:lnTo>
                  <a:lnTo>
                    <a:pt x="718306" y="409758"/>
                  </a:lnTo>
                  <a:lnTo>
                    <a:pt x="708711" y="456714"/>
                  </a:lnTo>
                  <a:lnTo>
                    <a:pt x="693246" y="501239"/>
                  </a:lnTo>
                  <a:lnTo>
                    <a:pt x="672340" y="542902"/>
                  </a:lnTo>
                  <a:lnTo>
                    <a:pt x="646423" y="581274"/>
                  </a:lnTo>
                  <a:lnTo>
                    <a:pt x="615924" y="615924"/>
                  </a:lnTo>
                  <a:lnTo>
                    <a:pt x="581274" y="646422"/>
                  </a:lnTo>
                  <a:lnTo>
                    <a:pt x="542902" y="672340"/>
                  </a:lnTo>
                  <a:lnTo>
                    <a:pt x="501239" y="693246"/>
                  </a:lnTo>
                  <a:lnTo>
                    <a:pt x="456715" y="708711"/>
                  </a:lnTo>
                  <a:lnTo>
                    <a:pt x="409758" y="718306"/>
                  </a:lnTo>
                  <a:lnTo>
                    <a:pt x="360800" y="721599"/>
                  </a:lnTo>
                  <a:close/>
                </a:path>
              </a:pathLst>
            </a:custGeom>
            <a:solidFill>
              <a:srgbClr val="00B6FF">
                <a:alpha val="29803"/>
              </a:srgbClr>
            </a:solidFill>
          </p:spPr>
          <p:txBody>
            <a:bodyPr wrap="square" lIns="0" tIns="0" rIns="0" bIns="0" rtlCol="0"/>
            <a:lstStyle/>
            <a:p/>
          </p:txBody>
        </p:sp>
        <p:sp>
          <p:nvSpPr>
            <p:cNvPr id="7" name="object 7"/>
            <p:cNvSpPr/>
            <p:nvPr/>
          </p:nvSpPr>
          <p:spPr>
            <a:xfrm>
              <a:off x="5793447" y="1498972"/>
              <a:ext cx="501650" cy="501650"/>
            </a:xfrm>
            <a:custGeom>
              <a:rect l="l" t="t" r="r" b="b"/>
              <a:pathLst>
                <a:path w="501650" h="501650">
                  <a:moveTo>
                    <a:pt x="250701" y="0"/>
                  </a:moveTo>
                  <a:close/>
                </a:path>
                <a:path w="501650" h="501650">
                  <a:moveTo>
                    <a:pt x="250700" y="501403"/>
                  </a:moveTo>
                  <a:lnTo>
                    <a:pt x="205635" y="497364"/>
                  </a:lnTo>
                  <a:lnTo>
                    <a:pt x="163221" y="485719"/>
                  </a:lnTo>
                  <a:lnTo>
                    <a:pt x="124165" y="467175"/>
                  </a:lnTo>
                  <a:lnTo>
                    <a:pt x="89175" y="442441"/>
                  </a:lnTo>
                  <a:lnTo>
                    <a:pt x="58959" y="412225"/>
                  </a:lnTo>
                  <a:lnTo>
                    <a:pt x="34226" y="377235"/>
                  </a:lnTo>
                  <a:lnTo>
                    <a:pt x="15682" y="338179"/>
                  </a:lnTo>
                  <a:lnTo>
                    <a:pt x="4037" y="295765"/>
                  </a:lnTo>
                  <a:lnTo>
                    <a:pt x="0" y="250701"/>
                  </a:lnTo>
                  <a:lnTo>
                    <a:pt x="4039" y="205637"/>
                  </a:lnTo>
                  <a:lnTo>
                    <a:pt x="15684" y="163223"/>
                  </a:lnTo>
                  <a:lnTo>
                    <a:pt x="34228" y="124167"/>
                  </a:lnTo>
                  <a:lnTo>
                    <a:pt x="58962" y="89177"/>
                  </a:lnTo>
                  <a:lnTo>
                    <a:pt x="89178" y="58961"/>
                  </a:lnTo>
                  <a:lnTo>
                    <a:pt x="124168" y="34227"/>
                  </a:lnTo>
                  <a:lnTo>
                    <a:pt x="163224" y="15684"/>
                  </a:lnTo>
                  <a:lnTo>
                    <a:pt x="205638" y="4039"/>
                  </a:lnTo>
                  <a:lnTo>
                    <a:pt x="250701" y="0"/>
                  </a:lnTo>
                  <a:lnTo>
                    <a:pt x="295764" y="4039"/>
                  </a:lnTo>
                  <a:lnTo>
                    <a:pt x="338179" y="15684"/>
                  </a:lnTo>
                  <a:lnTo>
                    <a:pt x="377235" y="34228"/>
                  </a:lnTo>
                  <a:lnTo>
                    <a:pt x="412225" y="58962"/>
                  </a:lnTo>
                  <a:lnTo>
                    <a:pt x="442441" y="89177"/>
                  </a:lnTo>
                  <a:lnTo>
                    <a:pt x="467174" y="124167"/>
                  </a:lnTo>
                  <a:lnTo>
                    <a:pt x="485718" y="163224"/>
                  </a:lnTo>
                  <a:lnTo>
                    <a:pt x="497363" y="205638"/>
                  </a:lnTo>
                  <a:lnTo>
                    <a:pt x="501403" y="250702"/>
                  </a:lnTo>
                  <a:lnTo>
                    <a:pt x="497363" y="295766"/>
                  </a:lnTo>
                  <a:lnTo>
                    <a:pt x="485717" y="338180"/>
                  </a:lnTo>
                  <a:lnTo>
                    <a:pt x="467174" y="377236"/>
                  </a:lnTo>
                  <a:lnTo>
                    <a:pt x="442440" y="412226"/>
                  </a:lnTo>
                  <a:lnTo>
                    <a:pt x="412224" y="442442"/>
                  </a:lnTo>
                  <a:lnTo>
                    <a:pt x="377234" y="467175"/>
                  </a:lnTo>
                  <a:lnTo>
                    <a:pt x="338178" y="485719"/>
                  </a:lnTo>
                  <a:lnTo>
                    <a:pt x="295763" y="497364"/>
                  </a:lnTo>
                  <a:lnTo>
                    <a:pt x="250700" y="501403"/>
                  </a:lnTo>
                  <a:close/>
                </a:path>
              </a:pathLst>
            </a:custGeom>
            <a:solidFill>
              <a:srgbClr val="00B6FF"/>
            </a:solidFill>
          </p:spPr>
          <p:txBody>
            <a:bodyPr wrap="square" lIns="0" tIns="0" rIns="0" bIns="0" rtlCol="0"/>
            <a:lstStyle/>
            <a:p/>
          </p:txBody>
        </p:sp>
        <p:sp>
          <p:nvSpPr>
            <p:cNvPr id="8" name="object 8"/>
            <p:cNvSpPr/>
            <p:nvPr/>
          </p:nvSpPr>
          <p:spPr>
            <a:xfrm>
              <a:off x="9354310" y="1388873"/>
              <a:ext cx="721995" cy="721995"/>
            </a:xfrm>
            <a:custGeom>
              <a:rect l="l" t="t" r="r" b="b"/>
              <a:pathLst>
                <a:path w="721995" h="721994">
                  <a:moveTo>
                    <a:pt x="721600" y="360800"/>
                  </a:moveTo>
                  <a:lnTo>
                    <a:pt x="0" y="360800"/>
                  </a:lnTo>
                  <a:lnTo>
                    <a:pt x="3294" y="311841"/>
                  </a:lnTo>
                  <a:lnTo>
                    <a:pt x="12889" y="264884"/>
                  </a:lnTo>
                  <a:lnTo>
                    <a:pt x="28354" y="220360"/>
                  </a:lnTo>
                  <a:lnTo>
                    <a:pt x="49260" y="178696"/>
                  </a:lnTo>
                  <a:lnTo>
                    <a:pt x="75178" y="140325"/>
                  </a:lnTo>
                  <a:lnTo>
                    <a:pt x="105677" y="105675"/>
                  </a:lnTo>
                  <a:lnTo>
                    <a:pt x="140327" y="75176"/>
                  </a:lnTo>
                  <a:lnTo>
                    <a:pt x="178698" y="49259"/>
                  </a:lnTo>
                  <a:lnTo>
                    <a:pt x="220361" y="28353"/>
                  </a:lnTo>
                  <a:lnTo>
                    <a:pt x="264886" y="12888"/>
                  </a:lnTo>
                  <a:lnTo>
                    <a:pt x="311842" y="3293"/>
                  </a:lnTo>
                  <a:lnTo>
                    <a:pt x="360800" y="0"/>
                  </a:lnTo>
                  <a:lnTo>
                    <a:pt x="409758" y="3293"/>
                  </a:lnTo>
                  <a:lnTo>
                    <a:pt x="456714" y="12888"/>
                  </a:lnTo>
                  <a:lnTo>
                    <a:pt x="501239" y="28353"/>
                  </a:lnTo>
                  <a:lnTo>
                    <a:pt x="542902" y="49259"/>
                  </a:lnTo>
                  <a:lnTo>
                    <a:pt x="581274" y="75177"/>
                  </a:lnTo>
                  <a:lnTo>
                    <a:pt x="615924" y="105676"/>
                  </a:lnTo>
                  <a:lnTo>
                    <a:pt x="646422" y="140326"/>
                  </a:lnTo>
                  <a:lnTo>
                    <a:pt x="672340" y="178697"/>
                  </a:lnTo>
                  <a:lnTo>
                    <a:pt x="693246" y="220360"/>
                  </a:lnTo>
                  <a:lnTo>
                    <a:pt x="708711" y="264885"/>
                  </a:lnTo>
                  <a:lnTo>
                    <a:pt x="718306" y="311841"/>
                  </a:lnTo>
                  <a:lnTo>
                    <a:pt x="721600" y="360800"/>
                  </a:lnTo>
                  <a:close/>
                </a:path>
                <a:path w="721995" h="721994">
                  <a:moveTo>
                    <a:pt x="360800" y="721599"/>
                  </a:moveTo>
                  <a:lnTo>
                    <a:pt x="311841" y="718306"/>
                  </a:lnTo>
                  <a:lnTo>
                    <a:pt x="264885" y="708711"/>
                  </a:lnTo>
                  <a:lnTo>
                    <a:pt x="220360" y="693246"/>
                  </a:lnTo>
                  <a:lnTo>
                    <a:pt x="178697" y="672340"/>
                  </a:lnTo>
                  <a:lnTo>
                    <a:pt x="140326" y="646422"/>
                  </a:lnTo>
                  <a:lnTo>
                    <a:pt x="105676" y="615923"/>
                  </a:lnTo>
                  <a:lnTo>
                    <a:pt x="75177" y="581274"/>
                  </a:lnTo>
                  <a:lnTo>
                    <a:pt x="49259" y="542902"/>
                  </a:lnTo>
                  <a:lnTo>
                    <a:pt x="28353" y="501239"/>
                  </a:lnTo>
                  <a:lnTo>
                    <a:pt x="12888" y="456714"/>
                  </a:lnTo>
                  <a:lnTo>
                    <a:pt x="3293" y="409758"/>
                  </a:lnTo>
                  <a:lnTo>
                    <a:pt x="0" y="360800"/>
                  </a:lnTo>
                  <a:lnTo>
                    <a:pt x="721600" y="360800"/>
                  </a:lnTo>
                  <a:lnTo>
                    <a:pt x="718306" y="409758"/>
                  </a:lnTo>
                  <a:lnTo>
                    <a:pt x="708711" y="456714"/>
                  </a:lnTo>
                  <a:lnTo>
                    <a:pt x="693246" y="501239"/>
                  </a:lnTo>
                  <a:lnTo>
                    <a:pt x="672340" y="542902"/>
                  </a:lnTo>
                  <a:lnTo>
                    <a:pt x="646422" y="581274"/>
                  </a:lnTo>
                  <a:lnTo>
                    <a:pt x="615924" y="615924"/>
                  </a:lnTo>
                  <a:lnTo>
                    <a:pt x="581274" y="646422"/>
                  </a:lnTo>
                  <a:lnTo>
                    <a:pt x="542902" y="672340"/>
                  </a:lnTo>
                  <a:lnTo>
                    <a:pt x="501239" y="693246"/>
                  </a:lnTo>
                  <a:lnTo>
                    <a:pt x="456715" y="708711"/>
                  </a:lnTo>
                  <a:lnTo>
                    <a:pt x="409758" y="718306"/>
                  </a:lnTo>
                  <a:lnTo>
                    <a:pt x="360800" y="721599"/>
                  </a:lnTo>
                  <a:close/>
                </a:path>
              </a:pathLst>
            </a:custGeom>
            <a:solidFill>
              <a:srgbClr val="00B6FF">
                <a:alpha val="29803"/>
              </a:srgbClr>
            </a:solidFill>
          </p:spPr>
          <p:txBody>
            <a:bodyPr wrap="square" lIns="0" tIns="0" rIns="0" bIns="0" rtlCol="0"/>
            <a:lstStyle/>
            <a:p/>
          </p:txBody>
        </p:sp>
        <p:sp>
          <p:nvSpPr>
            <p:cNvPr id="9" name="object 9"/>
            <p:cNvSpPr/>
            <p:nvPr/>
          </p:nvSpPr>
          <p:spPr>
            <a:xfrm>
              <a:off x="9457920" y="1498972"/>
              <a:ext cx="501650" cy="501650"/>
            </a:xfrm>
            <a:custGeom>
              <a:rect l="l" t="t" r="r" b="b"/>
              <a:pathLst>
                <a:path w="501650" h="501650">
                  <a:moveTo>
                    <a:pt x="250701" y="0"/>
                  </a:moveTo>
                  <a:close/>
                </a:path>
                <a:path w="501650" h="501650">
                  <a:moveTo>
                    <a:pt x="250701" y="501403"/>
                  </a:moveTo>
                  <a:lnTo>
                    <a:pt x="205637" y="497364"/>
                  </a:lnTo>
                  <a:lnTo>
                    <a:pt x="163223" y="485719"/>
                  </a:lnTo>
                  <a:lnTo>
                    <a:pt x="124167" y="467175"/>
                  </a:lnTo>
                  <a:lnTo>
                    <a:pt x="89177" y="442441"/>
                  </a:lnTo>
                  <a:lnTo>
                    <a:pt x="58961" y="412225"/>
                  </a:lnTo>
                  <a:lnTo>
                    <a:pt x="34227" y="377235"/>
                  </a:lnTo>
                  <a:lnTo>
                    <a:pt x="15683" y="338179"/>
                  </a:lnTo>
                  <a:lnTo>
                    <a:pt x="4038" y="295765"/>
                  </a:lnTo>
                  <a:lnTo>
                    <a:pt x="0" y="250701"/>
                  </a:lnTo>
                  <a:lnTo>
                    <a:pt x="4039" y="205637"/>
                  </a:lnTo>
                  <a:lnTo>
                    <a:pt x="15684" y="163223"/>
                  </a:lnTo>
                  <a:lnTo>
                    <a:pt x="34228" y="124167"/>
                  </a:lnTo>
                  <a:lnTo>
                    <a:pt x="58962" y="89177"/>
                  </a:lnTo>
                  <a:lnTo>
                    <a:pt x="89178" y="58961"/>
                  </a:lnTo>
                  <a:lnTo>
                    <a:pt x="124168" y="34227"/>
                  </a:lnTo>
                  <a:lnTo>
                    <a:pt x="163224" y="15684"/>
                  </a:lnTo>
                  <a:lnTo>
                    <a:pt x="205638" y="4039"/>
                  </a:lnTo>
                  <a:lnTo>
                    <a:pt x="250701" y="0"/>
                  </a:lnTo>
                  <a:lnTo>
                    <a:pt x="295765" y="4039"/>
                  </a:lnTo>
                  <a:lnTo>
                    <a:pt x="338179" y="15684"/>
                  </a:lnTo>
                  <a:lnTo>
                    <a:pt x="377235" y="34228"/>
                  </a:lnTo>
                  <a:lnTo>
                    <a:pt x="412225" y="58962"/>
                  </a:lnTo>
                  <a:lnTo>
                    <a:pt x="442441" y="89177"/>
                  </a:lnTo>
                  <a:lnTo>
                    <a:pt x="467175" y="124167"/>
                  </a:lnTo>
                  <a:lnTo>
                    <a:pt x="485718" y="163224"/>
                  </a:lnTo>
                  <a:lnTo>
                    <a:pt x="497364" y="205638"/>
                  </a:lnTo>
                  <a:lnTo>
                    <a:pt x="501403" y="250702"/>
                  </a:lnTo>
                  <a:lnTo>
                    <a:pt x="497364" y="295766"/>
                  </a:lnTo>
                  <a:lnTo>
                    <a:pt x="485718" y="338180"/>
                  </a:lnTo>
                  <a:lnTo>
                    <a:pt x="467175" y="377236"/>
                  </a:lnTo>
                  <a:lnTo>
                    <a:pt x="442441" y="412226"/>
                  </a:lnTo>
                  <a:lnTo>
                    <a:pt x="412225" y="442442"/>
                  </a:lnTo>
                  <a:lnTo>
                    <a:pt x="377235" y="467175"/>
                  </a:lnTo>
                  <a:lnTo>
                    <a:pt x="338179" y="485719"/>
                  </a:lnTo>
                  <a:lnTo>
                    <a:pt x="295764" y="497364"/>
                  </a:lnTo>
                  <a:lnTo>
                    <a:pt x="250701" y="501403"/>
                  </a:lnTo>
                  <a:close/>
                </a:path>
              </a:pathLst>
            </a:custGeom>
            <a:solidFill>
              <a:srgbClr val="00B6FF"/>
            </a:solidFill>
          </p:spPr>
          <p:txBody>
            <a:bodyPr wrap="square" lIns="0" tIns="0" rIns="0" bIns="0" rtlCol="0"/>
            <a:lstStyle/>
            <a:p/>
          </p:txBody>
        </p:sp>
      </p:grpSp>
      <p:sp>
        <p:nvSpPr>
          <p:cNvPr id="10" name="object 10"/>
          <p:cNvSpPr txBox="1"/>
          <p:nvPr/>
        </p:nvSpPr>
        <p:spPr>
          <a:xfrm>
            <a:off x="1964063" y="2430913"/>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00B6FF"/>
                </a:solidFill>
                <a:latin typeface="微软雅黑"/>
                <a:cs typeface="微软雅黑"/>
              </a:rPr>
              <a:t>职业概</a:t>
            </a:r>
            <a:r>
              <a:rPr sz="2300" b="1" spc="-50">
                <a:solidFill>
                  <a:srgbClr val="00B6FF"/>
                </a:solidFill>
                <a:latin typeface="微软雅黑"/>
                <a:cs typeface="微软雅黑"/>
              </a:rPr>
              <a:t>述</a:t>
            </a:r>
            <a:endParaRPr sz="2300">
              <a:latin typeface="微软雅黑"/>
              <a:cs typeface="微软雅黑"/>
            </a:endParaRPr>
          </a:p>
        </p:txBody>
      </p:sp>
      <p:sp>
        <p:nvSpPr>
          <p:cNvPr id="11" name="object 11"/>
          <p:cNvSpPr txBox="1"/>
          <p:nvPr/>
        </p:nvSpPr>
        <p:spPr>
          <a:xfrm>
            <a:off x="1147528" y="3341575"/>
            <a:ext cx="2692400" cy="2082800"/>
          </a:xfrm>
          <a:prstGeom prst="rect">
            <a:avLst/>
          </a:prstGeom>
        </p:spPr>
        <p:txBody>
          <a:bodyPr vert="horz" wrap="square" lIns="0" tIns="12700" rIns="0" bIns="0" rtlCol="0">
            <a:spAutoFit/>
          </a:bodyPr>
          <a:lstStyle/>
          <a:p>
            <a:pPr marL="12700" marR="5080" algn="just">
              <a:lnSpc>
                <a:spcPct val="150000"/>
              </a:lnSpc>
              <a:spcBef>
                <a:spcPts val="100"/>
              </a:spcBef>
            </a:pPr>
            <a:r>
              <a:rPr sz="1500" spc="-5">
                <a:solidFill>
                  <a:srgbClr val="FFFFFF"/>
                </a:solidFill>
                <a:latin typeface="微软雅黑"/>
                <a:cs typeface="微软雅黑"/>
              </a:rPr>
              <a:t>健康咨询师是专门提供健康咨询和指导的专业人员，他们通过了解客户的基本情况、生活习惯、家族病史等信息，评估其健康状况，并提供相应的饮食、运动、生活方式等方面的建议。</a:t>
            </a:r>
            <a:endParaRPr sz="1500">
              <a:latin typeface="微软雅黑"/>
              <a:cs typeface="微软雅黑"/>
            </a:endParaRPr>
          </a:p>
        </p:txBody>
      </p:sp>
      <p:sp>
        <p:nvSpPr>
          <p:cNvPr id="12" name="object 12"/>
          <p:cNvSpPr txBox="1"/>
          <p:nvPr/>
        </p:nvSpPr>
        <p:spPr>
          <a:xfrm>
            <a:off x="5599240" y="2430913"/>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00B6FF"/>
                </a:solidFill>
                <a:latin typeface="微软雅黑"/>
                <a:cs typeface="微软雅黑"/>
              </a:rPr>
              <a:t>专业技</a:t>
            </a:r>
            <a:r>
              <a:rPr sz="2300" b="1" spc="-50">
                <a:solidFill>
                  <a:srgbClr val="00B6FF"/>
                </a:solidFill>
                <a:latin typeface="微软雅黑"/>
                <a:cs typeface="微软雅黑"/>
              </a:rPr>
              <a:t>能</a:t>
            </a:r>
            <a:endParaRPr sz="2300">
              <a:latin typeface="微软雅黑"/>
              <a:cs typeface="微软雅黑"/>
            </a:endParaRPr>
          </a:p>
        </p:txBody>
      </p:sp>
      <p:sp>
        <p:nvSpPr>
          <p:cNvPr id="13" name="object 13"/>
          <p:cNvSpPr txBox="1"/>
          <p:nvPr/>
        </p:nvSpPr>
        <p:spPr>
          <a:xfrm>
            <a:off x="4782704" y="3341575"/>
            <a:ext cx="2692400" cy="2082800"/>
          </a:xfrm>
          <a:prstGeom prst="rect">
            <a:avLst/>
          </a:prstGeom>
        </p:spPr>
        <p:txBody>
          <a:bodyPr vert="horz" wrap="square" lIns="0" tIns="12700" rIns="0" bIns="0" rtlCol="0">
            <a:spAutoFit/>
          </a:bodyPr>
          <a:lstStyle/>
          <a:p>
            <a:pPr marL="12700" marR="5080" algn="just">
              <a:lnSpc>
                <a:spcPct val="150000"/>
              </a:lnSpc>
              <a:spcBef>
                <a:spcPts val="100"/>
              </a:spcBef>
            </a:pPr>
            <a:r>
              <a:rPr sz="1500" spc="-5">
                <a:solidFill>
                  <a:srgbClr val="FFFFFF"/>
                </a:solidFill>
                <a:latin typeface="微软雅黑"/>
                <a:cs typeface="微软雅黑"/>
              </a:rPr>
              <a:t>健康咨询师需要具备丰富的医学知识和实践经验，能够根据客户的需求提供个性化的健康方案。他们需要了解营养学、生理学、解剖学等相关知识，并具备良好的沟通技巧和人际交往能力。</a:t>
            </a:r>
            <a:endParaRPr sz="1500">
              <a:latin typeface="微软雅黑"/>
              <a:cs typeface="微软雅黑"/>
            </a:endParaRPr>
          </a:p>
        </p:txBody>
      </p:sp>
      <p:sp>
        <p:nvSpPr>
          <p:cNvPr id="14" name="object 14"/>
          <p:cNvSpPr txBox="1"/>
          <p:nvPr/>
        </p:nvSpPr>
        <p:spPr>
          <a:xfrm>
            <a:off x="9236248" y="2430913"/>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00B6FF"/>
                </a:solidFill>
                <a:latin typeface="微软雅黑"/>
                <a:cs typeface="微软雅黑"/>
              </a:rPr>
              <a:t>职业前</a:t>
            </a:r>
            <a:r>
              <a:rPr sz="2300" b="1" spc="-50">
                <a:solidFill>
                  <a:srgbClr val="00B6FF"/>
                </a:solidFill>
                <a:latin typeface="微软雅黑"/>
                <a:cs typeface="微软雅黑"/>
              </a:rPr>
              <a:t>景</a:t>
            </a:r>
            <a:endParaRPr sz="2300">
              <a:latin typeface="微软雅黑"/>
              <a:cs typeface="微软雅黑"/>
            </a:endParaRPr>
          </a:p>
        </p:txBody>
      </p:sp>
      <p:sp>
        <p:nvSpPr>
          <p:cNvPr id="15" name="object 15"/>
          <p:cNvSpPr txBox="1"/>
          <p:nvPr/>
        </p:nvSpPr>
        <p:spPr>
          <a:xfrm>
            <a:off x="8419713" y="3341575"/>
            <a:ext cx="2692400" cy="2082800"/>
          </a:xfrm>
          <a:prstGeom prst="rect">
            <a:avLst/>
          </a:prstGeom>
        </p:spPr>
        <p:txBody>
          <a:bodyPr vert="horz" wrap="square" lIns="0" tIns="12700" rIns="0" bIns="0" rtlCol="0">
            <a:spAutoFit/>
          </a:bodyPr>
          <a:lstStyle/>
          <a:p>
            <a:pPr marL="12700" marR="5080" algn="just">
              <a:lnSpc>
                <a:spcPct val="150000"/>
              </a:lnSpc>
              <a:spcBef>
                <a:spcPts val="100"/>
              </a:spcBef>
            </a:pPr>
            <a:r>
              <a:rPr sz="1500" spc="-5">
                <a:solidFill>
                  <a:srgbClr val="FFFFFF"/>
                </a:solidFill>
                <a:latin typeface="微软雅黑"/>
                <a:cs typeface="微软雅黑"/>
              </a:rPr>
              <a:t>随着人们对健康的关注度不断提高，健康咨询师的需求量也在逐渐增加。他们可以在医疗机构、健康管理机构、社区卫生服务中心等领域工作，也可以自主创业开设私人健康咨询机构。</a:t>
            </a:r>
            <a:endParaRPr sz="1500">
              <a:latin typeface="微软雅黑"/>
              <a:cs typeface="微软雅黑"/>
            </a:endParaRPr>
          </a:p>
        </p:txBody>
      </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2"/>
            <a:stretch>
              <a:fillRect/>
            </a:stretch>
          </p:blipFill>
          <p:spPr>
            <a:xfrm>
              <a:off x="454963" y="331167"/>
              <a:ext cx="84147" cy="84146"/>
            </a:xfrm>
            <a:prstGeom prst="rect">
              <a:avLst/>
            </a:prstGeom>
          </p:spPr>
        </p:pic>
        <p:pic>
          <p:nvPicPr>
            <p:cNvPr id="18" name="object 18"/>
            <p:cNvPicPr/>
            <p:nvPr/>
          </p:nvPicPr>
          <p:blipFill>
            <a:blip r:embed="rId3"/>
            <a:stretch>
              <a:fillRect/>
            </a:stretch>
          </p:blipFill>
          <p:spPr>
            <a:xfrm>
              <a:off x="575049" y="337742"/>
              <a:ext cx="78137" cy="78136"/>
            </a:xfrm>
            <a:prstGeom prst="rect">
              <a:avLst/>
            </a:prstGeom>
          </p:spPr>
        </p:pic>
        <p:pic>
          <p:nvPicPr>
            <p:cNvPr id="19" name="object 19"/>
            <p:cNvPicPr/>
            <p:nvPr/>
          </p:nvPicPr>
          <p:blipFill>
            <a:blip r:embed="rId4"/>
            <a:stretch>
              <a:fillRect/>
            </a:stretch>
          </p:blipFill>
          <p:spPr>
            <a:xfrm>
              <a:off x="689124" y="339459"/>
              <a:ext cx="74704" cy="74703"/>
            </a:xfrm>
            <a:prstGeom prst="rect">
              <a:avLst/>
            </a:prstGeom>
          </p:spPr>
        </p:pic>
        <p:pic>
          <p:nvPicPr>
            <p:cNvPr id="20" name="object 20"/>
            <p:cNvPicPr/>
            <p:nvPr/>
          </p:nvPicPr>
          <p:blipFill>
            <a:blip r:embed="rId5"/>
            <a:stretch>
              <a:fillRect/>
            </a:stretch>
          </p:blipFill>
          <p:spPr>
            <a:xfrm>
              <a:off x="799767" y="348429"/>
              <a:ext cx="69238" cy="69237"/>
            </a:xfrm>
            <a:prstGeom prst="rect">
              <a:avLst/>
            </a:prstGeom>
          </p:spPr>
        </p:pic>
        <p:pic>
          <p:nvPicPr>
            <p:cNvPr id="21" name="object 21"/>
            <p:cNvPicPr/>
            <p:nvPr/>
          </p:nvPicPr>
          <p:blipFill>
            <a:blip r:embed="rId6"/>
            <a:stretch>
              <a:fillRect/>
            </a:stretch>
          </p:blipFill>
          <p:spPr>
            <a:xfrm>
              <a:off x="904944" y="344296"/>
              <a:ext cx="65594" cy="65593"/>
            </a:xfrm>
            <a:prstGeom prst="rect">
              <a:avLst/>
            </a:prstGeom>
          </p:spPr>
        </p:pic>
        <p:pic>
          <p:nvPicPr>
            <p:cNvPr id="22" name="object 22"/>
            <p:cNvPicPr/>
            <p:nvPr/>
          </p:nvPicPr>
          <p:blipFill>
            <a:blip r:embed="rId7"/>
            <a:stretch>
              <a:fillRect/>
            </a:stretch>
          </p:blipFill>
          <p:spPr>
            <a:xfrm>
              <a:off x="454963" y="448941"/>
              <a:ext cx="84147" cy="84146"/>
            </a:xfrm>
            <a:prstGeom prst="rect">
              <a:avLst/>
            </a:prstGeom>
          </p:spPr>
        </p:pic>
        <p:pic>
          <p:nvPicPr>
            <p:cNvPr id="23" name="object 23"/>
            <p:cNvPicPr/>
            <p:nvPr/>
          </p:nvPicPr>
          <p:blipFill>
            <a:blip r:embed="rId3"/>
            <a:stretch>
              <a:fillRect/>
            </a:stretch>
          </p:blipFill>
          <p:spPr>
            <a:xfrm>
              <a:off x="575049" y="455516"/>
              <a:ext cx="78137" cy="78136"/>
            </a:xfrm>
            <a:prstGeom prst="rect">
              <a:avLst/>
            </a:prstGeom>
          </p:spPr>
        </p:pic>
        <p:pic>
          <p:nvPicPr>
            <p:cNvPr id="24" name="object 24"/>
            <p:cNvPicPr/>
            <p:nvPr/>
          </p:nvPicPr>
          <p:blipFill>
            <a:blip r:embed="rId4"/>
            <a:stretch>
              <a:fillRect/>
            </a:stretch>
          </p:blipFill>
          <p:spPr>
            <a:xfrm>
              <a:off x="689124" y="457232"/>
              <a:ext cx="74703" cy="74704"/>
            </a:xfrm>
            <a:prstGeom prst="rect">
              <a:avLst/>
            </a:prstGeom>
          </p:spPr>
        </p:pic>
        <p:pic>
          <p:nvPicPr>
            <p:cNvPr id="25" name="object 25"/>
            <p:cNvPicPr/>
            <p:nvPr/>
          </p:nvPicPr>
          <p:blipFill>
            <a:blip r:embed="rId8"/>
            <a:stretch>
              <a:fillRect/>
            </a:stretch>
          </p:blipFill>
          <p:spPr>
            <a:xfrm>
              <a:off x="799767" y="466202"/>
              <a:ext cx="69237" cy="69237"/>
            </a:xfrm>
            <a:prstGeom prst="rect">
              <a:avLst/>
            </a:prstGeom>
          </p:spPr>
        </p:pic>
        <p:pic>
          <p:nvPicPr>
            <p:cNvPr id="26" name="object 26"/>
            <p:cNvPicPr/>
            <p:nvPr/>
          </p:nvPicPr>
          <p:blipFill>
            <a:blip r:embed="rId6"/>
            <a:stretch>
              <a:fillRect/>
            </a:stretch>
          </p:blipFill>
          <p:spPr>
            <a:xfrm>
              <a:off x="904944" y="462069"/>
              <a:ext cx="65594" cy="65594"/>
            </a:xfrm>
            <a:prstGeom prst="rect">
              <a:avLst/>
            </a:prstGeom>
          </p:spPr>
        </p:pic>
        <p:pic>
          <p:nvPicPr>
            <p:cNvPr id="27" name="object 27"/>
            <p:cNvPicPr/>
            <p:nvPr/>
          </p:nvPicPr>
          <p:blipFill>
            <a:blip r:embed="rId7"/>
            <a:stretch>
              <a:fillRect/>
            </a:stretch>
          </p:blipFill>
          <p:spPr>
            <a:xfrm>
              <a:off x="454963" y="566714"/>
              <a:ext cx="84147" cy="84146"/>
            </a:xfrm>
            <a:prstGeom prst="rect">
              <a:avLst/>
            </a:prstGeom>
          </p:spPr>
        </p:pic>
        <p:pic>
          <p:nvPicPr>
            <p:cNvPr id="28" name="object 28"/>
            <p:cNvPicPr/>
            <p:nvPr/>
          </p:nvPicPr>
          <p:blipFill>
            <a:blip r:embed="rId9"/>
            <a:stretch>
              <a:fillRect/>
            </a:stretch>
          </p:blipFill>
          <p:spPr>
            <a:xfrm>
              <a:off x="575049" y="573290"/>
              <a:ext cx="78137" cy="78136"/>
            </a:xfrm>
            <a:prstGeom prst="rect">
              <a:avLst/>
            </a:prstGeom>
          </p:spPr>
        </p:pic>
        <p:pic>
          <p:nvPicPr>
            <p:cNvPr id="29" name="object 29"/>
            <p:cNvPicPr/>
            <p:nvPr/>
          </p:nvPicPr>
          <p:blipFill>
            <a:blip r:embed="rId10"/>
            <a:stretch>
              <a:fillRect/>
            </a:stretch>
          </p:blipFill>
          <p:spPr>
            <a:xfrm>
              <a:off x="689124" y="575006"/>
              <a:ext cx="74703" cy="74704"/>
            </a:xfrm>
            <a:prstGeom prst="rect">
              <a:avLst/>
            </a:prstGeom>
          </p:spPr>
        </p:pic>
        <p:pic>
          <p:nvPicPr>
            <p:cNvPr id="30" name="object 30"/>
            <p:cNvPicPr/>
            <p:nvPr/>
          </p:nvPicPr>
          <p:blipFill>
            <a:blip r:embed="rId8"/>
            <a:stretch>
              <a:fillRect/>
            </a:stretch>
          </p:blipFill>
          <p:spPr>
            <a:xfrm>
              <a:off x="799767" y="583976"/>
              <a:ext cx="69237" cy="69237"/>
            </a:xfrm>
            <a:prstGeom prst="rect">
              <a:avLst/>
            </a:prstGeom>
          </p:spPr>
        </p:pic>
        <p:pic>
          <p:nvPicPr>
            <p:cNvPr id="31" name="object 31"/>
            <p:cNvPicPr/>
            <p:nvPr/>
          </p:nvPicPr>
          <p:blipFill>
            <a:blip r:embed="rId6"/>
            <a:stretch>
              <a:fillRect/>
            </a:stretch>
          </p:blipFill>
          <p:spPr>
            <a:xfrm>
              <a:off x="904944" y="579843"/>
              <a:ext cx="65594" cy="65594"/>
            </a:xfrm>
            <a:prstGeom prst="rect">
              <a:avLst/>
            </a:prstGeom>
          </p:spPr>
        </p:pic>
        <p:pic>
          <p:nvPicPr>
            <p:cNvPr id="32" name="object 32"/>
            <p:cNvPicPr/>
            <p:nvPr/>
          </p:nvPicPr>
          <p:blipFill>
            <a:blip r:embed="rId2"/>
            <a:stretch>
              <a:fillRect/>
            </a:stretch>
          </p:blipFill>
          <p:spPr>
            <a:xfrm>
              <a:off x="454963" y="684488"/>
              <a:ext cx="84147" cy="84146"/>
            </a:xfrm>
            <a:prstGeom prst="rect">
              <a:avLst/>
            </a:prstGeom>
          </p:spPr>
        </p:pic>
        <p:pic>
          <p:nvPicPr>
            <p:cNvPr id="33" name="object 33"/>
            <p:cNvPicPr/>
            <p:nvPr/>
          </p:nvPicPr>
          <p:blipFill>
            <a:blip r:embed="rId9"/>
            <a:stretch>
              <a:fillRect/>
            </a:stretch>
          </p:blipFill>
          <p:spPr>
            <a:xfrm>
              <a:off x="575049" y="691063"/>
              <a:ext cx="78137" cy="78136"/>
            </a:xfrm>
            <a:prstGeom prst="rect">
              <a:avLst/>
            </a:prstGeom>
          </p:spPr>
        </p:pic>
        <p:pic>
          <p:nvPicPr>
            <p:cNvPr id="34" name="object 34"/>
            <p:cNvPicPr/>
            <p:nvPr/>
          </p:nvPicPr>
          <p:blipFill>
            <a:blip r:embed="rId4"/>
            <a:stretch>
              <a:fillRect/>
            </a:stretch>
          </p:blipFill>
          <p:spPr>
            <a:xfrm>
              <a:off x="689124" y="692780"/>
              <a:ext cx="74703" cy="74704"/>
            </a:xfrm>
            <a:prstGeom prst="rect">
              <a:avLst/>
            </a:prstGeom>
          </p:spPr>
        </p:pic>
        <p:pic>
          <p:nvPicPr>
            <p:cNvPr id="35" name="object 35"/>
            <p:cNvPicPr/>
            <p:nvPr/>
          </p:nvPicPr>
          <p:blipFill>
            <a:blip r:embed="rId5"/>
            <a:stretch>
              <a:fillRect/>
            </a:stretch>
          </p:blipFill>
          <p:spPr>
            <a:xfrm>
              <a:off x="799767" y="701750"/>
              <a:ext cx="69237" cy="69237"/>
            </a:xfrm>
            <a:prstGeom prst="rect">
              <a:avLst/>
            </a:prstGeom>
          </p:spPr>
        </p:pic>
        <p:pic>
          <p:nvPicPr>
            <p:cNvPr id="36" name="object 36"/>
            <p:cNvPicPr/>
            <p:nvPr/>
          </p:nvPicPr>
          <p:blipFill>
            <a:blip r:embed="rId6"/>
            <a:stretch>
              <a:fillRect/>
            </a:stretch>
          </p:blipFill>
          <p:spPr>
            <a:xfrm>
              <a:off x="904944" y="697617"/>
              <a:ext cx="65594" cy="65594"/>
            </a:xfrm>
            <a:prstGeom prst="rect">
              <a:avLst/>
            </a:prstGeom>
          </p:spPr>
        </p:pic>
      </p:grpSp>
      <p:sp>
        <p:nvSpPr>
          <p:cNvPr id="37" name="object 37"/>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健康咨询师</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5091110" y="1171422"/>
            <a:ext cx="1183640" cy="1280795"/>
            <a:chOff x="5091110" y="1171422"/>
            <a:chExt cx="1183640" cy="1280795"/>
          </a:xfrm>
        </p:grpSpPr>
        <p:sp>
          <p:nvSpPr>
            <p:cNvPr id="3" name="object 3"/>
            <p:cNvSpPr/>
            <p:nvPr/>
          </p:nvSpPr>
          <p:spPr>
            <a:xfrm>
              <a:off x="5091110" y="1349254"/>
              <a:ext cx="1102995" cy="1102995"/>
            </a:xfrm>
            <a:custGeom>
              <a:rect l="l" t="t" r="r" b="b"/>
              <a:pathLst>
                <a:path w="1102995" h="1102995">
                  <a:moveTo>
                    <a:pt x="1102900" y="551450"/>
                  </a:moveTo>
                  <a:lnTo>
                    <a:pt x="2" y="551450"/>
                  </a:lnTo>
                  <a:lnTo>
                    <a:pt x="2026" y="503868"/>
                  </a:lnTo>
                  <a:lnTo>
                    <a:pt x="7988" y="457411"/>
                  </a:lnTo>
                  <a:lnTo>
                    <a:pt x="17723" y="412243"/>
                  </a:lnTo>
                  <a:lnTo>
                    <a:pt x="31064" y="368530"/>
                  </a:lnTo>
                  <a:lnTo>
                    <a:pt x="47847" y="326438"/>
                  </a:lnTo>
                  <a:lnTo>
                    <a:pt x="67906" y="286131"/>
                  </a:lnTo>
                  <a:lnTo>
                    <a:pt x="91075" y="247777"/>
                  </a:lnTo>
                  <a:lnTo>
                    <a:pt x="117188" y="211539"/>
                  </a:lnTo>
                  <a:lnTo>
                    <a:pt x="146081" y="177585"/>
                  </a:lnTo>
                  <a:lnTo>
                    <a:pt x="177588" y="146078"/>
                  </a:lnTo>
                  <a:lnTo>
                    <a:pt x="211543" y="117185"/>
                  </a:lnTo>
                  <a:lnTo>
                    <a:pt x="247781" y="91071"/>
                  </a:lnTo>
                  <a:lnTo>
                    <a:pt x="286135" y="67903"/>
                  </a:lnTo>
                  <a:lnTo>
                    <a:pt x="326442" y="47844"/>
                  </a:lnTo>
                  <a:lnTo>
                    <a:pt x="368534" y="31061"/>
                  </a:lnTo>
                  <a:lnTo>
                    <a:pt x="412247" y="17720"/>
                  </a:lnTo>
                  <a:lnTo>
                    <a:pt x="457416" y="7986"/>
                  </a:lnTo>
                  <a:lnTo>
                    <a:pt x="503877" y="2024"/>
                  </a:lnTo>
                  <a:lnTo>
                    <a:pt x="551451" y="0"/>
                  </a:lnTo>
                  <a:lnTo>
                    <a:pt x="599033" y="2024"/>
                  </a:lnTo>
                  <a:lnTo>
                    <a:pt x="645490" y="7986"/>
                  </a:lnTo>
                  <a:lnTo>
                    <a:pt x="690658" y="17721"/>
                  </a:lnTo>
                  <a:lnTo>
                    <a:pt x="734370" y="31062"/>
                  </a:lnTo>
                  <a:lnTo>
                    <a:pt x="776462" y="47845"/>
                  </a:lnTo>
                  <a:lnTo>
                    <a:pt x="816768" y="67903"/>
                  </a:lnTo>
                  <a:lnTo>
                    <a:pt x="855123" y="91072"/>
                  </a:lnTo>
                  <a:lnTo>
                    <a:pt x="891360" y="117186"/>
                  </a:lnTo>
                  <a:lnTo>
                    <a:pt x="925315" y="146079"/>
                  </a:lnTo>
                  <a:lnTo>
                    <a:pt x="956822" y="177586"/>
                  </a:lnTo>
                  <a:lnTo>
                    <a:pt x="985715" y="211540"/>
                  </a:lnTo>
                  <a:lnTo>
                    <a:pt x="1011828" y="247778"/>
                  </a:lnTo>
                  <a:lnTo>
                    <a:pt x="1034997" y="286133"/>
                  </a:lnTo>
                  <a:lnTo>
                    <a:pt x="1055056" y="326439"/>
                  </a:lnTo>
                  <a:lnTo>
                    <a:pt x="1071838" y="368531"/>
                  </a:lnTo>
                  <a:lnTo>
                    <a:pt x="1085180" y="412244"/>
                  </a:lnTo>
                  <a:lnTo>
                    <a:pt x="1094914" y="457411"/>
                  </a:lnTo>
                  <a:lnTo>
                    <a:pt x="1100876" y="503869"/>
                  </a:lnTo>
                  <a:lnTo>
                    <a:pt x="1102900" y="551450"/>
                  </a:lnTo>
                  <a:close/>
                </a:path>
                <a:path w="1102995" h="1102995">
                  <a:moveTo>
                    <a:pt x="551450" y="1102899"/>
                  </a:moveTo>
                  <a:lnTo>
                    <a:pt x="503868" y="1100875"/>
                  </a:lnTo>
                  <a:lnTo>
                    <a:pt x="457411" y="1094913"/>
                  </a:lnTo>
                  <a:lnTo>
                    <a:pt x="412243" y="1085178"/>
                  </a:lnTo>
                  <a:lnTo>
                    <a:pt x="368531" y="1071837"/>
                  </a:lnTo>
                  <a:lnTo>
                    <a:pt x="326438" y="1055054"/>
                  </a:lnTo>
                  <a:lnTo>
                    <a:pt x="286132" y="1034995"/>
                  </a:lnTo>
                  <a:lnTo>
                    <a:pt x="247777" y="1011827"/>
                  </a:lnTo>
                  <a:lnTo>
                    <a:pt x="211540" y="985713"/>
                  </a:lnTo>
                  <a:lnTo>
                    <a:pt x="177585" y="956820"/>
                  </a:lnTo>
                  <a:lnTo>
                    <a:pt x="146079" y="925313"/>
                  </a:lnTo>
                  <a:lnTo>
                    <a:pt x="117186" y="891359"/>
                  </a:lnTo>
                  <a:lnTo>
                    <a:pt x="91072" y="855121"/>
                  </a:lnTo>
                  <a:lnTo>
                    <a:pt x="67903" y="816767"/>
                  </a:lnTo>
                  <a:lnTo>
                    <a:pt x="47844" y="776460"/>
                  </a:lnTo>
                  <a:lnTo>
                    <a:pt x="31062" y="734368"/>
                  </a:lnTo>
                  <a:lnTo>
                    <a:pt x="17720" y="690655"/>
                  </a:lnTo>
                  <a:lnTo>
                    <a:pt x="7986" y="645488"/>
                  </a:lnTo>
                  <a:lnTo>
                    <a:pt x="2024" y="599030"/>
                  </a:lnTo>
                  <a:lnTo>
                    <a:pt x="0" y="551449"/>
                  </a:lnTo>
                  <a:lnTo>
                    <a:pt x="1102900" y="551450"/>
                  </a:lnTo>
                  <a:lnTo>
                    <a:pt x="1100875" y="599030"/>
                  </a:lnTo>
                  <a:lnTo>
                    <a:pt x="1094913" y="645488"/>
                  </a:lnTo>
                  <a:lnTo>
                    <a:pt x="1085179" y="690655"/>
                  </a:lnTo>
                  <a:lnTo>
                    <a:pt x="1071837" y="734368"/>
                  </a:lnTo>
                  <a:lnTo>
                    <a:pt x="1055055" y="776460"/>
                  </a:lnTo>
                  <a:lnTo>
                    <a:pt x="1034996" y="816767"/>
                  </a:lnTo>
                  <a:lnTo>
                    <a:pt x="1011827" y="855121"/>
                  </a:lnTo>
                  <a:lnTo>
                    <a:pt x="985714" y="891359"/>
                  </a:lnTo>
                  <a:lnTo>
                    <a:pt x="956821" y="925314"/>
                  </a:lnTo>
                  <a:lnTo>
                    <a:pt x="925314" y="956820"/>
                  </a:lnTo>
                  <a:lnTo>
                    <a:pt x="891359" y="985713"/>
                  </a:lnTo>
                  <a:lnTo>
                    <a:pt x="855122" y="1011827"/>
                  </a:lnTo>
                  <a:lnTo>
                    <a:pt x="816767" y="1034996"/>
                  </a:lnTo>
                  <a:lnTo>
                    <a:pt x="776461" y="1055054"/>
                  </a:lnTo>
                  <a:lnTo>
                    <a:pt x="734369" y="1071837"/>
                  </a:lnTo>
                  <a:lnTo>
                    <a:pt x="690656" y="1085178"/>
                  </a:lnTo>
                  <a:lnTo>
                    <a:pt x="645488" y="1094913"/>
                  </a:lnTo>
                  <a:lnTo>
                    <a:pt x="599031" y="1100875"/>
                  </a:lnTo>
                  <a:lnTo>
                    <a:pt x="551450" y="1102899"/>
                  </a:lnTo>
                  <a:close/>
                </a:path>
              </a:pathLst>
            </a:custGeom>
            <a:solidFill>
              <a:srgbClr val="00B6FF"/>
            </a:solidFill>
          </p:spPr>
          <p:txBody>
            <a:bodyPr wrap="square" lIns="0" tIns="0" rIns="0" bIns="0" rtlCol="0"/>
            <a:lstStyle/>
            <a:p/>
          </p:txBody>
        </p:sp>
        <p:sp>
          <p:nvSpPr>
            <p:cNvPr id="4" name="object 4"/>
            <p:cNvSpPr/>
            <p:nvPr/>
          </p:nvSpPr>
          <p:spPr>
            <a:xfrm>
              <a:off x="5846825" y="1336490"/>
              <a:ext cx="347345" cy="349885"/>
            </a:xfrm>
            <a:custGeom>
              <a:rect l="l" t="t" r="r" b="b"/>
              <a:pathLst>
                <a:path w="347345" h="349885">
                  <a:moveTo>
                    <a:pt x="347186" y="174641"/>
                  </a:moveTo>
                  <a:lnTo>
                    <a:pt x="0" y="174641"/>
                  </a:lnTo>
                  <a:lnTo>
                    <a:pt x="6201" y="128214"/>
                  </a:lnTo>
                  <a:lnTo>
                    <a:pt x="23701" y="86496"/>
                  </a:lnTo>
                  <a:lnTo>
                    <a:pt x="50844" y="51151"/>
                  </a:lnTo>
                  <a:lnTo>
                    <a:pt x="85978" y="23843"/>
                  </a:lnTo>
                  <a:lnTo>
                    <a:pt x="127446" y="6238"/>
                  </a:lnTo>
                  <a:lnTo>
                    <a:pt x="173593" y="0"/>
                  </a:lnTo>
                  <a:lnTo>
                    <a:pt x="219741" y="6238"/>
                  </a:lnTo>
                  <a:lnTo>
                    <a:pt x="261208" y="23843"/>
                  </a:lnTo>
                  <a:lnTo>
                    <a:pt x="296341" y="51151"/>
                  </a:lnTo>
                  <a:lnTo>
                    <a:pt x="323485" y="86496"/>
                  </a:lnTo>
                  <a:lnTo>
                    <a:pt x="340985" y="128214"/>
                  </a:lnTo>
                  <a:lnTo>
                    <a:pt x="347186" y="174641"/>
                  </a:lnTo>
                  <a:close/>
                </a:path>
                <a:path w="347345" h="349885">
                  <a:moveTo>
                    <a:pt x="173593" y="349281"/>
                  </a:moveTo>
                  <a:lnTo>
                    <a:pt x="127445" y="343043"/>
                  </a:lnTo>
                  <a:lnTo>
                    <a:pt x="85977" y="325438"/>
                  </a:lnTo>
                  <a:lnTo>
                    <a:pt x="50844" y="298130"/>
                  </a:lnTo>
                  <a:lnTo>
                    <a:pt x="23700" y="262785"/>
                  </a:lnTo>
                  <a:lnTo>
                    <a:pt x="6200" y="221067"/>
                  </a:lnTo>
                  <a:lnTo>
                    <a:pt x="0" y="174640"/>
                  </a:lnTo>
                  <a:lnTo>
                    <a:pt x="347186" y="174641"/>
                  </a:lnTo>
                  <a:lnTo>
                    <a:pt x="340985" y="221067"/>
                  </a:lnTo>
                  <a:lnTo>
                    <a:pt x="323485" y="262785"/>
                  </a:lnTo>
                  <a:lnTo>
                    <a:pt x="296341" y="298130"/>
                  </a:lnTo>
                  <a:lnTo>
                    <a:pt x="261208" y="325438"/>
                  </a:lnTo>
                  <a:lnTo>
                    <a:pt x="219741" y="343043"/>
                  </a:lnTo>
                  <a:lnTo>
                    <a:pt x="173593" y="349281"/>
                  </a:lnTo>
                  <a:close/>
                </a:path>
              </a:pathLst>
            </a:custGeom>
            <a:solidFill>
              <a:srgbClr val="66D3FF"/>
            </a:solidFill>
          </p:spPr>
          <p:txBody>
            <a:bodyPr wrap="square" lIns="0" tIns="0" rIns="0" bIns="0" rtlCol="0"/>
            <a:lstStyle/>
            <a:p/>
          </p:txBody>
        </p:sp>
        <p:pic>
          <p:nvPicPr>
            <p:cNvPr id="5" name="object 5"/>
            <p:cNvPicPr/>
            <p:nvPr/>
          </p:nvPicPr>
          <p:blipFill>
            <a:blip r:embed="rId2"/>
            <a:stretch>
              <a:fillRect/>
            </a:stretch>
          </p:blipFill>
          <p:spPr>
            <a:xfrm>
              <a:off x="6115620" y="1171422"/>
              <a:ext cx="158782" cy="158782"/>
            </a:xfrm>
            <a:prstGeom prst="rect">
              <a:avLst/>
            </a:prstGeom>
          </p:spPr>
        </p:pic>
      </p:grpSp>
      <p:sp>
        <p:nvSpPr>
          <p:cNvPr id="6" name="object 6"/>
          <p:cNvSpPr txBox="1"/>
          <p:nvPr/>
        </p:nvSpPr>
        <p:spPr>
          <a:xfrm>
            <a:off x="5336731" y="1512070"/>
            <a:ext cx="589280" cy="574040"/>
          </a:xfrm>
          <a:prstGeom prst="rect">
            <a:avLst/>
          </a:prstGeom>
        </p:spPr>
        <p:txBody>
          <a:bodyPr vert="horz" wrap="square" lIns="0" tIns="12700" rIns="0" bIns="0" rtlCol="0">
            <a:spAutoFit/>
          </a:bodyPr>
          <a:lstStyle/>
          <a:p>
            <a:pPr marL="12700">
              <a:lnSpc>
                <a:spcPct val="100000"/>
              </a:lnSpc>
              <a:spcBef>
                <a:spcPts val="100"/>
              </a:spcBef>
            </a:pPr>
            <a:r>
              <a:rPr sz="3600" b="1" spc="-25">
                <a:solidFill>
                  <a:srgbClr val="FFFFFF"/>
                </a:solidFill>
                <a:latin typeface="微软雅黑"/>
                <a:cs typeface="微软雅黑"/>
              </a:rPr>
              <a:t>01</a:t>
            </a:r>
            <a:endParaRPr sz="3600">
              <a:latin typeface="微软雅黑"/>
              <a:cs typeface="微软雅黑"/>
            </a:endParaRPr>
          </a:p>
        </p:txBody>
      </p:sp>
      <p:grpSp>
        <p:nvGrpSpPr>
          <p:cNvPr id="7" name="object 7"/>
          <p:cNvGrpSpPr/>
          <p:nvPr/>
        </p:nvGrpSpPr>
        <p:grpSpPr>
          <a:xfrm>
            <a:off x="5091112" y="2882836"/>
            <a:ext cx="1183640" cy="1283335"/>
            <a:chOff x="5091112" y="2882836"/>
            <a:chExt cx="1183640" cy="1283335"/>
          </a:xfrm>
        </p:grpSpPr>
        <p:sp>
          <p:nvSpPr>
            <p:cNvPr id="8" name="object 8"/>
            <p:cNvSpPr/>
            <p:nvPr/>
          </p:nvSpPr>
          <p:spPr>
            <a:xfrm>
              <a:off x="5091112" y="3060667"/>
              <a:ext cx="1102995" cy="1105535"/>
            </a:xfrm>
            <a:custGeom>
              <a:rect l="l" t="t" r="r" b="b"/>
              <a:pathLst>
                <a:path w="1102995" h="1105535">
                  <a:moveTo>
                    <a:pt x="551448" y="1104994"/>
                  </a:moveTo>
                  <a:lnTo>
                    <a:pt x="503866" y="1102966"/>
                  </a:lnTo>
                  <a:lnTo>
                    <a:pt x="457408" y="1096993"/>
                  </a:lnTo>
                  <a:lnTo>
                    <a:pt x="412240" y="1087240"/>
                  </a:lnTo>
                  <a:lnTo>
                    <a:pt x="368528" y="1073873"/>
                  </a:lnTo>
                  <a:lnTo>
                    <a:pt x="326435" y="1057058"/>
                  </a:lnTo>
                  <a:lnTo>
                    <a:pt x="286129" y="1036962"/>
                  </a:lnTo>
                  <a:lnTo>
                    <a:pt x="247775" y="1013749"/>
                  </a:lnTo>
                  <a:lnTo>
                    <a:pt x="211537" y="987586"/>
                  </a:lnTo>
                  <a:lnTo>
                    <a:pt x="177583" y="958638"/>
                  </a:lnTo>
                  <a:lnTo>
                    <a:pt x="146076" y="927071"/>
                  </a:lnTo>
                  <a:lnTo>
                    <a:pt x="117183" y="893052"/>
                  </a:lnTo>
                  <a:lnTo>
                    <a:pt x="91069" y="856746"/>
                  </a:lnTo>
                  <a:lnTo>
                    <a:pt x="67901" y="818318"/>
                  </a:lnTo>
                  <a:lnTo>
                    <a:pt x="47842" y="777936"/>
                  </a:lnTo>
                  <a:lnTo>
                    <a:pt x="31059" y="735763"/>
                  </a:lnTo>
                  <a:lnTo>
                    <a:pt x="17718" y="691968"/>
                  </a:lnTo>
                  <a:lnTo>
                    <a:pt x="7983" y="646714"/>
                  </a:lnTo>
                  <a:lnTo>
                    <a:pt x="2021" y="600168"/>
                  </a:lnTo>
                  <a:lnTo>
                    <a:pt x="0" y="552497"/>
                  </a:lnTo>
                  <a:lnTo>
                    <a:pt x="2024" y="504825"/>
                  </a:lnTo>
                  <a:lnTo>
                    <a:pt x="7986" y="458279"/>
                  </a:lnTo>
                  <a:lnTo>
                    <a:pt x="17720" y="413026"/>
                  </a:lnTo>
                  <a:lnTo>
                    <a:pt x="31062" y="369230"/>
                  </a:lnTo>
                  <a:lnTo>
                    <a:pt x="47845" y="327058"/>
                  </a:lnTo>
                  <a:lnTo>
                    <a:pt x="67903" y="286675"/>
                  </a:lnTo>
                  <a:lnTo>
                    <a:pt x="91072" y="248247"/>
                  </a:lnTo>
                  <a:lnTo>
                    <a:pt x="117186" y="211941"/>
                  </a:lnTo>
                  <a:lnTo>
                    <a:pt x="146079" y="177922"/>
                  </a:lnTo>
                  <a:lnTo>
                    <a:pt x="177586" y="146355"/>
                  </a:lnTo>
                  <a:lnTo>
                    <a:pt x="211541" y="117408"/>
                  </a:lnTo>
                  <a:lnTo>
                    <a:pt x="247778" y="91245"/>
                  </a:lnTo>
                  <a:lnTo>
                    <a:pt x="286133" y="68032"/>
                  </a:lnTo>
                  <a:lnTo>
                    <a:pt x="326439" y="47935"/>
                  </a:lnTo>
                  <a:lnTo>
                    <a:pt x="368531" y="31121"/>
                  </a:lnTo>
                  <a:lnTo>
                    <a:pt x="412244" y="17754"/>
                  </a:lnTo>
                  <a:lnTo>
                    <a:pt x="457411" y="8001"/>
                  </a:lnTo>
                  <a:lnTo>
                    <a:pt x="503868" y="2028"/>
                  </a:lnTo>
                  <a:lnTo>
                    <a:pt x="551449" y="0"/>
                  </a:lnTo>
                  <a:lnTo>
                    <a:pt x="599028" y="2028"/>
                  </a:lnTo>
                  <a:lnTo>
                    <a:pt x="645486" y="8001"/>
                  </a:lnTo>
                  <a:lnTo>
                    <a:pt x="690654" y="17754"/>
                  </a:lnTo>
                  <a:lnTo>
                    <a:pt x="734367" y="31121"/>
                  </a:lnTo>
                  <a:lnTo>
                    <a:pt x="776460" y="47936"/>
                  </a:lnTo>
                  <a:lnTo>
                    <a:pt x="816766" y="68032"/>
                  </a:lnTo>
                  <a:lnTo>
                    <a:pt x="855120" y="91245"/>
                  </a:lnTo>
                  <a:lnTo>
                    <a:pt x="891358" y="117409"/>
                  </a:lnTo>
                  <a:lnTo>
                    <a:pt x="925313" y="146356"/>
                  </a:lnTo>
                  <a:lnTo>
                    <a:pt x="956819" y="177923"/>
                  </a:lnTo>
                  <a:lnTo>
                    <a:pt x="985712" y="211942"/>
                  </a:lnTo>
                  <a:lnTo>
                    <a:pt x="1011826" y="248248"/>
                  </a:lnTo>
                  <a:lnTo>
                    <a:pt x="1034995" y="286676"/>
                  </a:lnTo>
                  <a:lnTo>
                    <a:pt x="1055053" y="327059"/>
                  </a:lnTo>
                  <a:lnTo>
                    <a:pt x="1071836" y="369231"/>
                  </a:lnTo>
                  <a:lnTo>
                    <a:pt x="1085177" y="413027"/>
                  </a:lnTo>
                  <a:lnTo>
                    <a:pt x="1094912" y="458280"/>
                  </a:lnTo>
                  <a:lnTo>
                    <a:pt x="1100874" y="504826"/>
                  </a:lnTo>
                  <a:lnTo>
                    <a:pt x="1102898" y="552497"/>
                  </a:lnTo>
                  <a:lnTo>
                    <a:pt x="1100873" y="600169"/>
                  </a:lnTo>
                  <a:lnTo>
                    <a:pt x="1094911" y="646714"/>
                  </a:lnTo>
                  <a:lnTo>
                    <a:pt x="1085176" y="691968"/>
                  </a:lnTo>
                  <a:lnTo>
                    <a:pt x="1071835" y="735764"/>
                  </a:lnTo>
                  <a:lnTo>
                    <a:pt x="1055052" y="777936"/>
                  </a:lnTo>
                  <a:lnTo>
                    <a:pt x="1034994" y="818319"/>
                  </a:lnTo>
                  <a:lnTo>
                    <a:pt x="1011825" y="856746"/>
                  </a:lnTo>
                  <a:lnTo>
                    <a:pt x="985711" y="893052"/>
                  </a:lnTo>
                  <a:lnTo>
                    <a:pt x="956818" y="927072"/>
                  </a:lnTo>
                  <a:lnTo>
                    <a:pt x="925311" y="958638"/>
                  </a:lnTo>
                  <a:lnTo>
                    <a:pt x="891357" y="987586"/>
                  </a:lnTo>
                  <a:lnTo>
                    <a:pt x="855119" y="1013749"/>
                  </a:lnTo>
                  <a:lnTo>
                    <a:pt x="816764" y="1036962"/>
                  </a:lnTo>
                  <a:lnTo>
                    <a:pt x="776458" y="1057059"/>
                  </a:lnTo>
                  <a:lnTo>
                    <a:pt x="734366" y="1073873"/>
                  </a:lnTo>
                  <a:lnTo>
                    <a:pt x="690653" y="1087240"/>
                  </a:lnTo>
                  <a:lnTo>
                    <a:pt x="645485" y="1096993"/>
                  </a:lnTo>
                  <a:lnTo>
                    <a:pt x="599027" y="1102966"/>
                  </a:lnTo>
                  <a:lnTo>
                    <a:pt x="551448" y="1104994"/>
                  </a:lnTo>
                  <a:close/>
                </a:path>
              </a:pathLst>
            </a:custGeom>
            <a:solidFill>
              <a:srgbClr val="405DFF"/>
            </a:solidFill>
          </p:spPr>
          <p:txBody>
            <a:bodyPr wrap="square" lIns="0" tIns="0" rIns="0" bIns="0" rtlCol="0"/>
            <a:lstStyle/>
            <a:p/>
          </p:txBody>
        </p:sp>
        <p:sp>
          <p:nvSpPr>
            <p:cNvPr id="9" name="object 9"/>
            <p:cNvSpPr/>
            <p:nvPr/>
          </p:nvSpPr>
          <p:spPr>
            <a:xfrm>
              <a:off x="5846825" y="3047999"/>
              <a:ext cx="347345" cy="349885"/>
            </a:xfrm>
            <a:custGeom>
              <a:rect l="l" t="t" r="r" b="b"/>
              <a:pathLst>
                <a:path w="347345" h="349885">
                  <a:moveTo>
                    <a:pt x="347186" y="174641"/>
                  </a:moveTo>
                  <a:lnTo>
                    <a:pt x="0" y="174641"/>
                  </a:lnTo>
                  <a:lnTo>
                    <a:pt x="6201" y="128214"/>
                  </a:lnTo>
                  <a:lnTo>
                    <a:pt x="23701" y="86496"/>
                  </a:lnTo>
                  <a:lnTo>
                    <a:pt x="50845" y="51150"/>
                  </a:lnTo>
                  <a:lnTo>
                    <a:pt x="85978" y="23843"/>
                  </a:lnTo>
                  <a:lnTo>
                    <a:pt x="127447" y="6238"/>
                  </a:lnTo>
                  <a:lnTo>
                    <a:pt x="173593" y="0"/>
                  </a:lnTo>
                  <a:lnTo>
                    <a:pt x="219741" y="6238"/>
                  </a:lnTo>
                  <a:lnTo>
                    <a:pt x="261209" y="23843"/>
                  </a:lnTo>
                  <a:lnTo>
                    <a:pt x="296342" y="51151"/>
                  </a:lnTo>
                  <a:lnTo>
                    <a:pt x="323485" y="86496"/>
                  </a:lnTo>
                  <a:lnTo>
                    <a:pt x="340985" y="128214"/>
                  </a:lnTo>
                  <a:lnTo>
                    <a:pt x="347186" y="174641"/>
                  </a:lnTo>
                  <a:close/>
                </a:path>
                <a:path w="347345" h="349885">
                  <a:moveTo>
                    <a:pt x="173593" y="349281"/>
                  </a:moveTo>
                  <a:lnTo>
                    <a:pt x="127445" y="343043"/>
                  </a:lnTo>
                  <a:lnTo>
                    <a:pt x="85977" y="325437"/>
                  </a:lnTo>
                  <a:lnTo>
                    <a:pt x="50844" y="298130"/>
                  </a:lnTo>
                  <a:lnTo>
                    <a:pt x="23700" y="262785"/>
                  </a:lnTo>
                  <a:lnTo>
                    <a:pt x="6200" y="221066"/>
                  </a:lnTo>
                  <a:lnTo>
                    <a:pt x="0" y="174640"/>
                  </a:lnTo>
                  <a:lnTo>
                    <a:pt x="347186" y="174641"/>
                  </a:lnTo>
                  <a:lnTo>
                    <a:pt x="340985" y="221067"/>
                  </a:lnTo>
                  <a:lnTo>
                    <a:pt x="323485" y="262785"/>
                  </a:lnTo>
                  <a:lnTo>
                    <a:pt x="296341" y="298130"/>
                  </a:lnTo>
                  <a:lnTo>
                    <a:pt x="261208" y="325438"/>
                  </a:lnTo>
                  <a:lnTo>
                    <a:pt x="219741" y="343043"/>
                  </a:lnTo>
                  <a:lnTo>
                    <a:pt x="173593" y="349281"/>
                  </a:lnTo>
                  <a:close/>
                </a:path>
              </a:pathLst>
            </a:custGeom>
            <a:solidFill>
              <a:srgbClr val="8C9EFF"/>
            </a:solidFill>
          </p:spPr>
          <p:txBody>
            <a:bodyPr wrap="square" lIns="0" tIns="0" rIns="0" bIns="0" rtlCol="0"/>
            <a:lstStyle/>
            <a:p/>
          </p:txBody>
        </p:sp>
        <p:pic>
          <p:nvPicPr>
            <p:cNvPr id="10" name="object 10"/>
            <p:cNvPicPr/>
            <p:nvPr/>
          </p:nvPicPr>
          <p:blipFill>
            <a:blip r:embed="rId3"/>
            <a:stretch>
              <a:fillRect/>
            </a:stretch>
          </p:blipFill>
          <p:spPr>
            <a:xfrm>
              <a:off x="6115620" y="2882836"/>
              <a:ext cx="158782" cy="160876"/>
            </a:xfrm>
            <a:prstGeom prst="rect">
              <a:avLst/>
            </a:prstGeom>
          </p:spPr>
        </p:pic>
      </p:grpSp>
      <p:sp>
        <p:nvSpPr>
          <p:cNvPr id="11" name="object 11"/>
          <p:cNvSpPr txBox="1"/>
          <p:nvPr/>
        </p:nvSpPr>
        <p:spPr>
          <a:xfrm>
            <a:off x="5336731" y="3224150"/>
            <a:ext cx="589280" cy="574040"/>
          </a:xfrm>
          <a:prstGeom prst="rect">
            <a:avLst/>
          </a:prstGeom>
        </p:spPr>
        <p:txBody>
          <a:bodyPr vert="horz" wrap="square" lIns="0" tIns="12700" rIns="0" bIns="0" rtlCol="0">
            <a:spAutoFit/>
          </a:bodyPr>
          <a:lstStyle/>
          <a:p>
            <a:pPr marL="12700">
              <a:lnSpc>
                <a:spcPct val="100000"/>
              </a:lnSpc>
              <a:spcBef>
                <a:spcPts val="100"/>
              </a:spcBef>
            </a:pPr>
            <a:r>
              <a:rPr sz="3600" b="1" spc="-25">
                <a:solidFill>
                  <a:srgbClr val="FFFFFF"/>
                </a:solidFill>
                <a:latin typeface="微软雅黑"/>
                <a:cs typeface="微软雅黑"/>
              </a:rPr>
              <a:t>02</a:t>
            </a:r>
            <a:endParaRPr sz="3600">
              <a:latin typeface="微软雅黑"/>
              <a:cs typeface="微软雅黑"/>
            </a:endParaRPr>
          </a:p>
        </p:txBody>
      </p:sp>
      <p:grpSp>
        <p:nvGrpSpPr>
          <p:cNvPr id="12" name="object 12"/>
          <p:cNvGrpSpPr/>
          <p:nvPr/>
        </p:nvGrpSpPr>
        <p:grpSpPr>
          <a:xfrm>
            <a:off x="5091110" y="4602574"/>
            <a:ext cx="1183640" cy="1280795"/>
            <a:chOff x="5091110" y="4602574"/>
            <a:chExt cx="1183640" cy="1280795"/>
          </a:xfrm>
        </p:grpSpPr>
        <p:sp>
          <p:nvSpPr>
            <p:cNvPr id="13" name="object 13"/>
            <p:cNvSpPr/>
            <p:nvPr/>
          </p:nvSpPr>
          <p:spPr>
            <a:xfrm>
              <a:off x="5091110" y="4780406"/>
              <a:ext cx="1102995" cy="1102995"/>
            </a:xfrm>
            <a:custGeom>
              <a:rect l="l" t="t" r="r" b="b"/>
              <a:pathLst>
                <a:path w="1102995" h="1102995">
                  <a:moveTo>
                    <a:pt x="1102900" y="551450"/>
                  </a:moveTo>
                  <a:lnTo>
                    <a:pt x="2" y="551450"/>
                  </a:lnTo>
                  <a:lnTo>
                    <a:pt x="2026" y="503868"/>
                  </a:lnTo>
                  <a:lnTo>
                    <a:pt x="7988" y="457410"/>
                  </a:lnTo>
                  <a:lnTo>
                    <a:pt x="17723" y="412243"/>
                  </a:lnTo>
                  <a:lnTo>
                    <a:pt x="31064" y="368530"/>
                  </a:lnTo>
                  <a:lnTo>
                    <a:pt x="47847" y="326437"/>
                  </a:lnTo>
                  <a:lnTo>
                    <a:pt x="67906" y="286131"/>
                  </a:lnTo>
                  <a:lnTo>
                    <a:pt x="91075" y="247777"/>
                  </a:lnTo>
                  <a:lnTo>
                    <a:pt x="117189" y="211539"/>
                  </a:lnTo>
                  <a:lnTo>
                    <a:pt x="146082" y="177584"/>
                  </a:lnTo>
                  <a:lnTo>
                    <a:pt x="177588" y="146078"/>
                  </a:lnTo>
                  <a:lnTo>
                    <a:pt x="211543" y="117185"/>
                  </a:lnTo>
                  <a:lnTo>
                    <a:pt x="247781" y="91071"/>
                  </a:lnTo>
                  <a:lnTo>
                    <a:pt x="286136" y="67902"/>
                  </a:lnTo>
                  <a:lnTo>
                    <a:pt x="326442" y="47844"/>
                  </a:lnTo>
                  <a:lnTo>
                    <a:pt x="368535" y="31061"/>
                  </a:lnTo>
                  <a:lnTo>
                    <a:pt x="412248" y="17720"/>
                  </a:lnTo>
                  <a:lnTo>
                    <a:pt x="457417" y="7986"/>
                  </a:lnTo>
                  <a:lnTo>
                    <a:pt x="503882" y="2024"/>
                  </a:lnTo>
                  <a:lnTo>
                    <a:pt x="551451" y="0"/>
                  </a:lnTo>
                  <a:lnTo>
                    <a:pt x="599035" y="2024"/>
                  </a:lnTo>
                  <a:lnTo>
                    <a:pt x="645491" y="7986"/>
                  </a:lnTo>
                  <a:lnTo>
                    <a:pt x="690658" y="17721"/>
                  </a:lnTo>
                  <a:lnTo>
                    <a:pt x="734371" y="31062"/>
                  </a:lnTo>
                  <a:lnTo>
                    <a:pt x="776463" y="47845"/>
                  </a:lnTo>
                  <a:lnTo>
                    <a:pt x="816769" y="67903"/>
                  </a:lnTo>
                  <a:lnTo>
                    <a:pt x="855123" y="91072"/>
                  </a:lnTo>
                  <a:lnTo>
                    <a:pt x="891361" y="117186"/>
                  </a:lnTo>
                  <a:lnTo>
                    <a:pt x="925315" y="146079"/>
                  </a:lnTo>
                  <a:lnTo>
                    <a:pt x="956822" y="177586"/>
                  </a:lnTo>
                  <a:lnTo>
                    <a:pt x="985715" y="211540"/>
                  </a:lnTo>
                  <a:lnTo>
                    <a:pt x="1011828" y="247778"/>
                  </a:lnTo>
                  <a:lnTo>
                    <a:pt x="1034997" y="286132"/>
                  </a:lnTo>
                  <a:lnTo>
                    <a:pt x="1055056" y="326439"/>
                  </a:lnTo>
                  <a:lnTo>
                    <a:pt x="1071838" y="368531"/>
                  </a:lnTo>
                  <a:lnTo>
                    <a:pt x="1085180" y="412244"/>
                  </a:lnTo>
                  <a:lnTo>
                    <a:pt x="1094914" y="457411"/>
                  </a:lnTo>
                  <a:lnTo>
                    <a:pt x="1100876" y="503869"/>
                  </a:lnTo>
                  <a:lnTo>
                    <a:pt x="1102900" y="551450"/>
                  </a:lnTo>
                  <a:close/>
                </a:path>
                <a:path w="1102995" h="1102995">
                  <a:moveTo>
                    <a:pt x="551450" y="1102898"/>
                  </a:moveTo>
                  <a:lnTo>
                    <a:pt x="503868" y="1100874"/>
                  </a:lnTo>
                  <a:lnTo>
                    <a:pt x="457411" y="1094912"/>
                  </a:lnTo>
                  <a:lnTo>
                    <a:pt x="412243" y="1085177"/>
                  </a:lnTo>
                  <a:lnTo>
                    <a:pt x="368531" y="1071836"/>
                  </a:lnTo>
                  <a:lnTo>
                    <a:pt x="326438" y="1055053"/>
                  </a:lnTo>
                  <a:lnTo>
                    <a:pt x="286132" y="1034995"/>
                  </a:lnTo>
                  <a:lnTo>
                    <a:pt x="247777" y="1011826"/>
                  </a:lnTo>
                  <a:lnTo>
                    <a:pt x="211540" y="985712"/>
                  </a:lnTo>
                  <a:lnTo>
                    <a:pt x="177585" y="956819"/>
                  </a:lnTo>
                  <a:lnTo>
                    <a:pt x="146079" y="925313"/>
                  </a:lnTo>
                  <a:lnTo>
                    <a:pt x="117186" y="891358"/>
                  </a:lnTo>
                  <a:lnTo>
                    <a:pt x="91072" y="855120"/>
                  </a:lnTo>
                  <a:lnTo>
                    <a:pt x="67903" y="816766"/>
                  </a:lnTo>
                  <a:lnTo>
                    <a:pt x="47844" y="776460"/>
                  </a:lnTo>
                  <a:lnTo>
                    <a:pt x="31062" y="734367"/>
                  </a:lnTo>
                  <a:lnTo>
                    <a:pt x="17720" y="690655"/>
                  </a:lnTo>
                  <a:lnTo>
                    <a:pt x="7986" y="645487"/>
                  </a:lnTo>
                  <a:lnTo>
                    <a:pt x="2024" y="599030"/>
                  </a:lnTo>
                  <a:lnTo>
                    <a:pt x="0" y="551448"/>
                  </a:lnTo>
                  <a:lnTo>
                    <a:pt x="1102900" y="551450"/>
                  </a:lnTo>
                  <a:lnTo>
                    <a:pt x="1100875" y="599030"/>
                  </a:lnTo>
                  <a:lnTo>
                    <a:pt x="1094913" y="645487"/>
                  </a:lnTo>
                  <a:lnTo>
                    <a:pt x="1085179" y="690655"/>
                  </a:lnTo>
                  <a:lnTo>
                    <a:pt x="1071837" y="734368"/>
                  </a:lnTo>
                  <a:lnTo>
                    <a:pt x="1055055" y="776460"/>
                  </a:lnTo>
                  <a:lnTo>
                    <a:pt x="1034996" y="816766"/>
                  </a:lnTo>
                  <a:lnTo>
                    <a:pt x="1011827" y="855121"/>
                  </a:lnTo>
                  <a:lnTo>
                    <a:pt x="985714" y="891358"/>
                  </a:lnTo>
                  <a:lnTo>
                    <a:pt x="956821" y="925313"/>
                  </a:lnTo>
                  <a:lnTo>
                    <a:pt x="925314" y="956820"/>
                  </a:lnTo>
                  <a:lnTo>
                    <a:pt x="891359" y="985713"/>
                  </a:lnTo>
                  <a:lnTo>
                    <a:pt x="855122" y="1011826"/>
                  </a:lnTo>
                  <a:lnTo>
                    <a:pt x="816767" y="1034995"/>
                  </a:lnTo>
                  <a:lnTo>
                    <a:pt x="776461" y="1055054"/>
                  </a:lnTo>
                  <a:lnTo>
                    <a:pt x="734369" y="1071837"/>
                  </a:lnTo>
                  <a:lnTo>
                    <a:pt x="690656" y="1085178"/>
                  </a:lnTo>
                  <a:lnTo>
                    <a:pt x="645488" y="1094913"/>
                  </a:lnTo>
                  <a:lnTo>
                    <a:pt x="599031" y="1100875"/>
                  </a:lnTo>
                  <a:lnTo>
                    <a:pt x="551450" y="1102898"/>
                  </a:lnTo>
                  <a:close/>
                </a:path>
              </a:pathLst>
            </a:custGeom>
            <a:solidFill>
              <a:srgbClr val="2947E8"/>
            </a:solidFill>
          </p:spPr>
          <p:txBody>
            <a:bodyPr wrap="square" lIns="0" tIns="0" rIns="0" bIns="0" rtlCol="0"/>
            <a:lstStyle/>
            <a:p/>
          </p:txBody>
        </p:sp>
        <p:sp>
          <p:nvSpPr>
            <p:cNvPr id="14" name="object 14"/>
            <p:cNvSpPr/>
            <p:nvPr/>
          </p:nvSpPr>
          <p:spPr>
            <a:xfrm>
              <a:off x="5846825" y="4767643"/>
              <a:ext cx="347345" cy="349885"/>
            </a:xfrm>
            <a:custGeom>
              <a:rect l="l" t="t" r="r" b="b"/>
              <a:pathLst>
                <a:path w="347345" h="349885">
                  <a:moveTo>
                    <a:pt x="347186" y="174641"/>
                  </a:moveTo>
                  <a:lnTo>
                    <a:pt x="0" y="174641"/>
                  </a:lnTo>
                  <a:lnTo>
                    <a:pt x="6201" y="128214"/>
                  </a:lnTo>
                  <a:lnTo>
                    <a:pt x="23701" y="86496"/>
                  </a:lnTo>
                  <a:lnTo>
                    <a:pt x="50845" y="51151"/>
                  </a:lnTo>
                  <a:lnTo>
                    <a:pt x="85978" y="23843"/>
                  </a:lnTo>
                  <a:lnTo>
                    <a:pt x="127448" y="6238"/>
                  </a:lnTo>
                  <a:lnTo>
                    <a:pt x="173593" y="0"/>
                  </a:lnTo>
                  <a:lnTo>
                    <a:pt x="219741" y="6238"/>
                  </a:lnTo>
                  <a:lnTo>
                    <a:pt x="261209" y="23844"/>
                  </a:lnTo>
                  <a:lnTo>
                    <a:pt x="296342" y="51151"/>
                  </a:lnTo>
                  <a:lnTo>
                    <a:pt x="323485" y="86496"/>
                  </a:lnTo>
                  <a:lnTo>
                    <a:pt x="340985" y="128215"/>
                  </a:lnTo>
                  <a:lnTo>
                    <a:pt x="347186" y="174641"/>
                  </a:lnTo>
                  <a:close/>
                </a:path>
                <a:path w="347345" h="349885">
                  <a:moveTo>
                    <a:pt x="173593" y="349282"/>
                  </a:moveTo>
                  <a:lnTo>
                    <a:pt x="127445" y="343043"/>
                  </a:lnTo>
                  <a:lnTo>
                    <a:pt x="85977" y="325438"/>
                  </a:lnTo>
                  <a:lnTo>
                    <a:pt x="50844" y="298130"/>
                  </a:lnTo>
                  <a:lnTo>
                    <a:pt x="23700" y="262785"/>
                  </a:lnTo>
                  <a:lnTo>
                    <a:pt x="6200" y="221067"/>
                  </a:lnTo>
                  <a:lnTo>
                    <a:pt x="0" y="174640"/>
                  </a:lnTo>
                  <a:lnTo>
                    <a:pt x="347186" y="174641"/>
                  </a:lnTo>
                  <a:lnTo>
                    <a:pt x="340985" y="221067"/>
                  </a:lnTo>
                  <a:lnTo>
                    <a:pt x="323485" y="262785"/>
                  </a:lnTo>
                  <a:lnTo>
                    <a:pt x="296341" y="298131"/>
                  </a:lnTo>
                  <a:lnTo>
                    <a:pt x="261208" y="325438"/>
                  </a:lnTo>
                  <a:lnTo>
                    <a:pt x="219741" y="343043"/>
                  </a:lnTo>
                  <a:lnTo>
                    <a:pt x="173593" y="349282"/>
                  </a:lnTo>
                  <a:close/>
                </a:path>
              </a:pathLst>
            </a:custGeom>
            <a:solidFill>
              <a:srgbClr val="7F91F1"/>
            </a:solidFill>
          </p:spPr>
          <p:txBody>
            <a:bodyPr wrap="square" lIns="0" tIns="0" rIns="0" bIns="0" rtlCol="0"/>
            <a:lstStyle/>
            <a:p/>
          </p:txBody>
        </p:sp>
        <p:pic>
          <p:nvPicPr>
            <p:cNvPr id="15" name="object 15"/>
            <p:cNvPicPr/>
            <p:nvPr/>
          </p:nvPicPr>
          <p:blipFill>
            <a:blip r:embed="rId4"/>
            <a:stretch>
              <a:fillRect/>
            </a:stretch>
          </p:blipFill>
          <p:spPr>
            <a:xfrm>
              <a:off x="6115620" y="4602574"/>
              <a:ext cx="158782" cy="158782"/>
            </a:xfrm>
            <a:prstGeom prst="rect">
              <a:avLst/>
            </a:prstGeom>
          </p:spPr>
        </p:pic>
      </p:grpSp>
      <p:sp>
        <p:nvSpPr>
          <p:cNvPr id="16" name="object 16"/>
          <p:cNvSpPr txBox="1"/>
          <p:nvPr/>
        </p:nvSpPr>
        <p:spPr>
          <a:xfrm>
            <a:off x="5336731" y="4943223"/>
            <a:ext cx="589280" cy="574040"/>
          </a:xfrm>
          <a:prstGeom prst="rect">
            <a:avLst/>
          </a:prstGeom>
        </p:spPr>
        <p:txBody>
          <a:bodyPr vert="horz" wrap="square" lIns="0" tIns="12700" rIns="0" bIns="0" rtlCol="0">
            <a:spAutoFit/>
          </a:bodyPr>
          <a:lstStyle/>
          <a:p>
            <a:pPr marL="12700">
              <a:lnSpc>
                <a:spcPct val="100000"/>
              </a:lnSpc>
              <a:spcBef>
                <a:spcPts val="100"/>
              </a:spcBef>
            </a:pPr>
            <a:r>
              <a:rPr sz="3600" b="1" spc="-25">
                <a:solidFill>
                  <a:srgbClr val="FFFFFF"/>
                </a:solidFill>
                <a:latin typeface="微软雅黑"/>
                <a:cs typeface="微软雅黑"/>
              </a:rPr>
              <a:t>03</a:t>
            </a:r>
            <a:endParaRPr sz="3600">
              <a:latin typeface="微软雅黑"/>
              <a:cs typeface="微软雅黑"/>
            </a:endParaRPr>
          </a:p>
        </p:txBody>
      </p:sp>
      <p:sp>
        <p:nvSpPr>
          <p:cNvPr id="17" name="object 17"/>
          <p:cNvSpPr txBox="1"/>
          <p:nvPr/>
        </p:nvSpPr>
        <p:spPr>
          <a:xfrm>
            <a:off x="6625532" y="1212204"/>
            <a:ext cx="4311650" cy="1376680"/>
          </a:xfrm>
          <a:prstGeom prst="rect">
            <a:avLst/>
          </a:prstGeom>
        </p:spPr>
        <p:txBody>
          <a:bodyPr vert="horz" wrap="square" lIns="0" tIns="15875" rIns="0" bIns="0" rtlCol="0">
            <a:spAutoFit/>
          </a:bodyPr>
          <a:lstStyle/>
          <a:p>
            <a:pPr marL="12700">
              <a:lnSpc>
                <a:spcPct val="100000"/>
              </a:lnSpc>
              <a:spcBef>
                <a:spcPts val="125"/>
              </a:spcBef>
            </a:pPr>
            <a:r>
              <a:rPr sz="1550" b="1">
                <a:solidFill>
                  <a:srgbClr val="00B6FF"/>
                </a:solidFill>
                <a:latin typeface="微软雅黑"/>
                <a:cs typeface="微软雅黑"/>
              </a:rPr>
              <a:t>职业概</a:t>
            </a:r>
            <a:r>
              <a:rPr sz="1550" b="1" spc="-50">
                <a:solidFill>
                  <a:srgbClr val="00B6FF"/>
                </a:solidFill>
                <a:latin typeface="微软雅黑"/>
                <a:cs typeface="微软雅黑"/>
              </a:rPr>
              <a:t>述</a:t>
            </a:r>
            <a:endParaRPr sz="1550">
              <a:latin typeface="微软雅黑"/>
              <a:cs typeface="微软雅黑"/>
            </a:endParaRPr>
          </a:p>
          <a:p>
            <a:pPr marL="12700" marR="5080" algn="just">
              <a:lnSpc>
                <a:spcPct val="120000"/>
              </a:lnSpc>
              <a:spcBef>
                <a:spcPts val="975"/>
              </a:spcBef>
            </a:pPr>
            <a:r>
              <a:rPr sz="1350" spc="-5">
                <a:solidFill>
                  <a:srgbClr val="FFFFFF"/>
                </a:solidFill>
                <a:latin typeface="微软雅黑"/>
                <a:cs typeface="微软雅黑"/>
              </a:rPr>
              <a:t>营养师是专门从事营养评估、饮食计划和营养指导的专业人员。他们通过对个体进行全面的营养评估，制定个性化的饮食计划，提供营养知识和饮食建议，帮助人们保持健</a:t>
            </a:r>
            <a:r>
              <a:rPr sz="1350" spc="-10">
                <a:solidFill>
                  <a:srgbClr val="FFFFFF"/>
                </a:solidFill>
                <a:latin typeface="微软雅黑"/>
                <a:cs typeface="微软雅黑"/>
              </a:rPr>
              <a:t>康的生活方式。</a:t>
            </a:r>
            <a:endParaRPr sz="1350">
              <a:latin typeface="微软雅黑"/>
              <a:cs typeface="微软雅黑"/>
            </a:endParaRPr>
          </a:p>
        </p:txBody>
      </p:sp>
      <p:sp>
        <p:nvSpPr>
          <p:cNvPr id="18" name="object 18"/>
          <p:cNvSpPr txBox="1"/>
          <p:nvPr/>
        </p:nvSpPr>
        <p:spPr>
          <a:xfrm>
            <a:off x="6625532" y="2975030"/>
            <a:ext cx="4311650" cy="1376680"/>
          </a:xfrm>
          <a:prstGeom prst="rect">
            <a:avLst/>
          </a:prstGeom>
        </p:spPr>
        <p:txBody>
          <a:bodyPr vert="horz" wrap="square" lIns="0" tIns="15875" rIns="0" bIns="0" rtlCol="0">
            <a:spAutoFit/>
          </a:bodyPr>
          <a:lstStyle/>
          <a:p>
            <a:pPr marL="12700">
              <a:lnSpc>
                <a:spcPct val="100000"/>
              </a:lnSpc>
              <a:spcBef>
                <a:spcPts val="125"/>
              </a:spcBef>
            </a:pPr>
            <a:r>
              <a:rPr sz="1550" b="1">
                <a:solidFill>
                  <a:srgbClr val="405DFF"/>
                </a:solidFill>
                <a:latin typeface="微软雅黑"/>
                <a:cs typeface="微软雅黑"/>
              </a:rPr>
              <a:t>专业技</a:t>
            </a:r>
            <a:r>
              <a:rPr sz="1550" b="1" spc="-50">
                <a:solidFill>
                  <a:srgbClr val="405DFF"/>
                </a:solidFill>
                <a:latin typeface="微软雅黑"/>
                <a:cs typeface="微软雅黑"/>
              </a:rPr>
              <a:t>能</a:t>
            </a:r>
            <a:endParaRPr sz="1550">
              <a:latin typeface="微软雅黑"/>
              <a:cs typeface="微软雅黑"/>
            </a:endParaRPr>
          </a:p>
          <a:p>
            <a:pPr marL="12700" marR="5080" algn="just">
              <a:lnSpc>
                <a:spcPct val="120000"/>
              </a:lnSpc>
              <a:spcBef>
                <a:spcPts val="975"/>
              </a:spcBef>
            </a:pPr>
            <a:r>
              <a:rPr sz="1350" spc="-5">
                <a:solidFill>
                  <a:srgbClr val="FFFFFF"/>
                </a:solidFill>
                <a:latin typeface="微软雅黑"/>
                <a:cs typeface="微软雅黑"/>
              </a:rPr>
              <a:t>营养师需要具备丰富的营养学知识和实践经验，能够根据个体的需求和身体状况制定合理的饮食计划。他们需要了解各种食物的营养成分、功能和作用，以及不同人群的营养需求和特殊饮食要求。</a:t>
            </a:r>
            <a:endParaRPr sz="1350">
              <a:latin typeface="微软雅黑"/>
              <a:cs typeface="微软雅黑"/>
            </a:endParaRPr>
          </a:p>
        </p:txBody>
      </p:sp>
      <p:sp>
        <p:nvSpPr>
          <p:cNvPr id="19" name="object 19"/>
          <p:cNvSpPr txBox="1"/>
          <p:nvPr/>
        </p:nvSpPr>
        <p:spPr>
          <a:xfrm>
            <a:off x="6625532" y="4667589"/>
            <a:ext cx="4483100" cy="1129665"/>
          </a:xfrm>
          <a:prstGeom prst="rect">
            <a:avLst/>
          </a:prstGeom>
        </p:spPr>
        <p:txBody>
          <a:bodyPr vert="horz" wrap="square" lIns="0" tIns="15875" rIns="0" bIns="0" rtlCol="0">
            <a:spAutoFit/>
          </a:bodyPr>
          <a:lstStyle/>
          <a:p>
            <a:pPr marL="12700">
              <a:lnSpc>
                <a:spcPct val="100000"/>
              </a:lnSpc>
              <a:spcBef>
                <a:spcPts val="125"/>
              </a:spcBef>
            </a:pPr>
            <a:r>
              <a:rPr sz="1550" b="1">
                <a:solidFill>
                  <a:srgbClr val="2947E8"/>
                </a:solidFill>
                <a:latin typeface="微软雅黑"/>
                <a:cs typeface="微软雅黑"/>
              </a:rPr>
              <a:t>职业前</a:t>
            </a:r>
            <a:r>
              <a:rPr sz="1550" b="1" spc="-50">
                <a:solidFill>
                  <a:srgbClr val="2947E8"/>
                </a:solidFill>
                <a:latin typeface="微软雅黑"/>
                <a:cs typeface="微软雅黑"/>
              </a:rPr>
              <a:t>景</a:t>
            </a:r>
            <a:endParaRPr sz="1550">
              <a:latin typeface="微软雅黑"/>
              <a:cs typeface="微软雅黑"/>
            </a:endParaRPr>
          </a:p>
          <a:p>
            <a:pPr marL="12700" marR="5080">
              <a:lnSpc>
                <a:spcPct val="120000"/>
              </a:lnSpc>
              <a:spcBef>
                <a:spcPts val="975"/>
              </a:spcBef>
            </a:pPr>
            <a:r>
              <a:rPr sz="1350" spc="-5">
                <a:solidFill>
                  <a:srgbClr val="FFFFFF"/>
                </a:solidFill>
                <a:latin typeface="微软雅黑"/>
                <a:cs typeface="微软雅黑"/>
              </a:rPr>
              <a:t>随着人们健康意识的提高，营养师的需求量也在逐渐增加。他们可以在医疗机构、健康管理机构、食品企业等领域工</a:t>
            </a:r>
            <a:r>
              <a:rPr sz="1350" spc="-50">
                <a:solidFill>
                  <a:srgbClr val="FFFFFF"/>
                </a:solidFill>
                <a:latin typeface="微软雅黑"/>
                <a:cs typeface="微软雅黑"/>
              </a:rPr>
              <a:t> </a:t>
            </a:r>
            <a:r>
              <a:rPr sz="1350" spc="-5">
                <a:solidFill>
                  <a:srgbClr val="FFFFFF"/>
                </a:solidFill>
                <a:latin typeface="微软雅黑"/>
                <a:cs typeface="微软雅黑"/>
              </a:rPr>
              <a:t>作，也可以自主创业开设私人营养咨询机构。</a:t>
            </a:r>
            <a:endParaRPr sz="1350">
              <a:latin typeface="微软雅黑"/>
              <a:cs typeface="微软雅黑"/>
            </a:endParaRPr>
          </a:p>
        </p:txBody>
      </p:sp>
      <p:grpSp>
        <p:nvGrpSpPr>
          <p:cNvPr id="20" name="object 20"/>
          <p:cNvGrpSpPr/>
          <p:nvPr/>
        </p:nvGrpSpPr>
        <p:grpSpPr>
          <a:xfrm>
            <a:off x="454963" y="331167"/>
            <a:ext cx="515620" cy="440055"/>
            <a:chOff x="454963" y="331167"/>
            <a:chExt cx="515620" cy="440055"/>
          </a:xfrm>
        </p:grpSpPr>
        <p:pic>
          <p:nvPicPr>
            <p:cNvPr id="21" name="object 21"/>
            <p:cNvPicPr/>
            <p:nvPr/>
          </p:nvPicPr>
          <p:blipFill>
            <a:blip r:embed="rId5"/>
            <a:stretch>
              <a:fillRect/>
            </a:stretch>
          </p:blipFill>
          <p:spPr>
            <a:xfrm>
              <a:off x="454963" y="331167"/>
              <a:ext cx="84147" cy="84146"/>
            </a:xfrm>
            <a:prstGeom prst="rect">
              <a:avLst/>
            </a:prstGeom>
          </p:spPr>
        </p:pic>
        <p:pic>
          <p:nvPicPr>
            <p:cNvPr id="22" name="object 22"/>
            <p:cNvPicPr/>
            <p:nvPr/>
          </p:nvPicPr>
          <p:blipFill>
            <a:blip r:embed="rId6"/>
            <a:stretch>
              <a:fillRect/>
            </a:stretch>
          </p:blipFill>
          <p:spPr>
            <a:xfrm>
              <a:off x="575049" y="337742"/>
              <a:ext cx="78137" cy="78136"/>
            </a:xfrm>
            <a:prstGeom prst="rect">
              <a:avLst/>
            </a:prstGeom>
          </p:spPr>
        </p:pic>
        <p:pic>
          <p:nvPicPr>
            <p:cNvPr id="23" name="object 23"/>
            <p:cNvPicPr/>
            <p:nvPr/>
          </p:nvPicPr>
          <p:blipFill>
            <a:blip r:embed="rId7"/>
            <a:stretch>
              <a:fillRect/>
            </a:stretch>
          </p:blipFill>
          <p:spPr>
            <a:xfrm>
              <a:off x="689124" y="339459"/>
              <a:ext cx="74704" cy="74703"/>
            </a:xfrm>
            <a:prstGeom prst="rect">
              <a:avLst/>
            </a:prstGeom>
          </p:spPr>
        </p:pic>
        <p:pic>
          <p:nvPicPr>
            <p:cNvPr id="24" name="object 24"/>
            <p:cNvPicPr/>
            <p:nvPr/>
          </p:nvPicPr>
          <p:blipFill>
            <a:blip r:embed="rId8"/>
            <a:stretch>
              <a:fillRect/>
            </a:stretch>
          </p:blipFill>
          <p:spPr>
            <a:xfrm>
              <a:off x="799767" y="348429"/>
              <a:ext cx="69238" cy="69237"/>
            </a:xfrm>
            <a:prstGeom prst="rect">
              <a:avLst/>
            </a:prstGeom>
          </p:spPr>
        </p:pic>
        <p:pic>
          <p:nvPicPr>
            <p:cNvPr id="25" name="object 25"/>
            <p:cNvPicPr/>
            <p:nvPr/>
          </p:nvPicPr>
          <p:blipFill>
            <a:blip r:embed="rId9"/>
            <a:stretch>
              <a:fillRect/>
            </a:stretch>
          </p:blipFill>
          <p:spPr>
            <a:xfrm>
              <a:off x="904944" y="344296"/>
              <a:ext cx="65594" cy="65593"/>
            </a:xfrm>
            <a:prstGeom prst="rect">
              <a:avLst/>
            </a:prstGeom>
          </p:spPr>
        </p:pic>
        <p:pic>
          <p:nvPicPr>
            <p:cNvPr id="26" name="object 26"/>
            <p:cNvPicPr/>
            <p:nvPr/>
          </p:nvPicPr>
          <p:blipFill>
            <a:blip r:embed="rId10"/>
            <a:stretch>
              <a:fillRect/>
            </a:stretch>
          </p:blipFill>
          <p:spPr>
            <a:xfrm>
              <a:off x="454963" y="448941"/>
              <a:ext cx="84147" cy="84146"/>
            </a:xfrm>
            <a:prstGeom prst="rect">
              <a:avLst/>
            </a:prstGeom>
          </p:spPr>
        </p:pic>
        <p:pic>
          <p:nvPicPr>
            <p:cNvPr id="27" name="object 27"/>
            <p:cNvPicPr/>
            <p:nvPr/>
          </p:nvPicPr>
          <p:blipFill>
            <a:blip r:embed="rId6"/>
            <a:stretch>
              <a:fillRect/>
            </a:stretch>
          </p:blipFill>
          <p:spPr>
            <a:xfrm>
              <a:off x="575049" y="455516"/>
              <a:ext cx="78137" cy="78136"/>
            </a:xfrm>
            <a:prstGeom prst="rect">
              <a:avLst/>
            </a:prstGeom>
          </p:spPr>
        </p:pic>
        <p:pic>
          <p:nvPicPr>
            <p:cNvPr id="28" name="object 28"/>
            <p:cNvPicPr/>
            <p:nvPr/>
          </p:nvPicPr>
          <p:blipFill>
            <a:blip r:embed="rId7"/>
            <a:stretch>
              <a:fillRect/>
            </a:stretch>
          </p:blipFill>
          <p:spPr>
            <a:xfrm>
              <a:off x="689124" y="457232"/>
              <a:ext cx="74703" cy="74704"/>
            </a:xfrm>
            <a:prstGeom prst="rect">
              <a:avLst/>
            </a:prstGeom>
          </p:spPr>
        </p:pic>
        <p:pic>
          <p:nvPicPr>
            <p:cNvPr id="29" name="object 29"/>
            <p:cNvPicPr/>
            <p:nvPr/>
          </p:nvPicPr>
          <p:blipFill>
            <a:blip r:embed="rId11"/>
            <a:stretch>
              <a:fillRect/>
            </a:stretch>
          </p:blipFill>
          <p:spPr>
            <a:xfrm>
              <a:off x="799767" y="466202"/>
              <a:ext cx="69237" cy="69237"/>
            </a:xfrm>
            <a:prstGeom prst="rect">
              <a:avLst/>
            </a:prstGeom>
          </p:spPr>
        </p:pic>
        <p:pic>
          <p:nvPicPr>
            <p:cNvPr id="30" name="object 30"/>
            <p:cNvPicPr/>
            <p:nvPr/>
          </p:nvPicPr>
          <p:blipFill>
            <a:blip r:embed="rId9"/>
            <a:stretch>
              <a:fillRect/>
            </a:stretch>
          </p:blipFill>
          <p:spPr>
            <a:xfrm>
              <a:off x="904944" y="462069"/>
              <a:ext cx="65594" cy="65594"/>
            </a:xfrm>
            <a:prstGeom prst="rect">
              <a:avLst/>
            </a:prstGeom>
          </p:spPr>
        </p:pic>
        <p:pic>
          <p:nvPicPr>
            <p:cNvPr id="31" name="object 31"/>
            <p:cNvPicPr/>
            <p:nvPr/>
          </p:nvPicPr>
          <p:blipFill>
            <a:blip r:embed="rId10"/>
            <a:stretch>
              <a:fillRect/>
            </a:stretch>
          </p:blipFill>
          <p:spPr>
            <a:xfrm>
              <a:off x="454963" y="566714"/>
              <a:ext cx="84147" cy="84146"/>
            </a:xfrm>
            <a:prstGeom prst="rect">
              <a:avLst/>
            </a:prstGeom>
          </p:spPr>
        </p:pic>
        <p:pic>
          <p:nvPicPr>
            <p:cNvPr id="32" name="object 32"/>
            <p:cNvPicPr/>
            <p:nvPr/>
          </p:nvPicPr>
          <p:blipFill>
            <a:blip r:embed="rId12"/>
            <a:stretch>
              <a:fillRect/>
            </a:stretch>
          </p:blipFill>
          <p:spPr>
            <a:xfrm>
              <a:off x="575049" y="573290"/>
              <a:ext cx="78137" cy="78136"/>
            </a:xfrm>
            <a:prstGeom prst="rect">
              <a:avLst/>
            </a:prstGeom>
          </p:spPr>
        </p:pic>
        <p:pic>
          <p:nvPicPr>
            <p:cNvPr id="33" name="object 33"/>
            <p:cNvPicPr/>
            <p:nvPr/>
          </p:nvPicPr>
          <p:blipFill>
            <a:blip r:embed="rId13"/>
            <a:stretch>
              <a:fillRect/>
            </a:stretch>
          </p:blipFill>
          <p:spPr>
            <a:xfrm>
              <a:off x="689124" y="575006"/>
              <a:ext cx="74703" cy="74704"/>
            </a:xfrm>
            <a:prstGeom prst="rect">
              <a:avLst/>
            </a:prstGeom>
          </p:spPr>
        </p:pic>
        <p:pic>
          <p:nvPicPr>
            <p:cNvPr id="34" name="object 34"/>
            <p:cNvPicPr/>
            <p:nvPr/>
          </p:nvPicPr>
          <p:blipFill>
            <a:blip r:embed="rId11"/>
            <a:stretch>
              <a:fillRect/>
            </a:stretch>
          </p:blipFill>
          <p:spPr>
            <a:xfrm>
              <a:off x="799767" y="583976"/>
              <a:ext cx="69237" cy="69237"/>
            </a:xfrm>
            <a:prstGeom prst="rect">
              <a:avLst/>
            </a:prstGeom>
          </p:spPr>
        </p:pic>
        <p:pic>
          <p:nvPicPr>
            <p:cNvPr id="35" name="object 35"/>
            <p:cNvPicPr/>
            <p:nvPr/>
          </p:nvPicPr>
          <p:blipFill>
            <a:blip r:embed="rId9"/>
            <a:stretch>
              <a:fillRect/>
            </a:stretch>
          </p:blipFill>
          <p:spPr>
            <a:xfrm>
              <a:off x="904944" y="579843"/>
              <a:ext cx="65594" cy="65594"/>
            </a:xfrm>
            <a:prstGeom prst="rect">
              <a:avLst/>
            </a:prstGeom>
          </p:spPr>
        </p:pic>
        <p:pic>
          <p:nvPicPr>
            <p:cNvPr id="36" name="object 36"/>
            <p:cNvPicPr/>
            <p:nvPr/>
          </p:nvPicPr>
          <p:blipFill>
            <a:blip r:embed="rId5"/>
            <a:stretch>
              <a:fillRect/>
            </a:stretch>
          </p:blipFill>
          <p:spPr>
            <a:xfrm>
              <a:off x="454963" y="684488"/>
              <a:ext cx="84147" cy="84146"/>
            </a:xfrm>
            <a:prstGeom prst="rect">
              <a:avLst/>
            </a:prstGeom>
          </p:spPr>
        </p:pic>
        <p:pic>
          <p:nvPicPr>
            <p:cNvPr id="37" name="object 37"/>
            <p:cNvPicPr/>
            <p:nvPr/>
          </p:nvPicPr>
          <p:blipFill>
            <a:blip r:embed="rId12"/>
            <a:stretch>
              <a:fillRect/>
            </a:stretch>
          </p:blipFill>
          <p:spPr>
            <a:xfrm>
              <a:off x="575049" y="691063"/>
              <a:ext cx="78137" cy="78136"/>
            </a:xfrm>
            <a:prstGeom prst="rect">
              <a:avLst/>
            </a:prstGeom>
          </p:spPr>
        </p:pic>
        <p:pic>
          <p:nvPicPr>
            <p:cNvPr id="38" name="object 38"/>
            <p:cNvPicPr/>
            <p:nvPr/>
          </p:nvPicPr>
          <p:blipFill>
            <a:blip r:embed="rId7"/>
            <a:stretch>
              <a:fillRect/>
            </a:stretch>
          </p:blipFill>
          <p:spPr>
            <a:xfrm>
              <a:off x="689124" y="692780"/>
              <a:ext cx="74703" cy="74704"/>
            </a:xfrm>
            <a:prstGeom prst="rect">
              <a:avLst/>
            </a:prstGeom>
          </p:spPr>
        </p:pic>
        <p:pic>
          <p:nvPicPr>
            <p:cNvPr id="39" name="object 39"/>
            <p:cNvPicPr/>
            <p:nvPr/>
          </p:nvPicPr>
          <p:blipFill>
            <a:blip r:embed="rId8"/>
            <a:stretch>
              <a:fillRect/>
            </a:stretch>
          </p:blipFill>
          <p:spPr>
            <a:xfrm>
              <a:off x="799767" y="701750"/>
              <a:ext cx="69237" cy="69237"/>
            </a:xfrm>
            <a:prstGeom prst="rect">
              <a:avLst/>
            </a:prstGeom>
          </p:spPr>
        </p:pic>
        <p:pic>
          <p:nvPicPr>
            <p:cNvPr id="40" name="object 40"/>
            <p:cNvPicPr/>
            <p:nvPr/>
          </p:nvPicPr>
          <p:blipFill>
            <a:blip r:embed="rId9"/>
            <a:stretch>
              <a:fillRect/>
            </a:stretch>
          </p:blipFill>
          <p:spPr>
            <a:xfrm>
              <a:off x="904944" y="697617"/>
              <a:ext cx="65594" cy="65594"/>
            </a:xfrm>
            <a:prstGeom prst="rect">
              <a:avLst/>
            </a:prstGeom>
          </p:spPr>
        </p:pic>
      </p:grpSp>
      <p:sp>
        <p:nvSpPr>
          <p:cNvPr id="41" name="object 41"/>
          <p:cNvSpPr txBox="1">
            <a:spLocks noGrp="1"/>
          </p:cNvSpPr>
          <p:nvPr>
            <p:ph type="title"/>
          </p:nvPr>
        </p:nvSpPr>
        <p:spPr>
          <a:xfrm>
            <a:off x="1205967" y="320735"/>
            <a:ext cx="1168400" cy="482600"/>
          </a:xfrm>
          <a:prstGeom prst="rect">
            <a:avLst/>
          </a:prstGeom>
        </p:spPr>
        <p:txBody>
          <a:bodyPr vert="horz" wrap="square" lIns="0" tIns="12700" rIns="0" bIns="0" rtlCol="0">
            <a:spAutoFit/>
          </a:bodyPr>
          <a:lstStyle/>
          <a:p>
            <a:pPr marL="12700">
              <a:lnSpc>
                <a:spcPct val="100000"/>
              </a:lnSpc>
              <a:spcBef>
                <a:spcPts val="100"/>
              </a:spcBef>
            </a:pPr>
            <a:r>
              <a:rPr spc="-20"/>
              <a:t>营养师</a:t>
            </a:r>
          </a:p>
        </p:txBody>
      </p:sp>
      <p:grpSp>
        <p:nvGrpSpPr>
          <p:cNvPr id="42" name="object 42"/>
          <p:cNvGrpSpPr/>
          <p:nvPr/>
        </p:nvGrpSpPr>
        <p:grpSpPr>
          <a:xfrm>
            <a:off x="1161517" y="2553822"/>
            <a:ext cx="2472055" cy="2118995"/>
            <a:chOff x="1161517" y="2553822"/>
            <a:chExt cx="2472055" cy="2118995"/>
          </a:xfrm>
        </p:grpSpPr>
        <p:sp>
          <p:nvSpPr>
            <p:cNvPr id="43" name="object 43"/>
            <p:cNvSpPr/>
            <p:nvPr/>
          </p:nvSpPr>
          <p:spPr>
            <a:xfrm>
              <a:off x="1199617" y="2591922"/>
              <a:ext cx="2395855" cy="2042795"/>
            </a:xfrm>
            <a:custGeom>
              <a:rect l="l" t="t" r="r" b="b"/>
              <a:pathLst>
                <a:path w="2395854" h="2042795">
                  <a:moveTo>
                    <a:pt x="0" y="1021243"/>
                  </a:moveTo>
                  <a:lnTo>
                    <a:pt x="510621" y="0"/>
                  </a:lnTo>
                  <a:lnTo>
                    <a:pt x="1885162" y="0"/>
                  </a:lnTo>
                  <a:lnTo>
                    <a:pt x="2395783" y="1021243"/>
                  </a:lnTo>
                  <a:lnTo>
                    <a:pt x="1885162" y="2042486"/>
                  </a:lnTo>
                  <a:lnTo>
                    <a:pt x="510621" y="2042486"/>
                  </a:lnTo>
                  <a:lnTo>
                    <a:pt x="0" y="1021243"/>
                  </a:lnTo>
                  <a:close/>
                </a:path>
              </a:pathLst>
            </a:custGeom>
            <a:ln w="76200">
              <a:solidFill>
                <a:srgbClr val="00B6FF"/>
              </a:solidFill>
            </a:ln>
          </p:spPr>
          <p:txBody>
            <a:bodyPr wrap="square" lIns="0" tIns="0" rIns="0" bIns="0" rtlCol="0"/>
            <a:lstStyle/>
            <a:p/>
          </p:txBody>
        </p:sp>
        <p:sp>
          <p:nvSpPr>
            <p:cNvPr id="44" name="object 44"/>
            <p:cNvSpPr/>
            <p:nvPr/>
          </p:nvSpPr>
          <p:spPr>
            <a:xfrm>
              <a:off x="1961409" y="3211210"/>
              <a:ext cx="872490" cy="735965"/>
            </a:xfrm>
            <a:custGeom>
              <a:rect l="l" t="t" r="r" b="b"/>
              <a:pathLst>
                <a:path w="872489" h="735964">
                  <a:moveTo>
                    <a:pt x="763173" y="735917"/>
                  </a:moveTo>
                  <a:lnTo>
                    <a:pt x="490611" y="735917"/>
                  </a:lnTo>
                  <a:lnTo>
                    <a:pt x="490611" y="572379"/>
                  </a:lnTo>
                  <a:lnTo>
                    <a:pt x="381586" y="572379"/>
                  </a:lnTo>
                  <a:lnTo>
                    <a:pt x="381586" y="735917"/>
                  </a:lnTo>
                  <a:lnTo>
                    <a:pt x="109024" y="735917"/>
                  </a:lnTo>
                  <a:lnTo>
                    <a:pt x="109024" y="463355"/>
                  </a:lnTo>
                  <a:lnTo>
                    <a:pt x="0" y="463355"/>
                  </a:lnTo>
                  <a:lnTo>
                    <a:pt x="0" y="436098"/>
                  </a:lnTo>
                  <a:lnTo>
                    <a:pt x="436098" y="0"/>
                  </a:lnTo>
                  <a:lnTo>
                    <a:pt x="599636" y="163536"/>
                  </a:lnTo>
                  <a:lnTo>
                    <a:pt x="599636" y="27256"/>
                  </a:lnTo>
                  <a:lnTo>
                    <a:pt x="708660" y="27256"/>
                  </a:lnTo>
                  <a:lnTo>
                    <a:pt x="708660" y="272561"/>
                  </a:lnTo>
                  <a:lnTo>
                    <a:pt x="872197" y="436098"/>
                  </a:lnTo>
                  <a:lnTo>
                    <a:pt x="872197" y="463355"/>
                  </a:lnTo>
                  <a:lnTo>
                    <a:pt x="763173" y="463355"/>
                  </a:lnTo>
                  <a:lnTo>
                    <a:pt x="763173" y="735917"/>
                  </a:lnTo>
                  <a:close/>
                </a:path>
              </a:pathLst>
            </a:custGeom>
            <a:solidFill>
              <a:srgbClr val="00B6FF"/>
            </a:solidFill>
          </p:spPr>
          <p:txBody>
            <a:bodyPr wrap="square" lIns="0" tIns="0" rIns="0" bIns="0" rtlCol="0"/>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574680" y="1337639"/>
            <a:ext cx="3525520" cy="4704715"/>
          </a:xfrm>
          <a:custGeom>
            <a:rect l="l" t="t" r="r" b="b"/>
            <a:pathLst>
              <a:path w="3525520" h="4704715">
                <a:moveTo>
                  <a:pt x="3525077" y="4704521"/>
                </a:moveTo>
                <a:lnTo>
                  <a:pt x="0" y="4704521"/>
                </a:lnTo>
                <a:lnTo>
                  <a:pt x="0" y="0"/>
                </a:lnTo>
                <a:lnTo>
                  <a:pt x="3525077" y="0"/>
                </a:lnTo>
                <a:lnTo>
                  <a:pt x="3525077" y="4704521"/>
                </a:lnTo>
                <a:close/>
              </a:path>
            </a:pathLst>
          </a:custGeom>
          <a:solidFill>
            <a:srgbClr val="405DFF">
              <a:alpha val="19999"/>
            </a:srgbClr>
          </a:solidFill>
        </p:spPr>
        <p:txBody>
          <a:bodyPr wrap="square" lIns="0" tIns="0" rIns="0" bIns="0" rtlCol="0"/>
          <a:lstStyle/>
          <a:p/>
        </p:txBody>
      </p:sp>
      <p:sp>
        <p:nvSpPr>
          <p:cNvPr id="3" name="object 3"/>
          <p:cNvSpPr/>
          <p:nvPr/>
        </p:nvSpPr>
        <p:spPr>
          <a:xfrm>
            <a:off x="4333461" y="1337639"/>
            <a:ext cx="3525520" cy="4704715"/>
          </a:xfrm>
          <a:custGeom>
            <a:rect l="l" t="t" r="r" b="b"/>
            <a:pathLst>
              <a:path w="3525520" h="4704715">
                <a:moveTo>
                  <a:pt x="3525077" y="4704521"/>
                </a:moveTo>
                <a:lnTo>
                  <a:pt x="0" y="4704521"/>
                </a:lnTo>
                <a:lnTo>
                  <a:pt x="0" y="0"/>
                </a:lnTo>
                <a:lnTo>
                  <a:pt x="3525077" y="0"/>
                </a:lnTo>
                <a:lnTo>
                  <a:pt x="3525077" y="4704521"/>
                </a:lnTo>
                <a:close/>
              </a:path>
            </a:pathLst>
          </a:custGeom>
          <a:solidFill>
            <a:srgbClr val="00B6FF">
              <a:alpha val="19999"/>
            </a:srgbClr>
          </a:solidFill>
        </p:spPr>
        <p:txBody>
          <a:bodyPr wrap="square" lIns="0" tIns="0" rIns="0" bIns="0" rtlCol="0"/>
          <a:lstStyle/>
          <a:p/>
        </p:txBody>
      </p:sp>
      <p:grpSp>
        <p:nvGrpSpPr>
          <p:cNvPr id="4" name="object 4"/>
          <p:cNvGrpSpPr/>
          <p:nvPr/>
        </p:nvGrpSpPr>
        <p:grpSpPr>
          <a:xfrm>
            <a:off x="8115334" y="1337639"/>
            <a:ext cx="3525520" cy="4704715"/>
            <a:chOff x="8115334" y="1337639"/>
            <a:chExt cx="3525520" cy="4704715"/>
          </a:xfrm>
        </p:grpSpPr>
        <p:sp>
          <p:nvSpPr>
            <p:cNvPr id="5" name="object 5"/>
            <p:cNvSpPr/>
            <p:nvPr/>
          </p:nvSpPr>
          <p:spPr>
            <a:xfrm>
              <a:off x="8115334" y="1337639"/>
              <a:ext cx="3525520" cy="4704715"/>
            </a:xfrm>
            <a:custGeom>
              <a:rect l="l" t="t" r="r" b="b"/>
              <a:pathLst>
                <a:path w="3525520" h="4704715">
                  <a:moveTo>
                    <a:pt x="3525077" y="4704521"/>
                  </a:moveTo>
                  <a:lnTo>
                    <a:pt x="0" y="4704521"/>
                  </a:lnTo>
                  <a:lnTo>
                    <a:pt x="0" y="0"/>
                  </a:lnTo>
                  <a:lnTo>
                    <a:pt x="3525077" y="0"/>
                  </a:lnTo>
                  <a:lnTo>
                    <a:pt x="3525077" y="4704521"/>
                  </a:lnTo>
                  <a:close/>
                </a:path>
              </a:pathLst>
            </a:custGeom>
            <a:solidFill>
              <a:srgbClr val="405DFF">
                <a:alpha val="19999"/>
              </a:srgbClr>
            </a:solidFill>
          </p:spPr>
          <p:txBody>
            <a:bodyPr wrap="square" lIns="0" tIns="0" rIns="0" bIns="0" rtlCol="0"/>
            <a:lstStyle/>
            <a:p/>
          </p:txBody>
        </p:sp>
        <p:sp>
          <p:nvSpPr>
            <p:cNvPr id="6" name="object 6"/>
            <p:cNvSpPr/>
            <p:nvPr/>
          </p:nvSpPr>
          <p:spPr>
            <a:xfrm>
              <a:off x="8115325" y="1337639"/>
              <a:ext cx="1749425" cy="506095"/>
            </a:xfrm>
            <a:custGeom>
              <a:rect l="l" t="t" r="r" b="b"/>
              <a:pathLst>
                <a:path w="1749425" h="506094">
                  <a:moveTo>
                    <a:pt x="1749399" y="0"/>
                  </a:moveTo>
                  <a:lnTo>
                    <a:pt x="1554581" y="0"/>
                  </a:lnTo>
                  <a:lnTo>
                    <a:pt x="1369949" y="0"/>
                  </a:lnTo>
                  <a:lnTo>
                    <a:pt x="0" y="0"/>
                  </a:lnTo>
                  <a:lnTo>
                    <a:pt x="0" y="505955"/>
                  </a:lnTo>
                  <a:lnTo>
                    <a:pt x="1243457" y="505955"/>
                  </a:lnTo>
                  <a:lnTo>
                    <a:pt x="1554581" y="505955"/>
                  </a:lnTo>
                  <a:lnTo>
                    <a:pt x="1622920" y="505955"/>
                  </a:lnTo>
                  <a:lnTo>
                    <a:pt x="1749399" y="0"/>
                  </a:lnTo>
                  <a:close/>
                </a:path>
              </a:pathLst>
            </a:custGeom>
            <a:solidFill>
              <a:srgbClr val="405DFF"/>
            </a:solidFill>
          </p:spPr>
          <p:txBody>
            <a:bodyPr wrap="square" lIns="0" tIns="0" rIns="0" bIns="0" rtlCol="0"/>
            <a:lstStyle/>
            <a:p/>
          </p:txBody>
        </p:sp>
      </p:grpSp>
      <p:sp>
        <p:nvSpPr>
          <p:cNvPr id="7" name="object 7"/>
          <p:cNvSpPr/>
          <p:nvPr/>
        </p:nvSpPr>
        <p:spPr>
          <a:xfrm>
            <a:off x="4346587" y="1337639"/>
            <a:ext cx="1749425" cy="506095"/>
          </a:xfrm>
          <a:custGeom>
            <a:rect l="l" t="t" r="r" b="b"/>
            <a:pathLst>
              <a:path w="1749425" h="506094">
                <a:moveTo>
                  <a:pt x="1749399" y="0"/>
                </a:moveTo>
                <a:lnTo>
                  <a:pt x="1554581" y="0"/>
                </a:lnTo>
                <a:lnTo>
                  <a:pt x="1369949" y="0"/>
                </a:lnTo>
                <a:lnTo>
                  <a:pt x="0" y="0"/>
                </a:lnTo>
                <a:lnTo>
                  <a:pt x="0" y="505955"/>
                </a:lnTo>
                <a:lnTo>
                  <a:pt x="1243457" y="505955"/>
                </a:lnTo>
                <a:lnTo>
                  <a:pt x="1554581" y="505955"/>
                </a:lnTo>
                <a:lnTo>
                  <a:pt x="1622920" y="505955"/>
                </a:lnTo>
                <a:lnTo>
                  <a:pt x="1749399" y="0"/>
                </a:lnTo>
                <a:close/>
              </a:path>
            </a:pathLst>
          </a:custGeom>
          <a:solidFill>
            <a:srgbClr val="00B6FF"/>
          </a:solidFill>
        </p:spPr>
        <p:txBody>
          <a:bodyPr wrap="square" lIns="0" tIns="0" rIns="0" bIns="0" rtlCol="0"/>
          <a:lstStyle/>
          <a:p/>
        </p:txBody>
      </p:sp>
      <p:sp>
        <p:nvSpPr>
          <p:cNvPr id="8" name="object 8"/>
          <p:cNvSpPr/>
          <p:nvPr/>
        </p:nvSpPr>
        <p:spPr>
          <a:xfrm>
            <a:off x="574675" y="1337639"/>
            <a:ext cx="1749425" cy="506095"/>
          </a:xfrm>
          <a:custGeom>
            <a:rect l="l" t="t" r="r" b="b"/>
            <a:pathLst>
              <a:path w="1749425" h="506094">
                <a:moveTo>
                  <a:pt x="1749399" y="0"/>
                </a:moveTo>
                <a:lnTo>
                  <a:pt x="1554581" y="0"/>
                </a:lnTo>
                <a:lnTo>
                  <a:pt x="1369936" y="0"/>
                </a:lnTo>
                <a:lnTo>
                  <a:pt x="0" y="0"/>
                </a:lnTo>
                <a:lnTo>
                  <a:pt x="0" y="505955"/>
                </a:lnTo>
                <a:lnTo>
                  <a:pt x="1243457" y="505955"/>
                </a:lnTo>
                <a:lnTo>
                  <a:pt x="1554581" y="505955"/>
                </a:lnTo>
                <a:lnTo>
                  <a:pt x="1622907" y="505955"/>
                </a:lnTo>
                <a:lnTo>
                  <a:pt x="1749399" y="0"/>
                </a:lnTo>
                <a:close/>
              </a:path>
            </a:pathLst>
          </a:custGeom>
          <a:solidFill>
            <a:srgbClr val="405DFF"/>
          </a:solidFill>
        </p:spPr>
        <p:txBody>
          <a:bodyPr wrap="square" lIns="0" tIns="0" rIns="0" bIns="0" rtlCol="0"/>
          <a:lstStyle/>
          <a:p/>
        </p:txBody>
      </p:sp>
      <p:sp>
        <p:nvSpPr>
          <p:cNvPr id="9" name="object 9"/>
          <p:cNvSpPr txBox="1"/>
          <p:nvPr/>
        </p:nvSpPr>
        <p:spPr>
          <a:xfrm>
            <a:off x="574680" y="1337639"/>
            <a:ext cx="3525520" cy="4704715"/>
          </a:xfrm>
          <a:prstGeom prst="rect">
            <a:avLst/>
          </a:prstGeom>
        </p:spPr>
        <p:txBody>
          <a:bodyPr vert="horz" wrap="square" lIns="0" tIns="123189" rIns="0" bIns="0" rtlCol="0">
            <a:spAutoFit/>
          </a:bodyPr>
          <a:lstStyle/>
          <a:p>
            <a:pPr marL="426720">
              <a:lnSpc>
                <a:spcPct val="100000"/>
              </a:lnSpc>
              <a:spcBef>
                <a:spcPts val="969"/>
              </a:spcBef>
            </a:pPr>
            <a:r>
              <a:rPr sz="1950" b="1" spc="-20">
                <a:solidFill>
                  <a:srgbClr val="FFFFFF"/>
                </a:solidFill>
                <a:latin typeface="微软雅黑"/>
                <a:cs typeface="微软雅黑"/>
              </a:rPr>
              <a:t>要点一</a:t>
            </a:r>
            <a:endParaRPr sz="1950">
              <a:latin typeface="微软雅黑"/>
              <a:cs typeface="微软雅黑"/>
            </a:endParaRPr>
          </a:p>
          <a:p>
            <a:pPr>
              <a:lnSpc>
                <a:spcPct val="100000"/>
              </a:lnSpc>
            </a:pPr>
            <a:endParaRPr sz="1900">
              <a:latin typeface="微软雅黑"/>
              <a:cs typeface="微软雅黑"/>
            </a:endParaRPr>
          </a:p>
          <a:p>
            <a:pPr marL="426720">
              <a:lnSpc>
                <a:spcPct val="100000"/>
              </a:lnSpc>
            </a:pPr>
            <a:r>
              <a:rPr sz="2300" b="1">
                <a:solidFill>
                  <a:srgbClr val="00B6FF"/>
                </a:solidFill>
                <a:latin typeface="微软雅黑"/>
                <a:cs typeface="微软雅黑"/>
              </a:rPr>
              <a:t>职业概</a:t>
            </a:r>
            <a:r>
              <a:rPr sz="2300" b="1" spc="-50">
                <a:solidFill>
                  <a:srgbClr val="00B6FF"/>
                </a:solidFill>
                <a:latin typeface="微软雅黑"/>
                <a:cs typeface="微软雅黑"/>
              </a:rPr>
              <a:t>述</a:t>
            </a:r>
            <a:endParaRPr sz="2300">
              <a:latin typeface="微软雅黑"/>
              <a:cs typeface="微软雅黑"/>
            </a:endParaRPr>
          </a:p>
          <a:p>
            <a:pPr>
              <a:lnSpc>
                <a:spcPct val="100000"/>
              </a:lnSpc>
              <a:spcBef>
                <a:spcPts val="85"/>
              </a:spcBef>
            </a:pPr>
            <a:endParaRPr sz="2350">
              <a:latin typeface="微软雅黑"/>
              <a:cs typeface="微软雅黑"/>
            </a:endParaRPr>
          </a:p>
          <a:p>
            <a:pPr marL="426720" marR="346710" algn="just">
              <a:lnSpc>
                <a:spcPct val="150000"/>
              </a:lnSpc>
            </a:pPr>
            <a:r>
              <a:rPr sz="1350" spc="-5">
                <a:solidFill>
                  <a:srgbClr val="FFFFFF"/>
                </a:solidFill>
                <a:latin typeface="微软雅黑"/>
                <a:cs typeface="微软雅黑"/>
              </a:rPr>
              <a:t>健身教练是专门从事身体训练和健身指导的专业人员。他们通过制定个性化的训练计划，提供专业的健身指导和监督，帮助客户达到锻炼身体和内</a:t>
            </a:r>
            <a:r>
              <a:rPr sz="1350" spc="-10">
                <a:solidFill>
                  <a:srgbClr val="FFFFFF"/>
                </a:solidFill>
                <a:latin typeface="微软雅黑"/>
                <a:cs typeface="微软雅黑"/>
              </a:rPr>
              <a:t>心的效果。</a:t>
            </a:r>
            <a:endParaRPr sz="1350">
              <a:latin typeface="微软雅黑"/>
              <a:cs typeface="微软雅黑"/>
            </a:endParaRPr>
          </a:p>
        </p:txBody>
      </p:sp>
      <p:sp>
        <p:nvSpPr>
          <p:cNvPr id="10" name="object 10"/>
          <p:cNvSpPr txBox="1"/>
          <p:nvPr/>
        </p:nvSpPr>
        <p:spPr>
          <a:xfrm>
            <a:off x="4333461" y="1337639"/>
            <a:ext cx="3525520" cy="4704715"/>
          </a:xfrm>
          <a:prstGeom prst="rect">
            <a:avLst/>
          </a:prstGeom>
        </p:spPr>
        <p:txBody>
          <a:bodyPr vert="horz" wrap="square" lIns="0" tIns="123189" rIns="0" bIns="0" rtlCol="0">
            <a:spAutoFit/>
          </a:bodyPr>
          <a:lstStyle/>
          <a:p>
            <a:pPr marL="466090">
              <a:lnSpc>
                <a:spcPct val="100000"/>
              </a:lnSpc>
              <a:spcBef>
                <a:spcPts val="969"/>
              </a:spcBef>
            </a:pPr>
            <a:r>
              <a:rPr sz="1950" b="1" spc="-20">
                <a:solidFill>
                  <a:srgbClr val="FFFFFF"/>
                </a:solidFill>
                <a:latin typeface="微软雅黑"/>
                <a:cs typeface="微软雅黑"/>
              </a:rPr>
              <a:t>要点二</a:t>
            </a:r>
            <a:endParaRPr sz="1950">
              <a:latin typeface="微软雅黑"/>
              <a:cs typeface="微软雅黑"/>
            </a:endParaRPr>
          </a:p>
          <a:p>
            <a:pPr>
              <a:lnSpc>
                <a:spcPct val="100000"/>
              </a:lnSpc>
            </a:pPr>
            <a:endParaRPr sz="1900">
              <a:latin typeface="微软雅黑"/>
              <a:cs typeface="微软雅黑"/>
            </a:endParaRPr>
          </a:p>
          <a:p>
            <a:pPr marL="388620">
              <a:lnSpc>
                <a:spcPct val="100000"/>
              </a:lnSpc>
            </a:pPr>
            <a:r>
              <a:rPr sz="2300" b="1">
                <a:solidFill>
                  <a:srgbClr val="00B6FF"/>
                </a:solidFill>
                <a:latin typeface="微软雅黑"/>
                <a:cs typeface="微软雅黑"/>
              </a:rPr>
              <a:t>专业技</a:t>
            </a:r>
            <a:r>
              <a:rPr sz="2300" b="1" spc="-50">
                <a:solidFill>
                  <a:srgbClr val="00B6FF"/>
                </a:solidFill>
                <a:latin typeface="微软雅黑"/>
                <a:cs typeface="微软雅黑"/>
              </a:rPr>
              <a:t>能</a:t>
            </a:r>
            <a:endParaRPr sz="2300">
              <a:latin typeface="微软雅黑"/>
              <a:cs typeface="微软雅黑"/>
            </a:endParaRPr>
          </a:p>
          <a:p>
            <a:pPr>
              <a:lnSpc>
                <a:spcPct val="100000"/>
              </a:lnSpc>
              <a:spcBef>
                <a:spcPts val="85"/>
              </a:spcBef>
            </a:pPr>
            <a:endParaRPr sz="2350">
              <a:latin typeface="微软雅黑"/>
              <a:cs typeface="微软雅黑"/>
            </a:endParaRPr>
          </a:p>
          <a:p>
            <a:pPr marL="388620" marR="385445" algn="just">
              <a:lnSpc>
                <a:spcPct val="150000"/>
              </a:lnSpc>
            </a:pPr>
            <a:r>
              <a:rPr sz="1350" spc="-5">
                <a:solidFill>
                  <a:srgbClr val="FFFFFF"/>
                </a:solidFill>
                <a:latin typeface="微软雅黑"/>
                <a:cs typeface="微软雅黑"/>
              </a:rPr>
              <a:t>健身教练需要具备丰富的运动学知识和实践经验，能够根据客户的身体状况和需求制定合理的训练计划。他们需要了解各种运动形式和技巧，以及不同人群的身体特点和运动能力。</a:t>
            </a:r>
            <a:endParaRPr sz="1350">
              <a:latin typeface="微软雅黑"/>
              <a:cs typeface="微软雅黑"/>
            </a:endParaRPr>
          </a:p>
        </p:txBody>
      </p:sp>
      <p:sp>
        <p:nvSpPr>
          <p:cNvPr id="11" name="object 11"/>
          <p:cNvSpPr txBox="1"/>
          <p:nvPr/>
        </p:nvSpPr>
        <p:spPr>
          <a:xfrm>
            <a:off x="8115334" y="1337639"/>
            <a:ext cx="3525520" cy="4704715"/>
          </a:xfrm>
          <a:prstGeom prst="rect">
            <a:avLst/>
          </a:prstGeom>
        </p:spPr>
        <p:txBody>
          <a:bodyPr vert="horz" wrap="square" lIns="0" tIns="125730" rIns="0" bIns="0" rtlCol="0">
            <a:spAutoFit/>
          </a:bodyPr>
          <a:lstStyle/>
          <a:p>
            <a:pPr marL="455295">
              <a:lnSpc>
                <a:spcPct val="100000"/>
              </a:lnSpc>
              <a:spcBef>
                <a:spcPts val="990"/>
              </a:spcBef>
            </a:pPr>
            <a:r>
              <a:rPr sz="1950" b="1" spc="-20">
                <a:solidFill>
                  <a:srgbClr val="FFFFFF"/>
                </a:solidFill>
                <a:latin typeface="微软雅黑"/>
                <a:cs typeface="微软雅黑"/>
              </a:rPr>
              <a:t>要点三</a:t>
            </a:r>
            <a:endParaRPr sz="1950">
              <a:latin typeface="微软雅黑"/>
              <a:cs typeface="微软雅黑"/>
            </a:endParaRPr>
          </a:p>
          <a:p>
            <a:pPr>
              <a:lnSpc>
                <a:spcPct val="100000"/>
              </a:lnSpc>
              <a:spcBef>
                <a:spcPts val="70"/>
              </a:spcBef>
            </a:pPr>
            <a:endParaRPr sz="1850">
              <a:latin typeface="微软雅黑"/>
              <a:cs typeface="微软雅黑"/>
            </a:endParaRPr>
          </a:p>
          <a:p>
            <a:pPr marL="414020">
              <a:lnSpc>
                <a:spcPct val="100000"/>
              </a:lnSpc>
            </a:pPr>
            <a:r>
              <a:rPr sz="2300" b="1">
                <a:solidFill>
                  <a:srgbClr val="00B6FF"/>
                </a:solidFill>
                <a:latin typeface="微软雅黑"/>
                <a:cs typeface="微软雅黑"/>
              </a:rPr>
              <a:t>职业前</a:t>
            </a:r>
            <a:r>
              <a:rPr sz="2300" b="1" spc="-50">
                <a:solidFill>
                  <a:srgbClr val="00B6FF"/>
                </a:solidFill>
                <a:latin typeface="微软雅黑"/>
                <a:cs typeface="微软雅黑"/>
              </a:rPr>
              <a:t>景</a:t>
            </a:r>
            <a:endParaRPr sz="2300">
              <a:latin typeface="微软雅黑"/>
              <a:cs typeface="微软雅黑"/>
            </a:endParaRPr>
          </a:p>
          <a:p>
            <a:pPr>
              <a:lnSpc>
                <a:spcPct val="100000"/>
              </a:lnSpc>
              <a:spcBef>
                <a:spcPts val="85"/>
              </a:spcBef>
            </a:pPr>
            <a:endParaRPr sz="2350">
              <a:latin typeface="微软雅黑"/>
              <a:cs typeface="微软雅黑"/>
            </a:endParaRPr>
          </a:p>
          <a:p>
            <a:pPr marL="414020" marR="359410" algn="just">
              <a:lnSpc>
                <a:spcPct val="150000"/>
              </a:lnSpc>
            </a:pPr>
            <a:r>
              <a:rPr sz="1350" spc="-5">
                <a:solidFill>
                  <a:srgbClr val="FFFFFF"/>
                </a:solidFill>
                <a:latin typeface="微软雅黑"/>
                <a:cs typeface="微软雅黑"/>
              </a:rPr>
              <a:t>随着人们健康意识的提高，健身教练的需求量也在逐渐增加。他们可以在健身俱乐部、体育场馆、康复中心等领域工作，也可以自主创业开设私人</a:t>
            </a:r>
            <a:r>
              <a:rPr sz="1350" spc="-10">
                <a:solidFill>
                  <a:srgbClr val="FFFFFF"/>
                </a:solidFill>
                <a:latin typeface="微软雅黑"/>
                <a:cs typeface="微软雅黑"/>
              </a:rPr>
              <a:t>健身训练机构。</a:t>
            </a:r>
            <a:endParaRPr sz="1350">
              <a:latin typeface="微软雅黑"/>
              <a:cs typeface="微软雅黑"/>
            </a:endParaRPr>
          </a:p>
        </p:txBody>
      </p:sp>
      <p:grpSp>
        <p:nvGrpSpPr>
          <p:cNvPr id="12" name="object 12"/>
          <p:cNvGrpSpPr/>
          <p:nvPr/>
        </p:nvGrpSpPr>
        <p:grpSpPr>
          <a:xfrm>
            <a:off x="454962" y="6318934"/>
            <a:ext cx="11737340" cy="123189"/>
            <a:chOff x="454962" y="6318934"/>
            <a:chExt cx="11737340" cy="123189"/>
          </a:xfrm>
        </p:grpSpPr>
        <p:sp>
          <p:nvSpPr>
            <p:cNvPr id="13" name="object 13"/>
            <p:cNvSpPr/>
            <p:nvPr/>
          </p:nvSpPr>
          <p:spPr>
            <a:xfrm>
              <a:off x="507873" y="6318934"/>
              <a:ext cx="701675" cy="123189"/>
            </a:xfrm>
            <a:custGeom>
              <a:rect l="l" t="t" r="r" b="b"/>
              <a:pathLst>
                <a:path w="701675" h="123188">
                  <a:moveTo>
                    <a:pt x="701468" y="122998"/>
                  </a:moveTo>
                  <a:lnTo>
                    <a:pt x="0" y="122998"/>
                  </a:lnTo>
                  <a:lnTo>
                    <a:pt x="0" y="0"/>
                  </a:lnTo>
                  <a:lnTo>
                    <a:pt x="701468" y="0"/>
                  </a:lnTo>
                  <a:lnTo>
                    <a:pt x="701468" y="122998"/>
                  </a:lnTo>
                  <a:close/>
                </a:path>
              </a:pathLst>
            </a:custGeom>
            <a:solidFill>
              <a:srgbClr val="405DFF"/>
            </a:solidFill>
          </p:spPr>
          <p:txBody>
            <a:bodyPr wrap="square" lIns="0" tIns="0" rIns="0" bIns="0" rtlCol="0"/>
            <a:lstStyle/>
            <a:p/>
          </p:txBody>
        </p:sp>
        <p:pic>
          <p:nvPicPr>
            <p:cNvPr id="14" name="object 14"/>
            <p:cNvPicPr/>
            <p:nvPr/>
          </p:nvPicPr>
          <p:blipFill>
            <a:blip r:embed="rId2"/>
            <a:stretch>
              <a:fillRect/>
            </a:stretch>
          </p:blipFill>
          <p:spPr>
            <a:xfrm>
              <a:off x="454962" y="6318934"/>
              <a:ext cx="122997" cy="122998"/>
            </a:xfrm>
            <a:prstGeom prst="rect">
              <a:avLst/>
            </a:prstGeom>
          </p:spPr>
        </p:pic>
        <p:pic>
          <p:nvPicPr>
            <p:cNvPr id="15" name="object 15"/>
            <p:cNvPicPr/>
            <p:nvPr/>
          </p:nvPicPr>
          <p:blipFill>
            <a:blip r:embed="rId3"/>
            <a:stretch>
              <a:fillRect/>
            </a:stretch>
          </p:blipFill>
          <p:spPr>
            <a:xfrm>
              <a:off x="1137714" y="6318934"/>
              <a:ext cx="122997" cy="122998"/>
            </a:xfrm>
            <a:prstGeom prst="rect">
              <a:avLst/>
            </a:prstGeom>
          </p:spPr>
        </p:pic>
        <p:sp>
          <p:nvSpPr>
            <p:cNvPr id="16" name="object 16"/>
            <p:cNvSpPr/>
            <p:nvPr/>
          </p:nvSpPr>
          <p:spPr>
            <a:xfrm>
              <a:off x="1209342" y="6393164"/>
              <a:ext cx="10982960" cy="0"/>
            </a:xfrm>
            <a:custGeom>
              <a:rect l="l" t="t" r="r" b="b"/>
              <a:pathLst>
                <a:path w="10982960">
                  <a:moveTo>
                    <a:pt x="10982657" y="0"/>
                  </a:moveTo>
                  <a:lnTo>
                    <a:pt x="0" y="0"/>
                  </a:lnTo>
                  <a:lnTo>
                    <a:pt x="10982657" y="0"/>
                  </a:lnTo>
                  <a:close/>
                </a:path>
              </a:pathLst>
            </a:custGeom>
            <a:solidFill>
              <a:srgbClr val="405DFF"/>
            </a:solidFill>
          </p:spPr>
          <p:txBody>
            <a:bodyPr wrap="square" lIns="0" tIns="0" rIns="0" bIns="0" rtlCol="0"/>
            <a:lstStyle/>
            <a:p/>
          </p:txBody>
        </p:sp>
        <p:sp>
          <p:nvSpPr>
            <p:cNvPr id="17" name="object 17"/>
            <p:cNvSpPr/>
            <p:nvPr/>
          </p:nvSpPr>
          <p:spPr>
            <a:xfrm>
              <a:off x="1209342" y="6393164"/>
              <a:ext cx="10982960" cy="0"/>
            </a:xfrm>
            <a:custGeom>
              <a:rect l="l" t="t" r="r" b="b"/>
              <a:pathLst>
                <a:path w="10982960">
                  <a:moveTo>
                    <a:pt x="0" y="0"/>
                  </a:moveTo>
                  <a:lnTo>
                    <a:pt x="10982657" y="0"/>
                  </a:lnTo>
                </a:path>
              </a:pathLst>
            </a:custGeom>
            <a:ln w="14287">
              <a:solidFill>
                <a:srgbClr val="405DFF"/>
              </a:solidFill>
              <a:prstDash val="sysDash"/>
            </a:ln>
          </p:spPr>
          <p:txBody>
            <a:bodyPr wrap="square" lIns="0" tIns="0" rIns="0" bIns="0" rtlCol="0"/>
            <a:lstStyle/>
            <a:p/>
          </p:txBody>
        </p:sp>
      </p:grpSp>
      <p:grpSp>
        <p:nvGrpSpPr>
          <p:cNvPr id="18" name="object 18"/>
          <p:cNvGrpSpPr/>
          <p:nvPr/>
        </p:nvGrpSpPr>
        <p:grpSpPr>
          <a:xfrm>
            <a:off x="454963" y="331167"/>
            <a:ext cx="515620" cy="440055"/>
            <a:chOff x="454963" y="331167"/>
            <a:chExt cx="515620" cy="440055"/>
          </a:xfrm>
        </p:grpSpPr>
        <p:pic>
          <p:nvPicPr>
            <p:cNvPr id="19" name="object 19"/>
            <p:cNvPicPr/>
            <p:nvPr/>
          </p:nvPicPr>
          <p:blipFill>
            <a:blip r:embed="rId4"/>
            <a:stretch>
              <a:fillRect/>
            </a:stretch>
          </p:blipFill>
          <p:spPr>
            <a:xfrm>
              <a:off x="454963" y="331167"/>
              <a:ext cx="84147" cy="84146"/>
            </a:xfrm>
            <a:prstGeom prst="rect">
              <a:avLst/>
            </a:prstGeom>
          </p:spPr>
        </p:pic>
        <p:pic>
          <p:nvPicPr>
            <p:cNvPr id="20" name="object 20"/>
            <p:cNvPicPr/>
            <p:nvPr/>
          </p:nvPicPr>
          <p:blipFill>
            <a:blip r:embed="rId5"/>
            <a:stretch>
              <a:fillRect/>
            </a:stretch>
          </p:blipFill>
          <p:spPr>
            <a:xfrm>
              <a:off x="575049" y="337742"/>
              <a:ext cx="78137" cy="78136"/>
            </a:xfrm>
            <a:prstGeom prst="rect">
              <a:avLst/>
            </a:prstGeom>
          </p:spPr>
        </p:pic>
        <p:pic>
          <p:nvPicPr>
            <p:cNvPr id="21" name="object 21"/>
            <p:cNvPicPr/>
            <p:nvPr/>
          </p:nvPicPr>
          <p:blipFill>
            <a:blip r:embed="rId6"/>
            <a:stretch>
              <a:fillRect/>
            </a:stretch>
          </p:blipFill>
          <p:spPr>
            <a:xfrm>
              <a:off x="689124" y="339459"/>
              <a:ext cx="74704" cy="74703"/>
            </a:xfrm>
            <a:prstGeom prst="rect">
              <a:avLst/>
            </a:prstGeom>
          </p:spPr>
        </p:pic>
        <p:pic>
          <p:nvPicPr>
            <p:cNvPr id="22" name="object 22"/>
            <p:cNvPicPr/>
            <p:nvPr/>
          </p:nvPicPr>
          <p:blipFill>
            <a:blip r:embed="rId7"/>
            <a:stretch>
              <a:fillRect/>
            </a:stretch>
          </p:blipFill>
          <p:spPr>
            <a:xfrm>
              <a:off x="904944" y="344296"/>
              <a:ext cx="65594" cy="65593"/>
            </a:xfrm>
            <a:prstGeom prst="rect">
              <a:avLst/>
            </a:prstGeom>
          </p:spPr>
        </p:pic>
        <p:pic>
          <p:nvPicPr>
            <p:cNvPr id="23" name="object 23"/>
            <p:cNvPicPr/>
            <p:nvPr/>
          </p:nvPicPr>
          <p:blipFill>
            <a:blip r:embed="rId8"/>
            <a:stretch>
              <a:fillRect/>
            </a:stretch>
          </p:blipFill>
          <p:spPr>
            <a:xfrm>
              <a:off x="799767" y="348429"/>
              <a:ext cx="69238" cy="69237"/>
            </a:xfrm>
            <a:prstGeom prst="rect">
              <a:avLst/>
            </a:prstGeom>
          </p:spPr>
        </p:pic>
        <p:pic>
          <p:nvPicPr>
            <p:cNvPr id="24" name="object 24"/>
            <p:cNvPicPr/>
            <p:nvPr/>
          </p:nvPicPr>
          <p:blipFill>
            <a:blip r:embed="rId9"/>
            <a:stretch>
              <a:fillRect/>
            </a:stretch>
          </p:blipFill>
          <p:spPr>
            <a:xfrm>
              <a:off x="454963" y="448941"/>
              <a:ext cx="84147" cy="84146"/>
            </a:xfrm>
            <a:prstGeom prst="rect">
              <a:avLst/>
            </a:prstGeom>
          </p:spPr>
        </p:pic>
        <p:pic>
          <p:nvPicPr>
            <p:cNvPr id="25" name="object 25"/>
            <p:cNvPicPr/>
            <p:nvPr/>
          </p:nvPicPr>
          <p:blipFill>
            <a:blip r:embed="rId5"/>
            <a:stretch>
              <a:fillRect/>
            </a:stretch>
          </p:blipFill>
          <p:spPr>
            <a:xfrm>
              <a:off x="575049" y="455516"/>
              <a:ext cx="78137" cy="78136"/>
            </a:xfrm>
            <a:prstGeom prst="rect">
              <a:avLst/>
            </a:prstGeom>
          </p:spPr>
        </p:pic>
        <p:pic>
          <p:nvPicPr>
            <p:cNvPr id="26" name="object 26"/>
            <p:cNvPicPr/>
            <p:nvPr/>
          </p:nvPicPr>
          <p:blipFill>
            <a:blip r:embed="rId6"/>
            <a:stretch>
              <a:fillRect/>
            </a:stretch>
          </p:blipFill>
          <p:spPr>
            <a:xfrm>
              <a:off x="689124" y="457232"/>
              <a:ext cx="74703" cy="74704"/>
            </a:xfrm>
            <a:prstGeom prst="rect">
              <a:avLst/>
            </a:prstGeom>
          </p:spPr>
        </p:pic>
        <p:pic>
          <p:nvPicPr>
            <p:cNvPr id="27" name="object 27"/>
            <p:cNvPicPr/>
            <p:nvPr/>
          </p:nvPicPr>
          <p:blipFill>
            <a:blip r:embed="rId10"/>
            <a:stretch>
              <a:fillRect/>
            </a:stretch>
          </p:blipFill>
          <p:spPr>
            <a:xfrm>
              <a:off x="799767" y="466202"/>
              <a:ext cx="69237" cy="69237"/>
            </a:xfrm>
            <a:prstGeom prst="rect">
              <a:avLst/>
            </a:prstGeom>
          </p:spPr>
        </p:pic>
        <p:pic>
          <p:nvPicPr>
            <p:cNvPr id="28" name="object 28"/>
            <p:cNvPicPr/>
            <p:nvPr/>
          </p:nvPicPr>
          <p:blipFill>
            <a:blip r:embed="rId7"/>
            <a:stretch>
              <a:fillRect/>
            </a:stretch>
          </p:blipFill>
          <p:spPr>
            <a:xfrm>
              <a:off x="904944" y="462069"/>
              <a:ext cx="65594" cy="65594"/>
            </a:xfrm>
            <a:prstGeom prst="rect">
              <a:avLst/>
            </a:prstGeom>
          </p:spPr>
        </p:pic>
        <p:pic>
          <p:nvPicPr>
            <p:cNvPr id="29" name="object 29"/>
            <p:cNvPicPr/>
            <p:nvPr/>
          </p:nvPicPr>
          <p:blipFill>
            <a:blip r:embed="rId9"/>
            <a:stretch>
              <a:fillRect/>
            </a:stretch>
          </p:blipFill>
          <p:spPr>
            <a:xfrm>
              <a:off x="454963" y="566714"/>
              <a:ext cx="84147" cy="84146"/>
            </a:xfrm>
            <a:prstGeom prst="rect">
              <a:avLst/>
            </a:prstGeom>
          </p:spPr>
        </p:pic>
        <p:pic>
          <p:nvPicPr>
            <p:cNvPr id="30" name="object 30"/>
            <p:cNvPicPr/>
            <p:nvPr/>
          </p:nvPicPr>
          <p:blipFill>
            <a:blip r:embed="rId11"/>
            <a:stretch>
              <a:fillRect/>
            </a:stretch>
          </p:blipFill>
          <p:spPr>
            <a:xfrm>
              <a:off x="575049" y="573290"/>
              <a:ext cx="78137" cy="78136"/>
            </a:xfrm>
            <a:prstGeom prst="rect">
              <a:avLst/>
            </a:prstGeom>
          </p:spPr>
        </p:pic>
        <p:pic>
          <p:nvPicPr>
            <p:cNvPr id="31" name="object 31"/>
            <p:cNvPicPr/>
            <p:nvPr/>
          </p:nvPicPr>
          <p:blipFill>
            <a:blip r:embed="rId12"/>
            <a:stretch>
              <a:fillRect/>
            </a:stretch>
          </p:blipFill>
          <p:spPr>
            <a:xfrm>
              <a:off x="689124" y="575006"/>
              <a:ext cx="74703" cy="74704"/>
            </a:xfrm>
            <a:prstGeom prst="rect">
              <a:avLst/>
            </a:prstGeom>
          </p:spPr>
        </p:pic>
        <p:pic>
          <p:nvPicPr>
            <p:cNvPr id="32" name="object 32"/>
            <p:cNvPicPr/>
            <p:nvPr/>
          </p:nvPicPr>
          <p:blipFill>
            <a:blip r:embed="rId10"/>
            <a:stretch>
              <a:fillRect/>
            </a:stretch>
          </p:blipFill>
          <p:spPr>
            <a:xfrm>
              <a:off x="799767" y="583976"/>
              <a:ext cx="69237" cy="69237"/>
            </a:xfrm>
            <a:prstGeom prst="rect">
              <a:avLst/>
            </a:prstGeom>
          </p:spPr>
        </p:pic>
        <p:pic>
          <p:nvPicPr>
            <p:cNvPr id="33" name="object 33"/>
            <p:cNvPicPr/>
            <p:nvPr/>
          </p:nvPicPr>
          <p:blipFill>
            <a:blip r:embed="rId7"/>
            <a:stretch>
              <a:fillRect/>
            </a:stretch>
          </p:blipFill>
          <p:spPr>
            <a:xfrm>
              <a:off x="904944" y="579843"/>
              <a:ext cx="65594" cy="65594"/>
            </a:xfrm>
            <a:prstGeom prst="rect">
              <a:avLst/>
            </a:prstGeom>
          </p:spPr>
        </p:pic>
        <p:pic>
          <p:nvPicPr>
            <p:cNvPr id="34" name="object 34"/>
            <p:cNvPicPr/>
            <p:nvPr/>
          </p:nvPicPr>
          <p:blipFill>
            <a:blip r:embed="rId11"/>
            <a:stretch>
              <a:fillRect/>
            </a:stretch>
          </p:blipFill>
          <p:spPr>
            <a:xfrm>
              <a:off x="575049" y="691063"/>
              <a:ext cx="78137" cy="78136"/>
            </a:xfrm>
            <a:prstGeom prst="rect">
              <a:avLst/>
            </a:prstGeom>
          </p:spPr>
        </p:pic>
        <p:pic>
          <p:nvPicPr>
            <p:cNvPr id="35" name="object 35"/>
            <p:cNvPicPr/>
            <p:nvPr/>
          </p:nvPicPr>
          <p:blipFill>
            <a:blip r:embed="rId4"/>
            <a:stretch>
              <a:fillRect/>
            </a:stretch>
          </p:blipFill>
          <p:spPr>
            <a:xfrm>
              <a:off x="454963" y="684488"/>
              <a:ext cx="84147" cy="84146"/>
            </a:xfrm>
            <a:prstGeom prst="rect">
              <a:avLst/>
            </a:prstGeom>
          </p:spPr>
        </p:pic>
        <p:pic>
          <p:nvPicPr>
            <p:cNvPr id="36" name="object 36"/>
            <p:cNvPicPr/>
            <p:nvPr/>
          </p:nvPicPr>
          <p:blipFill>
            <a:blip r:embed="rId6"/>
            <a:stretch>
              <a:fillRect/>
            </a:stretch>
          </p:blipFill>
          <p:spPr>
            <a:xfrm>
              <a:off x="689124" y="692780"/>
              <a:ext cx="74703" cy="74704"/>
            </a:xfrm>
            <a:prstGeom prst="rect">
              <a:avLst/>
            </a:prstGeom>
          </p:spPr>
        </p:pic>
        <p:pic>
          <p:nvPicPr>
            <p:cNvPr id="37" name="object 37"/>
            <p:cNvPicPr/>
            <p:nvPr/>
          </p:nvPicPr>
          <p:blipFill>
            <a:blip r:embed="rId8"/>
            <a:stretch>
              <a:fillRect/>
            </a:stretch>
          </p:blipFill>
          <p:spPr>
            <a:xfrm>
              <a:off x="799767" y="701750"/>
              <a:ext cx="69237" cy="69237"/>
            </a:xfrm>
            <a:prstGeom prst="rect">
              <a:avLst/>
            </a:prstGeom>
          </p:spPr>
        </p:pic>
        <p:pic>
          <p:nvPicPr>
            <p:cNvPr id="38" name="object 38"/>
            <p:cNvPicPr/>
            <p:nvPr/>
          </p:nvPicPr>
          <p:blipFill>
            <a:blip r:embed="rId7"/>
            <a:stretch>
              <a:fillRect/>
            </a:stretch>
          </p:blipFill>
          <p:spPr>
            <a:xfrm>
              <a:off x="904944" y="697617"/>
              <a:ext cx="65594" cy="65594"/>
            </a:xfrm>
            <a:prstGeom prst="rect">
              <a:avLst/>
            </a:prstGeom>
          </p:spPr>
        </p:pic>
      </p:grpSp>
      <p:sp>
        <p:nvSpPr>
          <p:cNvPr id="39" name="object 39"/>
          <p:cNvSpPr txBox="1">
            <a:spLocks noGrp="1"/>
          </p:cNvSpPr>
          <p:nvPr>
            <p:ph type="title"/>
          </p:nvPr>
        </p:nvSpPr>
        <p:spPr>
          <a:xfrm>
            <a:off x="1205967" y="320735"/>
            <a:ext cx="1549400" cy="482600"/>
          </a:xfrm>
          <a:prstGeom prst="rect">
            <a:avLst/>
          </a:prstGeom>
        </p:spPr>
        <p:txBody>
          <a:bodyPr vert="horz" wrap="square" lIns="0" tIns="12700" rIns="0" bIns="0" rtlCol="0">
            <a:spAutoFit/>
          </a:bodyPr>
          <a:lstStyle/>
          <a:p>
            <a:pPr marL="12700">
              <a:lnSpc>
                <a:spcPct val="100000"/>
              </a:lnSpc>
              <a:spcBef>
                <a:spcPts val="100"/>
              </a:spcBef>
            </a:pPr>
            <a:r>
              <a:rPr spc="-15"/>
              <a:t>健身教练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539110" y="1433724"/>
            <a:ext cx="675005" cy="675005"/>
            <a:chOff x="539110" y="1433724"/>
            <a:chExt cx="675005" cy="675005"/>
          </a:xfrm>
        </p:grpSpPr>
        <p:sp>
          <p:nvSpPr>
            <p:cNvPr id="3" name="object 3"/>
            <p:cNvSpPr/>
            <p:nvPr/>
          </p:nvSpPr>
          <p:spPr>
            <a:xfrm>
              <a:off x="539110" y="1433724"/>
              <a:ext cx="675005" cy="675005"/>
            </a:xfrm>
            <a:custGeom>
              <a:rect l="l" t="t" r="r" b="b"/>
              <a:pathLst>
                <a:path w="675005" h="675005">
                  <a:moveTo>
                    <a:pt x="337239" y="0"/>
                  </a:moveTo>
                  <a:close/>
                </a:path>
                <a:path w="675005" h="675005">
                  <a:moveTo>
                    <a:pt x="337240" y="674481"/>
                  </a:moveTo>
                  <a:lnTo>
                    <a:pt x="291478" y="671402"/>
                  </a:lnTo>
                  <a:lnTo>
                    <a:pt x="247588" y="662434"/>
                  </a:lnTo>
                  <a:lnTo>
                    <a:pt x="205970" y="647978"/>
                  </a:lnTo>
                  <a:lnTo>
                    <a:pt x="167028" y="628437"/>
                  </a:lnTo>
                  <a:lnTo>
                    <a:pt x="131162" y="604212"/>
                  </a:lnTo>
                  <a:lnTo>
                    <a:pt x="98775" y="575705"/>
                  </a:lnTo>
                  <a:lnTo>
                    <a:pt x="70267" y="543317"/>
                  </a:lnTo>
                  <a:lnTo>
                    <a:pt x="46042" y="507452"/>
                  </a:lnTo>
                  <a:lnTo>
                    <a:pt x="26501" y="468509"/>
                  </a:lnTo>
                  <a:lnTo>
                    <a:pt x="12046" y="426892"/>
                  </a:lnTo>
                  <a:lnTo>
                    <a:pt x="3078" y="383001"/>
                  </a:lnTo>
                  <a:lnTo>
                    <a:pt x="0" y="337240"/>
                  </a:lnTo>
                  <a:lnTo>
                    <a:pt x="3078" y="291478"/>
                  </a:lnTo>
                  <a:lnTo>
                    <a:pt x="12046" y="247588"/>
                  </a:lnTo>
                  <a:lnTo>
                    <a:pt x="26502" y="205970"/>
                  </a:lnTo>
                  <a:lnTo>
                    <a:pt x="46043" y="167028"/>
                  </a:lnTo>
                  <a:lnTo>
                    <a:pt x="70268" y="131162"/>
                  </a:lnTo>
                  <a:lnTo>
                    <a:pt x="98775" y="98775"/>
                  </a:lnTo>
                  <a:lnTo>
                    <a:pt x="131163" y="70268"/>
                  </a:lnTo>
                  <a:lnTo>
                    <a:pt x="167029" y="46042"/>
                  </a:lnTo>
                  <a:lnTo>
                    <a:pt x="205971" y="26501"/>
                  </a:lnTo>
                  <a:lnTo>
                    <a:pt x="247589" y="12046"/>
                  </a:lnTo>
                  <a:lnTo>
                    <a:pt x="291480" y="3078"/>
                  </a:lnTo>
                  <a:lnTo>
                    <a:pt x="337239" y="0"/>
                  </a:lnTo>
                  <a:lnTo>
                    <a:pt x="383001" y="3078"/>
                  </a:lnTo>
                  <a:lnTo>
                    <a:pt x="426892" y="12046"/>
                  </a:lnTo>
                  <a:lnTo>
                    <a:pt x="468509" y="26502"/>
                  </a:lnTo>
                  <a:lnTo>
                    <a:pt x="507451" y="46043"/>
                  </a:lnTo>
                  <a:lnTo>
                    <a:pt x="543317" y="70268"/>
                  </a:lnTo>
                  <a:lnTo>
                    <a:pt x="575705" y="98775"/>
                  </a:lnTo>
                  <a:lnTo>
                    <a:pt x="604212" y="131163"/>
                  </a:lnTo>
                  <a:lnTo>
                    <a:pt x="628437" y="167028"/>
                  </a:lnTo>
                  <a:lnTo>
                    <a:pt x="647978" y="205971"/>
                  </a:lnTo>
                  <a:lnTo>
                    <a:pt x="662433" y="247588"/>
                  </a:lnTo>
                  <a:lnTo>
                    <a:pt x="671401" y="291479"/>
                  </a:lnTo>
                  <a:lnTo>
                    <a:pt x="674480" y="337240"/>
                  </a:lnTo>
                  <a:lnTo>
                    <a:pt x="671401" y="383002"/>
                  </a:lnTo>
                  <a:lnTo>
                    <a:pt x="662433" y="426892"/>
                  </a:lnTo>
                  <a:lnTo>
                    <a:pt x="647978" y="468509"/>
                  </a:lnTo>
                  <a:lnTo>
                    <a:pt x="628437" y="507452"/>
                  </a:lnTo>
                  <a:lnTo>
                    <a:pt x="604212" y="543318"/>
                  </a:lnTo>
                  <a:lnTo>
                    <a:pt x="575704" y="575705"/>
                  </a:lnTo>
                  <a:lnTo>
                    <a:pt x="543317" y="604212"/>
                  </a:lnTo>
                  <a:lnTo>
                    <a:pt x="507451" y="628437"/>
                  </a:lnTo>
                  <a:lnTo>
                    <a:pt x="468509" y="647978"/>
                  </a:lnTo>
                  <a:lnTo>
                    <a:pt x="426891" y="662434"/>
                  </a:lnTo>
                  <a:lnTo>
                    <a:pt x="383001" y="671402"/>
                  </a:lnTo>
                  <a:lnTo>
                    <a:pt x="337240" y="674481"/>
                  </a:lnTo>
                  <a:close/>
                </a:path>
              </a:pathLst>
            </a:custGeom>
            <a:solidFill>
              <a:srgbClr val="00B6FF">
                <a:alpha val="29803"/>
              </a:srgbClr>
            </a:solidFill>
          </p:spPr>
          <p:txBody>
            <a:bodyPr wrap="square" lIns="0" tIns="0" rIns="0" bIns="0" rtlCol="0"/>
            <a:lstStyle/>
            <a:p/>
          </p:txBody>
        </p:sp>
        <p:sp>
          <p:nvSpPr>
            <p:cNvPr id="4" name="object 4"/>
            <p:cNvSpPr/>
            <p:nvPr/>
          </p:nvSpPr>
          <p:spPr>
            <a:xfrm>
              <a:off x="635953" y="1531300"/>
              <a:ext cx="469265" cy="469265"/>
            </a:xfrm>
            <a:custGeom>
              <a:rect l="l" t="t" r="r" b="b"/>
              <a:pathLst>
                <a:path w="469265" h="469264">
                  <a:moveTo>
                    <a:pt x="468663" y="234331"/>
                  </a:moveTo>
                  <a:lnTo>
                    <a:pt x="0" y="234331"/>
                  </a:lnTo>
                  <a:lnTo>
                    <a:pt x="4761" y="187105"/>
                  </a:lnTo>
                  <a:lnTo>
                    <a:pt x="18415" y="143118"/>
                  </a:lnTo>
                  <a:lnTo>
                    <a:pt x="40021" y="103314"/>
                  </a:lnTo>
                  <a:lnTo>
                    <a:pt x="68635" y="68633"/>
                  </a:lnTo>
                  <a:lnTo>
                    <a:pt x="103315" y="40019"/>
                  </a:lnTo>
                  <a:lnTo>
                    <a:pt x="143120" y="18414"/>
                  </a:lnTo>
                  <a:lnTo>
                    <a:pt x="187108" y="4760"/>
                  </a:lnTo>
                  <a:lnTo>
                    <a:pt x="234331" y="0"/>
                  </a:lnTo>
                  <a:lnTo>
                    <a:pt x="281558" y="4761"/>
                  </a:lnTo>
                  <a:lnTo>
                    <a:pt x="325544" y="18415"/>
                  </a:lnTo>
                  <a:lnTo>
                    <a:pt x="365349" y="40020"/>
                  </a:lnTo>
                  <a:lnTo>
                    <a:pt x="400029" y="68634"/>
                  </a:lnTo>
                  <a:lnTo>
                    <a:pt x="428643" y="103314"/>
                  </a:lnTo>
                  <a:lnTo>
                    <a:pt x="450248" y="143119"/>
                  </a:lnTo>
                  <a:lnTo>
                    <a:pt x="463902" y="187105"/>
                  </a:lnTo>
                  <a:lnTo>
                    <a:pt x="468663" y="234331"/>
                  </a:lnTo>
                  <a:close/>
                </a:path>
                <a:path w="469265" h="469264">
                  <a:moveTo>
                    <a:pt x="234331" y="468662"/>
                  </a:moveTo>
                  <a:lnTo>
                    <a:pt x="187105" y="463901"/>
                  </a:lnTo>
                  <a:lnTo>
                    <a:pt x="143119" y="450247"/>
                  </a:lnTo>
                  <a:lnTo>
                    <a:pt x="103314" y="428642"/>
                  </a:lnTo>
                  <a:lnTo>
                    <a:pt x="68634" y="400028"/>
                  </a:lnTo>
                  <a:lnTo>
                    <a:pt x="40020" y="365348"/>
                  </a:lnTo>
                  <a:lnTo>
                    <a:pt x="18414" y="325543"/>
                  </a:lnTo>
                  <a:lnTo>
                    <a:pt x="4760" y="281557"/>
                  </a:lnTo>
                  <a:lnTo>
                    <a:pt x="0" y="234331"/>
                  </a:lnTo>
                  <a:lnTo>
                    <a:pt x="468663" y="234331"/>
                  </a:lnTo>
                  <a:lnTo>
                    <a:pt x="463902" y="281557"/>
                  </a:lnTo>
                  <a:lnTo>
                    <a:pt x="450248" y="325543"/>
                  </a:lnTo>
                  <a:lnTo>
                    <a:pt x="428642" y="365348"/>
                  </a:lnTo>
                  <a:lnTo>
                    <a:pt x="400028" y="400028"/>
                  </a:lnTo>
                  <a:lnTo>
                    <a:pt x="365348" y="428642"/>
                  </a:lnTo>
                  <a:lnTo>
                    <a:pt x="325543" y="450247"/>
                  </a:lnTo>
                  <a:lnTo>
                    <a:pt x="281557" y="463901"/>
                  </a:lnTo>
                  <a:lnTo>
                    <a:pt x="234331" y="468662"/>
                  </a:lnTo>
                  <a:close/>
                </a:path>
              </a:pathLst>
            </a:custGeom>
            <a:solidFill>
              <a:srgbClr val="00B6FF"/>
            </a:solidFill>
          </p:spPr>
          <p:txBody>
            <a:bodyPr wrap="square" lIns="0" tIns="0" rIns="0" bIns="0" rtlCol="0"/>
            <a:lstStyle/>
            <a:p/>
          </p:txBody>
        </p:sp>
      </p:grpSp>
      <p:grpSp>
        <p:nvGrpSpPr>
          <p:cNvPr id="5" name="object 5"/>
          <p:cNvGrpSpPr/>
          <p:nvPr/>
        </p:nvGrpSpPr>
        <p:grpSpPr>
          <a:xfrm>
            <a:off x="842086" y="2017805"/>
            <a:ext cx="3037840" cy="4096385"/>
            <a:chOff x="842086" y="2017805"/>
            <a:chExt cx="3037840" cy="4096385"/>
          </a:xfrm>
        </p:grpSpPr>
        <p:sp>
          <p:nvSpPr>
            <p:cNvPr id="6" name="object 6"/>
            <p:cNvSpPr/>
            <p:nvPr/>
          </p:nvSpPr>
          <p:spPr>
            <a:xfrm>
              <a:off x="850303" y="5750483"/>
              <a:ext cx="363855" cy="363855"/>
            </a:xfrm>
            <a:custGeom>
              <a:rect l="l" t="t" r="r" b="b"/>
              <a:pathLst>
                <a:path w="363855" h="363854">
                  <a:moveTo>
                    <a:pt x="363283" y="363283"/>
                  </a:moveTo>
                  <a:lnTo>
                    <a:pt x="11277" y="11290"/>
                  </a:lnTo>
                  <a:lnTo>
                    <a:pt x="0" y="0"/>
                  </a:lnTo>
                  <a:lnTo>
                    <a:pt x="0" y="363283"/>
                  </a:lnTo>
                  <a:lnTo>
                    <a:pt x="363283" y="363283"/>
                  </a:lnTo>
                  <a:close/>
                </a:path>
              </a:pathLst>
            </a:custGeom>
            <a:solidFill>
              <a:srgbClr val="00B6FF"/>
            </a:solidFill>
          </p:spPr>
          <p:txBody>
            <a:bodyPr wrap="square" lIns="0" tIns="0" rIns="0" bIns="0" rtlCol="0"/>
            <a:lstStyle/>
            <a:p/>
          </p:txBody>
        </p:sp>
        <p:sp>
          <p:nvSpPr>
            <p:cNvPr id="7" name="object 7"/>
            <p:cNvSpPr/>
            <p:nvPr/>
          </p:nvSpPr>
          <p:spPr>
            <a:xfrm>
              <a:off x="851611" y="2027330"/>
              <a:ext cx="11430" cy="4074795"/>
            </a:xfrm>
            <a:custGeom>
              <a:rect l="l" t="t" r="r" b="b"/>
              <a:pathLst>
                <a:path w="11430" h="4074795">
                  <a:moveTo>
                    <a:pt x="0" y="0"/>
                  </a:moveTo>
                  <a:lnTo>
                    <a:pt x="10894" y="4074238"/>
                  </a:lnTo>
                </a:path>
              </a:pathLst>
            </a:custGeom>
            <a:ln w="19050">
              <a:solidFill>
                <a:srgbClr val="00B6FF"/>
              </a:solidFill>
              <a:prstDash val="sysDash"/>
            </a:ln>
          </p:spPr>
          <p:txBody>
            <a:bodyPr wrap="square" lIns="0" tIns="0" rIns="0" bIns="0" rtlCol="0"/>
            <a:lstStyle/>
            <a:p/>
          </p:txBody>
        </p:sp>
        <p:sp>
          <p:nvSpPr>
            <p:cNvPr id="8" name="object 8"/>
            <p:cNvSpPr/>
            <p:nvPr/>
          </p:nvSpPr>
          <p:spPr>
            <a:xfrm>
              <a:off x="851611" y="6101567"/>
              <a:ext cx="3028315" cy="0"/>
            </a:xfrm>
            <a:custGeom>
              <a:rect l="l" t="t" r="r" b="b"/>
              <a:pathLst>
                <a:path w="3028315">
                  <a:moveTo>
                    <a:pt x="0" y="0"/>
                  </a:moveTo>
                  <a:lnTo>
                    <a:pt x="3028271" y="0"/>
                  </a:lnTo>
                </a:path>
              </a:pathLst>
            </a:custGeom>
            <a:solidFill>
              <a:srgbClr val="00B6FF"/>
            </a:solidFill>
          </p:spPr>
          <p:txBody>
            <a:bodyPr wrap="square" lIns="0" tIns="0" rIns="0" bIns="0" rtlCol="0"/>
            <a:lstStyle/>
            <a:p/>
          </p:txBody>
        </p:sp>
        <p:sp>
          <p:nvSpPr>
            <p:cNvPr id="9" name="object 9"/>
            <p:cNvSpPr/>
            <p:nvPr/>
          </p:nvSpPr>
          <p:spPr>
            <a:xfrm>
              <a:off x="851611" y="6101567"/>
              <a:ext cx="3028315" cy="0"/>
            </a:xfrm>
            <a:custGeom>
              <a:rect l="l" t="t" r="r" b="b"/>
              <a:pathLst>
                <a:path w="3028315">
                  <a:moveTo>
                    <a:pt x="3028271" y="0"/>
                  </a:moveTo>
                  <a:lnTo>
                    <a:pt x="0" y="0"/>
                  </a:lnTo>
                </a:path>
              </a:pathLst>
            </a:custGeom>
            <a:ln w="19050">
              <a:solidFill>
                <a:srgbClr val="00B6FF"/>
              </a:solidFill>
              <a:prstDash val="sysDash"/>
            </a:ln>
          </p:spPr>
          <p:txBody>
            <a:bodyPr wrap="square" lIns="0" tIns="0" rIns="0" bIns="0" rtlCol="0"/>
            <a:lstStyle/>
            <a:p/>
          </p:txBody>
        </p:sp>
      </p:grpSp>
      <p:sp>
        <p:nvSpPr>
          <p:cNvPr id="10" name="object 10"/>
          <p:cNvSpPr txBox="1"/>
          <p:nvPr/>
        </p:nvSpPr>
        <p:spPr>
          <a:xfrm>
            <a:off x="1123555" y="2182392"/>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00B6FF"/>
                </a:solidFill>
                <a:latin typeface="微软雅黑"/>
                <a:cs typeface="微软雅黑"/>
              </a:rPr>
              <a:t>职业概</a:t>
            </a:r>
            <a:r>
              <a:rPr sz="2300" b="1" spc="-50">
                <a:solidFill>
                  <a:srgbClr val="00B6FF"/>
                </a:solidFill>
                <a:latin typeface="微软雅黑"/>
                <a:cs typeface="微软雅黑"/>
              </a:rPr>
              <a:t>述</a:t>
            </a:r>
            <a:endParaRPr sz="2300">
              <a:latin typeface="微软雅黑"/>
              <a:cs typeface="微软雅黑"/>
            </a:endParaRPr>
          </a:p>
        </p:txBody>
      </p:sp>
      <p:sp>
        <p:nvSpPr>
          <p:cNvPr id="11" name="object 11"/>
          <p:cNvSpPr txBox="1"/>
          <p:nvPr/>
        </p:nvSpPr>
        <p:spPr>
          <a:xfrm>
            <a:off x="1123555" y="3097070"/>
            <a:ext cx="2940050" cy="1568450"/>
          </a:xfrm>
          <a:prstGeom prst="rect">
            <a:avLst/>
          </a:prstGeom>
        </p:spPr>
        <p:txBody>
          <a:bodyPr vert="horz" wrap="square" lIns="0" tIns="12700" rIns="0" bIns="0" rtlCol="0">
            <a:spAutoFit/>
          </a:bodyPr>
          <a:lstStyle/>
          <a:p>
            <a:pPr marL="12700" marR="5080">
              <a:lnSpc>
                <a:spcPct val="150000"/>
              </a:lnSpc>
              <a:spcBef>
                <a:spcPts val="100"/>
              </a:spcBef>
            </a:pPr>
            <a:r>
              <a:rPr sz="1350" spc="-5">
                <a:solidFill>
                  <a:srgbClr val="FFFFFF"/>
                </a:solidFill>
                <a:latin typeface="微软雅黑"/>
                <a:cs typeface="微软雅黑"/>
              </a:rPr>
              <a:t>心理咨询师是专门从事心理咨询和心</a:t>
            </a:r>
            <a:r>
              <a:rPr sz="1350" spc="-50">
                <a:solidFill>
                  <a:srgbClr val="FFFFFF"/>
                </a:solidFill>
                <a:latin typeface="微软雅黑"/>
                <a:cs typeface="微软雅黑"/>
              </a:rPr>
              <a:t> </a:t>
            </a:r>
            <a:r>
              <a:rPr sz="1350" spc="-5">
                <a:solidFill>
                  <a:srgbClr val="FFFFFF"/>
                </a:solidFill>
                <a:latin typeface="微软雅黑"/>
                <a:cs typeface="微软雅黑"/>
              </a:rPr>
              <a:t>理治疗的职业。他们通过与来访者建</a:t>
            </a:r>
            <a:r>
              <a:rPr sz="1350" spc="-50">
                <a:solidFill>
                  <a:srgbClr val="FFFFFF"/>
                </a:solidFill>
                <a:latin typeface="微软雅黑"/>
                <a:cs typeface="微软雅黑"/>
              </a:rPr>
              <a:t> </a:t>
            </a:r>
            <a:r>
              <a:rPr sz="1350" spc="-5">
                <a:solidFill>
                  <a:srgbClr val="FFFFFF"/>
                </a:solidFill>
                <a:latin typeface="微软雅黑"/>
                <a:cs typeface="微软雅黑"/>
              </a:rPr>
              <a:t>立良好的关系，帮助来访者解决心理</a:t>
            </a:r>
            <a:r>
              <a:rPr sz="1350" spc="-50">
                <a:solidFill>
                  <a:srgbClr val="FFFFFF"/>
                </a:solidFill>
                <a:latin typeface="微软雅黑"/>
                <a:cs typeface="微软雅黑"/>
              </a:rPr>
              <a:t> </a:t>
            </a:r>
            <a:r>
              <a:rPr sz="1350" spc="-5">
                <a:solidFill>
                  <a:srgbClr val="FFFFFF"/>
                </a:solidFill>
                <a:latin typeface="微软雅黑"/>
                <a:cs typeface="微软雅黑"/>
              </a:rPr>
              <a:t>问题、缓解心理压力、提高心理素质，</a:t>
            </a:r>
            <a:r>
              <a:rPr sz="1350" spc="-10">
                <a:solidFill>
                  <a:srgbClr val="FFFFFF"/>
                </a:solidFill>
                <a:latin typeface="微软雅黑"/>
                <a:cs typeface="微软雅黑"/>
              </a:rPr>
              <a:t>促进其身心健康。</a:t>
            </a:r>
            <a:endParaRPr sz="1350">
              <a:latin typeface="微软雅黑"/>
              <a:cs typeface="微软雅黑"/>
            </a:endParaRPr>
          </a:p>
        </p:txBody>
      </p:sp>
      <p:grpSp>
        <p:nvGrpSpPr>
          <p:cNvPr id="12" name="object 12"/>
          <p:cNvGrpSpPr/>
          <p:nvPr/>
        </p:nvGrpSpPr>
        <p:grpSpPr>
          <a:xfrm>
            <a:off x="4090773" y="1433724"/>
            <a:ext cx="3341370" cy="4680585"/>
            <a:chOff x="4090773" y="1433724"/>
            <a:chExt cx="3341370" cy="4680585"/>
          </a:xfrm>
        </p:grpSpPr>
        <p:sp>
          <p:nvSpPr>
            <p:cNvPr id="13" name="object 13"/>
            <p:cNvSpPr/>
            <p:nvPr/>
          </p:nvSpPr>
          <p:spPr>
            <a:xfrm>
              <a:off x="4090773" y="1433724"/>
              <a:ext cx="675005" cy="675005"/>
            </a:xfrm>
            <a:custGeom>
              <a:rect l="l" t="t" r="r" b="b"/>
              <a:pathLst>
                <a:path w="675004" h="675005">
                  <a:moveTo>
                    <a:pt x="337239" y="0"/>
                  </a:moveTo>
                  <a:close/>
                </a:path>
                <a:path w="675004" h="675005">
                  <a:moveTo>
                    <a:pt x="337239" y="674481"/>
                  </a:moveTo>
                  <a:lnTo>
                    <a:pt x="291476" y="671402"/>
                  </a:lnTo>
                  <a:lnTo>
                    <a:pt x="247586" y="662434"/>
                  </a:lnTo>
                  <a:lnTo>
                    <a:pt x="205969" y="647978"/>
                  </a:lnTo>
                  <a:lnTo>
                    <a:pt x="167026" y="628437"/>
                  </a:lnTo>
                  <a:lnTo>
                    <a:pt x="131160" y="604212"/>
                  </a:lnTo>
                  <a:lnTo>
                    <a:pt x="98773" y="575705"/>
                  </a:lnTo>
                  <a:lnTo>
                    <a:pt x="70266" y="543317"/>
                  </a:lnTo>
                  <a:lnTo>
                    <a:pt x="46041" y="507452"/>
                  </a:lnTo>
                  <a:lnTo>
                    <a:pt x="26500" y="468509"/>
                  </a:lnTo>
                  <a:lnTo>
                    <a:pt x="12044" y="426892"/>
                  </a:lnTo>
                  <a:lnTo>
                    <a:pt x="3076" y="383001"/>
                  </a:lnTo>
                  <a:lnTo>
                    <a:pt x="0" y="337240"/>
                  </a:lnTo>
                  <a:lnTo>
                    <a:pt x="3078" y="291478"/>
                  </a:lnTo>
                  <a:lnTo>
                    <a:pt x="12046" y="247588"/>
                  </a:lnTo>
                  <a:lnTo>
                    <a:pt x="26502" y="205970"/>
                  </a:lnTo>
                  <a:lnTo>
                    <a:pt x="46043" y="167028"/>
                  </a:lnTo>
                  <a:lnTo>
                    <a:pt x="70268" y="131162"/>
                  </a:lnTo>
                  <a:lnTo>
                    <a:pt x="98775" y="98775"/>
                  </a:lnTo>
                  <a:lnTo>
                    <a:pt x="131163" y="70268"/>
                  </a:lnTo>
                  <a:lnTo>
                    <a:pt x="167029" y="46042"/>
                  </a:lnTo>
                  <a:lnTo>
                    <a:pt x="205971" y="26501"/>
                  </a:lnTo>
                  <a:lnTo>
                    <a:pt x="247589" y="12046"/>
                  </a:lnTo>
                  <a:lnTo>
                    <a:pt x="291480" y="3078"/>
                  </a:lnTo>
                  <a:lnTo>
                    <a:pt x="337239" y="0"/>
                  </a:lnTo>
                  <a:lnTo>
                    <a:pt x="383001" y="3078"/>
                  </a:lnTo>
                  <a:lnTo>
                    <a:pt x="426891" y="12046"/>
                  </a:lnTo>
                  <a:lnTo>
                    <a:pt x="468509" y="26502"/>
                  </a:lnTo>
                  <a:lnTo>
                    <a:pt x="507451" y="46043"/>
                  </a:lnTo>
                  <a:lnTo>
                    <a:pt x="543317" y="70268"/>
                  </a:lnTo>
                  <a:lnTo>
                    <a:pt x="575704" y="98775"/>
                  </a:lnTo>
                  <a:lnTo>
                    <a:pt x="604211" y="131163"/>
                  </a:lnTo>
                  <a:lnTo>
                    <a:pt x="628436" y="167028"/>
                  </a:lnTo>
                  <a:lnTo>
                    <a:pt x="647978" y="205971"/>
                  </a:lnTo>
                  <a:lnTo>
                    <a:pt x="662433" y="247588"/>
                  </a:lnTo>
                  <a:lnTo>
                    <a:pt x="671401" y="291479"/>
                  </a:lnTo>
                  <a:lnTo>
                    <a:pt x="674480" y="337240"/>
                  </a:lnTo>
                  <a:lnTo>
                    <a:pt x="671400" y="383002"/>
                  </a:lnTo>
                  <a:lnTo>
                    <a:pt x="662432" y="426892"/>
                  </a:lnTo>
                  <a:lnTo>
                    <a:pt x="647977" y="468509"/>
                  </a:lnTo>
                  <a:lnTo>
                    <a:pt x="628435" y="507452"/>
                  </a:lnTo>
                  <a:lnTo>
                    <a:pt x="604210" y="543318"/>
                  </a:lnTo>
                  <a:lnTo>
                    <a:pt x="575703" y="575705"/>
                  </a:lnTo>
                  <a:lnTo>
                    <a:pt x="543316" y="604212"/>
                  </a:lnTo>
                  <a:lnTo>
                    <a:pt x="507450" y="628437"/>
                  </a:lnTo>
                  <a:lnTo>
                    <a:pt x="468507" y="647978"/>
                  </a:lnTo>
                  <a:lnTo>
                    <a:pt x="426890" y="662434"/>
                  </a:lnTo>
                  <a:lnTo>
                    <a:pt x="382999" y="671402"/>
                  </a:lnTo>
                  <a:lnTo>
                    <a:pt x="337239" y="674481"/>
                  </a:lnTo>
                  <a:close/>
                </a:path>
              </a:pathLst>
            </a:custGeom>
            <a:solidFill>
              <a:srgbClr val="00B6FF">
                <a:alpha val="29803"/>
              </a:srgbClr>
            </a:solidFill>
          </p:spPr>
          <p:txBody>
            <a:bodyPr wrap="square" lIns="0" tIns="0" rIns="0" bIns="0" rtlCol="0"/>
            <a:lstStyle/>
            <a:p/>
          </p:txBody>
        </p:sp>
        <p:sp>
          <p:nvSpPr>
            <p:cNvPr id="14" name="object 14"/>
            <p:cNvSpPr/>
            <p:nvPr/>
          </p:nvSpPr>
          <p:spPr>
            <a:xfrm>
              <a:off x="4187609" y="1531302"/>
              <a:ext cx="577850" cy="4582795"/>
            </a:xfrm>
            <a:custGeom>
              <a:rect l="l" t="t" r="r" b="b"/>
              <a:pathLst>
                <a:path w="577850" h="4582795">
                  <a:moveTo>
                    <a:pt x="468668" y="234340"/>
                  </a:moveTo>
                  <a:lnTo>
                    <a:pt x="463905" y="187109"/>
                  </a:lnTo>
                  <a:lnTo>
                    <a:pt x="450253" y="143129"/>
                  </a:lnTo>
                  <a:lnTo>
                    <a:pt x="428650" y="103314"/>
                  </a:lnTo>
                  <a:lnTo>
                    <a:pt x="400037" y="68643"/>
                  </a:lnTo>
                  <a:lnTo>
                    <a:pt x="365353" y="40030"/>
                  </a:lnTo>
                  <a:lnTo>
                    <a:pt x="325551" y="18415"/>
                  </a:lnTo>
                  <a:lnTo>
                    <a:pt x="281559" y="4762"/>
                  </a:lnTo>
                  <a:lnTo>
                    <a:pt x="234327" y="0"/>
                  </a:lnTo>
                  <a:lnTo>
                    <a:pt x="187109" y="4762"/>
                  </a:lnTo>
                  <a:lnTo>
                    <a:pt x="143116" y="18415"/>
                  </a:lnTo>
                  <a:lnTo>
                    <a:pt x="103314" y="40030"/>
                  </a:lnTo>
                  <a:lnTo>
                    <a:pt x="68630" y="68643"/>
                  </a:lnTo>
                  <a:lnTo>
                    <a:pt x="40017" y="103314"/>
                  </a:lnTo>
                  <a:lnTo>
                    <a:pt x="18415" y="143129"/>
                  </a:lnTo>
                  <a:lnTo>
                    <a:pt x="4762" y="187109"/>
                  </a:lnTo>
                  <a:lnTo>
                    <a:pt x="0" y="234340"/>
                  </a:lnTo>
                  <a:lnTo>
                    <a:pt x="4762" y="281559"/>
                  </a:lnTo>
                  <a:lnTo>
                    <a:pt x="18415" y="325551"/>
                  </a:lnTo>
                  <a:lnTo>
                    <a:pt x="40017" y="365353"/>
                  </a:lnTo>
                  <a:lnTo>
                    <a:pt x="68630" y="400037"/>
                  </a:lnTo>
                  <a:lnTo>
                    <a:pt x="103314" y="428650"/>
                  </a:lnTo>
                  <a:lnTo>
                    <a:pt x="143116" y="450253"/>
                  </a:lnTo>
                  <a:lnTo>
                    <a:pt x="187109" y="463905"/>
                  </a:lnTo>
                  <a:lnTo>
                    <a:pt x="234327" y="468668"/>
                  </a:lnTo>
                  <a:lnTo>
                    <a:pt x="281559" y="463905"/>
                  </a:lnTo>
                  <a:lnTo>
                    <a:pt x="325551" y="450253"/>
                  </a:lnTo>
                  <a:lnTo>
                    <a:pt x="365353" y="428650"/>
                  </a:lnTo>
                  <a:lnTo>
                    <a:pt x="400037" y="400037"/>
                  </a:lnTo>
                  <a:lnTo>
                    <a:pt x="428650" y="365353"/>
                  </a:lnTo>
                  <a:lnTo>
                    <a:pt x="450253" y="325551"/>
                  </a:lnTo>
                  <a:lnTo>
                    <a:pt x="463905" y="281559"/>
                  </a:lnTo>
                  <a:lnTo>
                    <a:pt x="468668" y="234340"/>
                  </a:lnTo>
                  <a:close/>
                </a:path>
                <a:path w="577850" h="4582795">
                  <a:moveTo>
                    <a:pt x="577634" y="4582465"/>
                  </a:moveTo>
                  <a:lnTo>
                    <a:pt x="225640" y="4230471"/>
                  </a:lnTo>
                  <a:lnTo>
                    <a:pt x="214363" y="4219181"/>
                  </a:lnTo>
                  <a:lnTo>
                    <a:pt x="214363" y="4582465"/>
                  </a:lnTo>
                  <a:lnTo>
                    <a:pt x="577634" y="4582465"/>
                  </a:lnTo>
                  <a:close/>
                </a:path>
              </a:pathLst>
            </a:custGeom>
            <a:solidFill>
              <a:srgbClr val="00B6FF"/>
            </a:solidFill>
          </p:spPr>
          <p:txBody>
            <a:bodyPr wrap="square" lIns="0" tIns="0" rIns="0" bIns="0" rtlCol="0"/>
            <a:lstStyle/>
            <a:p/>
          </p:txBody>
        </p:sp>
        <p:sp>
          <p:nvSpPr>
            <p:cNvPr id="15" name="object 15"/>
            <p:cNvSpPr/>
            <p:nvPr/>
          </p:nvSpPr>
          <p:spPr>
            <a:xfrm>
              <a:off x="4403275" y="2027330"/>
              <a:ext cx="11430" cy="4074795"/>
            </a:xfrm>
            <a:custGeom>
              <a:rect l="l" t="t" r="r" b="b"/>
              <a:pathLst>
                <a:path w="11429" h="4074795">
                  <a:moveTo>
                    <a:pt x="0" y="0"/>
                  </a:moveTo>
                  <a:lnTo>
                    <a:pt x="10893" y="4074238"/>
                  </a:lnTo>
                </a:path>
              </a:pathLst>
            </a:custGeom>
            <a:ln w="19049">
              <a:solidFill>
                <a:srgbClr val="00B6FF"/>
              </a:solidFill>
              <a:prstDash val="sysDash"/>
            </a:ln>
          </p:spPr>
          <p:txBody>
            <a:bodyPr wrap="square" lIns="0" tIns="0" rIns="0" bIns="0" rtlCol="0"/>
            <a:lstStyle/>
            <a:p/>
          </p:txBody>
        </p:sp>
        <p:sp>
          <p:nvSpPr>
            <p:cNvPr id="16" name="object 16"/>
            <p:cNvSpPr/>
            <p:nvPr/>
          </p:nvSpPr>
          <p:spPr>
            <a:xfrm>
              <a:off x="4403274" y="6101567"/>
              <a:ext cx="3028315" cy="0"/>
            </a:xfrm>
            <a:custGeom>
              <a:rect l="l" t="t" r="r" b="b"/>
              <a:pathLst>
                <a:path w="3028315">
                  <a:moveTo>
                    <a:pt x="0" y="0"/>
                  </a:moveTo>
                  <a:lnTo>
                    <a:pt x="3028272" y="0"/>
                  </a:lnTo>
                </a:path>
              </a:pathLst>
            </a:custGeom>
            <a:solidFill>
              <a:srgbClr val="00B6FF"/>
            </a:solidFill>
          </p:spPr>
          <p:txBody>
            <a:bodyPr wrap="square" lIns="0" tIns="0" rIns="0" bIns="0" rtlCol="0"/>
            <a:lstStyle/>
            <a:p/>
          </p:txBody>
        </p:sp>
        <p:sp>
          <p:nvSpPr>
            <p:cNvPr id="17" name="object 17"/>
            <p:cNvSpPr/>
            <p:nvPr/>
          </p:nvSpPr>
          <p:spPr>
            <a:xfrm>
              <a:off x="4403274" y="6101567"/>
              <a:ext cx="3028315" cy="0"/>
            </a:xfrm>
            <a:custGeom>
              <a:rect l="l" t="t" r="r" b="b"/>
              <a:pathLst>
                <a:path w="3028315">
                  <a:moveTo>
                    <a:pt x="3028272" y="0"/>
                  </a:moveTo>
                  <a:lnTo>
                    <a:pt x="0" y="0"/>
                  </a:lnTo>
                </a:path>
              </a:pathLst>
            </a:custGeom>
            <a:ln w="19050">
              <a:solidFill>
                <a:srgbClr val="00B6FF"/>
              </a:solidFill>
              <a:prstDash val="sysDash"/>
            </a:ln>
          </p:spPr>
          <p:txBody>
            <a:bodyPr wrap="square" lIns="0" tIns="0" rIns="0" bIns="0" rtlCol="0"/>
            <a:lstStyle/>
            <a:p/>
          </p:txBody>
        </p:sp>
      </p:grpSp>
      <p:sp>
        <p:nvSpPr>
          <p:cNvPr id="18" name="object 18"/>
          <p:cNvSpPr txBox="1"/>
          <p:nvPr/>
        </p:nvSpPr>
        <p:spPr>
          <a:xfrm>
            <a:off x="4675218" y="2182392"/>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00B6FF"/>
                </a:solidFill>
                <a:latin typeface="微软雅黑"/>
                <a:cs typeface="微软雅黑"/>
              </a:rPr>
              <a:t>专业技</a:t>
            </a:r>
            <a:r>
              <a:rPr sz="2300" b="1" spc="-50">
                <a:solidFill>
                  <a:srgbClr val="00B6FF"/>
                </a:solidFill>
                <a:latin typeface="微软雅黑"/>
                <a:cs typeface="微软雅黑"/>
              </a:rPr>
              <a:t>能</a:t>
            </a:r>
            <a:endParaRPr sz="2300">
              <a:latin typeface="微软雅黑"/>
              <a:cs typeface="微软雅黑"/>
            </a:endParaRPr>
          </a:p>
        </p:txBody>
      </p:sp>
      <p:sp>
        <p:nvSpPr>
          <p:cNvPr id="19" name="object 19"/>
          <p:cNvSpPr txBox="1"/>
          <p:nvPr/>
        </p:nvSpPr>
        <p:spPr>
          <a:xfrm>
            <a:off x="4675218" y="3097070"/>
            <a:ext cx="2768600" cy="1568450"/>
          </a:xfrm>
          <a:prstGeom prst="rect">
            <a:avLst/>
          </a:prstGeom>
        </p:spPr>
        <p:txBody>
          <a:bodyPr vert="horz" wrap="square" lIns="0" tIns="12700" rIns="0" bIns="0" rtlCol="0">
            <a:spAutoFit/>
          </a:bodyPr>
          <a:lstStyle/>
          <a:p>
            <a:pPr marL="12700" marR="5080" algn="just">
              <a:lnSpc>
                <a:spcPct val="150000"/>
              </a:lnSpc>
              <a:spcBef>
                <a:spcPts val="100"/>
              </a:spcBef>
            </a:pPr>
            <a:r>
              <a:rPr sz="1350" spc="-5">
                <a:solidFill>
                  <a:srgbClr val="FFFFFF"/>
                </a:solidFill>
                <a:latin typeface="微软雅黑"/>
                <a:cs typeface="微软雅黑"/>
              </a:rPr>
              <a:t>心理咨询师需要掌握心理学的基本理论和方法，具备心理诊断和治疗的能力。他们需要了解各种心理问题和治疗方法，并能够根据来访者的需求选择合适的方法进行干预和治疗。</a:t>
            </a:r>
            <a:endParaRPr sz="1350">
              <a:latin typeface="微软雅黑"/>
              <a:cs typeface="微软雅黑"/>
            </a:endParaRPr>
          </a:p>
        </p:txBody>
      </p:sp>
      <p:grpSp>
        <p:nvGrpSpPr>
          <p:cNvPr id="20" name="object 20"/>
          <p:cNvGrpSpPr/>
          <p:nvPr/>
        </p:nvGrpSpPr>
        <p:grpSpPr>
          <a:xfrm>
            <a:off x="7855769" y="1433724"/>
            <a:ext cx="3341370" cy="4680585"/>
            <a:chOff x="7855769" y="1433724"/>
            <a:chExt cx="3341370" cy="4680585"/>
          </a:xfrm>
        </p:grpSpPr>
        <p:sp>
          <p:nvSpPr>
            <p:cNvPr id="21" name="object 21"/>
            <p:cNvSpPr/>
            <p:nvPr/>
          </p:nvSpPr>
          <p:spPr>
            <a:xfrm>
              <a:off x="7855769" y="1433724"/>
              <a:ext cx="675005" cy="675005"/>
            </a:xfrm>
            <a:custGeom>
              <a:rect l="l" t="t" r="r" b="b"/>
              <a:pathLst>
                <a:path w="675004" h="675005">
                  <a:moveTo>
                    <a:pt x="337239" y="0"/>
                  </a:moveTo>
                  <a:close/>
                </a:path>
                <a:path w="675004" h="675005">
                  <a:moveTo>
                    <a:pt x="337237" y="674481"/>
                  </a:moveTo>
                  <a:lnTo>
                    <a:pt x="291474" y="671402"/>
                  </a:lnTo>
                  <a:lnTo>
                    <a:pt x="247584" y="662434"/>
                  </a:lnTo>
                  <a:lnTo>
                    <a:pt x="205967" y="647978"/>
                  </a:lnTo>
                  <a:lnTo>
                    <a:pt x="167024" y="628437"/>
                  </a:lnTo>
                  <a:lnTo>
                    <a:pt x="131158" y="604212"/>
                  </a:lnTo>
                  <a:lnTo>
                    <a:pt x="98771" y="575705"/>
                  </a:lnTo>
                  <a:lnTo>
                    <a:pt x="70264" y="543317"/>
                  </a:lnTo>
                  <a:lnTo>
                    <a:pt x="46039" y="507452"/>
                  </a:lnTo>
                  <a:lnTo>
                    <a:pt x="26498" y="468509"/>
                  </a:lnTo>
                  <a:lnTo>
                    <a:pt x="12042" y="426892"/>
                  </a:lnTo>
                  <a:lnTo>
                    <a:pt x="3074" y="383001"/>
                  </a:lnTo>
                  <a:lnTo>
                    <a:pt x="0" y="337240"/>
                  </a:lnTo>
                  <a:lnTo>
                    <a:pt x="3078" y="291478"/>
                  </a:lnTo>
                  <a:lnTo>
                    <a:pt x="12046" y="247588"/>
                  </a:lnTo>
                  <a:lnTo>
                    <a:pt x="26502" y="205970"/>
                  </a:lnTo>
                  <a:lnTo>
                    <a:pt x="46043" y="167028"/>
                  </a:lnTo>
                  <a:lnTo>
                    <a:pt x="70268" y="131162"/>
                  </a:lnTo>
                  <a:lnTo>
                    <a:pt x="98775" y="98775"/>
                  </a:lnTo>
                  <a:lnTo>
                    <a:pt x="131163" y="70268"/>
                  </a:lnTo>
                  <a:lnTo>
                    <a:pt x="167028" y="46042"/>
                  </a:lnTo>
                  <a:lnTo>
                    <a:pt x="205971" y="26501"/>
                  </a:lnTo>
                  <a:lnTo>
                    <a:pt x="247589" y="12046"/>
                  </a:lnTo>
                  <a:lnTo>
                    <a:pt x="291480" y="3078"/>
                  </a:lnTo>
                  <a:lnTo>
                    <a:pt x="337239" y="0"/>
                  </a:lnTo>
                  <a:lnTo>
                    <a:pt x="383000" y="3078"/>
                  </a:lnTo>
                  <a:lnTo>
                    <a:pt x="426890" y="12046"/>
                  </a:lnTo>
                  <a:lnTo>
                    <a:pt x="468508" y="26502"/>
                  </a:lnTo>
                  <a:lnTo>
                    <a:pt x="507450" y="46043"/>
                  </a:lnTo>
                  <a:lnTo>
                    <a:pt x="543316" y="70268"/>
                  </a:lnTo>
                  <a:lnTo>
                    <a:pt x="575703" y="98775"/>
                  </a:lnTo>
                  <a:lnTo>
                    <a:pt x="604211" y="131163"/>
                  </a:lnTo>
                  <a:lnTo>
                    <a:pt x="628436" y="167028"/>
                  </a:lnTo>
                  <a:lnTo>
                    <a:pt x="647977" y="205971"/>
                  </a:lnTo>
                  <a:lnTo>
                    <a:pt x="662432" y="247588"/>
                  </a:lnTo>
                  <a:lnTo>
                    <a:pt x="671400" y="291479"/>
                  </a:lnTo>
                  <a:lnTo>
                    <a:pt x="674478" y="337240"/>
                  </a:lnTo>
                  <a:lnTo>
                    <a:pt x="671398" y="383002"/>
                  </a:lnTo>
                  <a:lnTo>
                    <a:pt x="662430" y="426892"/>
                  </a:lnTo>
                  <a:lnTo>
                    <a:pt x="647975" y="468509"/>
                  </a:lnTo>
                  <a:lnTo>
                    <a:pt x="628434" y="507452"/>
                  </a:lnTo>
                  <a:lnTo>
                    <a:pt x="604208" y="543318"/>
                  </a:lnTo>
                  <a:lnTo>
                    <a:pt x="575701" y="575705"/>
                  </a:lnTo>
                  <a:lnTo>
                    <a:pt x="543314" y="604212"/>
                  </a:lnTo>
                  <a:lnTo>
                    <a:pt x="507448" y="628437"/>
                  </a:lnTo>
                  <a:lnTo>
                    <a:pt x="468506" y="647978"/>
                  </a:lnTo>
                  <a:lnTo>
                    <a:pt x="426888" y="662434"/>
                  </a:lnTo>
                  <a:lnTo>
                    <a:pt x="382998" y="671402"/>
                  </a:lnTo>
                  <a:lnTo>
                    <a:pt x="337237" y="674481"/>
                  </a:lnTo>
                  <a:close/>
                </a:path>
              </a:pathLst>
            </a:custGeom>
            <a:solidFill>
              <a:srgbClr val="00B6FF">
                <a:alpha val="29803"/>
              </a:srgbClr>
            </a:solidFill>
          </p:spPr>
          <p:txBody>
            <a:bodyPr wrap="square" lIns="0" tIns="0" rIns="0" bIns="0" rtlCol="0"/>
            <a:lstStyle/>
            <a:p/>
          </p:txBody>
        </p:sp>
        <p:sp>
          <p:nvSpPr>
            <p:cNvPr id="22" name="object 22"/>
            <p:cNvSpPr/>
            <p:nvPr/>
          </p:nvSpPr>
          <p:spPr>
            <a:xfrm>
              <a:off x="7952613" y="1531302"/>
              <a:ext cx="577850" cy="4582795"/>
            </a:xfrm>
            <a:custGeom>
              <a:rect l="l" t="t" r="r" b="b"/>
              <a:pathLst>
                <a:path w="577850" h="4582795">
                  <a:moveTo>
                    <a:pt x="468655" y="234340"/>
                  </a:moveTo>
                  <a:lnTo>
                    <a:pt x="463892" y="187109"/>
                  </a:lnTo>
                  <a:lnTo>
                    <a:pt x="450240" y="143129"/>
                  </a:lnTo>
                  <a:lnTo>
                    <a:pt x="428637" y="103314"/>
                  </a:lnTo>
                  <a:lnTo>
                    <a:pt x="400024" y="68643"/>
                  </a:lnTo>
                  <a:lnTo>
                    <a:pt x="365340" y="40030"/>
                  </a:lnTo>
                  <a:lnTo>
                    <a:pt x="325539" y="18415"/>
                  </a:lnTo>
                  <a:lnTo>
                    <a:pt x="281559" y="4762"/>
                  </a:lnTo>
                  <a:lnTo>
                    <a:pt x="234327" y="0"/>
                  </a:lnTo>
                  <a:lnTo>
                    <a:pt x="187109" y="4762"/>
                  </a:lnTo>
                  <a:lnTo>
                    <a:pt x="143116" y="18415"/>
                  </a:lnTo>
                  <a:lnTo>
                    <a:pt x="103314" y="40030"/>
                  </a:lnTo>
                  <a:lnTo>
                    <a:pt x="68630" y="68643"/>
                  </a:lnTo>
                  <a:lnTo>
                    <a:pt x="40017" y="103314"/>
                  </a:lnTo>
                  <a:lnTo>
                    <a:pt x="18415" y="143129"/>
                  </a:lnTo>
                  <a:lnTo>
                    <a:pt x="4762" y="187109"/>
                  </a:lnTo>
                  <a:lnTo>
                    <a:pt x="0" y="234340"/>
                  </a:lnTo>
                  <a:lnTo>
                    <a:pt x="4749" y="281559"/>
                  </a:lnTo>
                  <a:lnTo>
                    <a:pt x="18415" y="325551"/>
                  </a:lnTo>
                  <a:lnTo>
                    <a:pt x="40017" y="365353"/>
                  </a:lnTo>
                  <a:lnTo>
                    <a:pt x="68630" y="400037"/>
                  </a:lnTo>
                  <a:lnTo>
                    <a:pt x="103314" y="428650"/>
                  </a:lnTo>
                  <a:lnTo>
                    <a:pt x="143116" y="450253"/>
                  </a:lnTo>
                  <a:lnTo>
                    <a:pt x="187096" y="463905"/>
                  </a:lnTo>
                  <a:lnTo>
                    <a:pt x="234327" y="468668"/>
                  </a:lnTo>
                  <a:lnTo>
                    <a:pt x="281546" y="463905"/>
                  </a:lnTo>
                  <a:lnTo>
                    <a:pt x="325539" y="450253"/>
                  </a:lnTo>
                  <a:lnTo>
                    <a:pt x="365340" y="428650"/>
                  </a:lnTo>
                  <a:lnTo>
                    <a:pt x="400024" y="400037"/>
                  </a:lnTo>
                  <a:lnTo>
                    <a:pt x="428637" y="365353"/>
                  </a:lnTo>
                  <a:lnTo>
                    <a:pt x="450240" y="325551"/>
                  </a:lnTo>
                  <a:lnTo>
                    <a:pt x="463892" y="281559"/>
                  </a:lnTo>
                  <a:lnTo>
                    <a:pt x="468655" y="234340"/>
                  </a:lnTo>
                  <a:close/>
                </a:path>
                <a:path w="577850" h="4582795">
                  <a:moveTo>
                    <a:pt x="577634" y="4582465"/>
                  </a:moveTo>
                  <a:lnTo>
                    <a:pt x="225628" y="4230471"/>
                  </a:lnTo>
                  <a:lnTo>
                    <a:pt x="214350" y="4219181"/>
                  </a:lnTo>
                  <a:lnTo>
                    <a:pt x="214350" y="4582465"/>
                  </a:lnTo>
                  <a:lnTo>
                    <a:pt x="577634" y="4582465"/>
                  </a:lnTo>
                  <a:close/>
                </a:path>
              </a:pathLst>
            </a:custGeom>
            <a:solidFill>
              <a:srgbClr val="00B6FF"/>
            </a:solidFill>
          </p:spPr>
          <p:txBody>
            <a:bodyPr wrap="square" lIns="0" tIns="0" rIns="0" bIns="0" rtlCol="0"/>
            <a:lstStyle/>
            <a:p/>
          </p:txBody>
        </p:sp>
        <p:sp>
          <p:nvSpPr>
            <p:cNvPr id="23" name="object 23"/>
            <p:cNvSpPr/>
            <p:nvPr/>
          </p:nvSpPr>
          <p:spPr>
            <a:xfrm>
              <a:off x="8168271" y="2027330"/>
              <a:ext cx="11430" cy="4074795"/>
            </a:xfrm>
            <a:custGeom>
              <a:rect l="l" t="t" r="r" b="b"/>
              <a:pathLst>
                <a:path w="11429" h="4074795">
                  <a:moveTo>
                    <a:pt x="0" y="0"/>
                  </a:moveTo>
                  <a:lnTo>
                    <a:pt x="10893" y="4074238"/>
                  </a:lnTo>
                </a:path>
              </a:pathLst>
            </a:custGeom>
            <a:ln w="19050">
              <a:solidFill>
                <a:srgbClr val="00B6FF"/>
              </a:solidFill>
              <a:prstDash val="sysDash"/>
            </a:ln>
          </p:spPr>
          <p:txBody>
            <a:bodyPr wrap="square" lIns="0" tIns="0" rIns="0" bIns="0" rtlCol="0"/>
            <a:lstStyle/>
            <a:p/>
          </p:txBody>
        </p:sp>
        <p:sp>
          <p:nvSpPr>
            <p:cNvPr id="24" name="object 24"/>
            <p:cNvSpPr/>
            <p:nvPr/>
          </p:nvSpPr>
          <p:spPr>
            <a:xfrm>
              <a:off x="8168272" y="6101567"/>
              <a:ext cx="3028315" cy="0"/>
            </a:xfrm>
            <a:custGeom>
              <a:rect l="l" t="t" r="r" b="b"/>
              <a:pathLst>
                <a:path w="3028315">
                  <a:moveTo>
                    <a:pt x="0" y="0"/>
                  </a:moveTo>
                  <a:lnTo>
                    <a:pt x="3028271" y="0"/>
                  </a:lnTo>
                </a:path>
              </a:pathLst>
            </a:custGeom>
            <a:solidFill>
              <a:srgbClr val="00B6FF"/>
            </a:solidFill>
          </p:spPr>
          <p:txBody>
            <a:bodyPr wrap="square" lIns="0" tIns="0" rIns="0" bIns="0" rtlCol="0"/>
            <a:lstStyle/>
            <a:p/>
          </p:txBody>
        </p:sp>
        <p:sp>
          <p:nvSpPr>
            <p:cNvPr id="25" name="object 25"/>
            <p:cNvSpPr/>
            <p:nvPr/>
          </p:nvSpPr>
          <p:spPr>
            <a:xfrm>
              <a:off x="8168272" y="6101567"/>
              <a:ext cx="3028315" cy="0"/>
            </a:xfrm>
            <a:custGeom>
              <a:rect l="l" t="t" r="r" b="b"/>
              <a:pathLst>
                <a:path w="3028315">
                  <a:moveTo>
                    <a:pt x="3028271" y="0"/>
                  </a:moveTo>
                  <a:lnTo>
                    <a:pt x="0" y="0"/>
                  </a:lnTo>
                </a:path>
              </a:pathLst>
            </a:custGeom>
            <a:ln w="19050">
              <a:solidFill>
                <a:srgbClr val="00B6FF"/>
              </a:solidFill>
              <a:prstDash val="sysDash"/>
            </a:ln>
          </p:spPr>
          <p:txBody>
            <a:bodyPr wrap="square" lIns="0" tIns="0" rIns="0" bIns="0" rtlCol="0"/>
            <a:lstStyle/>
            <a:p/>
          </p:txBody>
        </p:sp>
      </p:grpSp>
      <p:sp>
        <p:nvSpPr>
          <p:cNvPr id="26" name="object 26"/>
          <p:cNvSpPr txBox="1"/>
          <p:nvPr/>
        </p:nvSpPr>
        <p:spPr>
          <a:xfrm>
            <a:off x="8440216" y="2182392"/>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00B6FF"/>
                </a:solidFill>
                <a:latin typeface="微软雅黑"/>
                <a:cs typeface="微软雅黑"/>
              </a:rPr>
              <a:t>职业前</a:t>
            </a:r>
            <a:r>
              <a:rPr sz="2300" b="1" spc="-50">
                <a:solidFill>
                  <a:srgbClr val="00B6FF"/>
                </a:solidFill>
                <a:latin typeface="微软雅黑"/>
                <a:cs typeface="微软雅黑"/>
              </a:rPr>
              <a:t>景</a:t>
            </a:r>
            <a:endParaRPr sz="2300">
              <a:latin typeface="微软雅黑"/>
              <a:cs typeface="微软雅黑"/>
            </a:endParaRPr>
          </a:p>
        </p:txBody>
      </p:sp>
      <p:sp>
        <p:nvSpPr>
          <p:cNvPr id="27" name="object 27"/>
          <p:cNvSpPr txBox="1"/>
          <p:nvPr/>
        </p:nvSpPr>
        <p:spPr>
          <a:xfrm>
            <a:off x="8440215" y="3097070"/>
            <a:ext cx="2768600" cy="1877060"/>
          </a:xfrm>
          <a:prstGeom prst="rect">
            <a:avLst/>
          </a:prstGeom>
        </p:spPr>
        <p:txBody>
          <a:bodyPr vert="horz" wrap="square" lIns="0" tIns="12700" rIns="0" bIns="0" rtlCol="0">
            <a:spAutoFit/>
          </a:bodyPr>
          <a:lstStyle/>
          <a:p>
            <a:pPr marL="12700" marR="5080" algn="just">
              <a:lnSpc>
                <a:spcPct val="150000"/>
              </a:lnSpc>
              <a:spcBef>
                <a:spcPts val="100"/>
              </a:spcBef>
            </a:pPr>
            <a:r>
              <a:rPr sz="1350" spc="-5">
                <a:solidFill>
                  <a:srgbClr val="FFFFFF"/>
                </a:solidFill>
                <a:latin typeface="微软雅黑"/>
                <a:cs typeface="微软雅黑"/>
              </a:rPr>
              <a:t>随着社会的发展和人们生活节奏的加快，心理问题逐渐增多，对心理咨询师的需求也越来越大。心理咨询师可以在医院、学校、企事业单位等领域工作，也可以自主创业开设心理咨询</a:t>
            </a:r>
            <a:r>
              <a:rPr sz="1350" spc="-20">
                <a:solidFill>
                  <a:srgbClr val="FFFFFF"/>
                </a:solidFill>
                <a:latin typeface="微软雅黑"/>
                <a:cs typeface="微软雅黑"/>
              </a:rPr>
              <a:t>机构。</a:t>
            </a:r>
            <a:endParaRPr sz="1350">
              <a:latin typeface="微软雅黑"/>
              <a:cs typeface="微软雅黑"/>
            </a:endParaRPr>
          </a:p>
        </p:txBody>
      </p:sp>
      <p:grpSp>
        <p:nvGrpSpPr>
          <p:cNvPr id="28" name="object 28"/>
          <p:cNvGrpSpPr/>
          <p:nvPr/>
        </p:nvGrpSpPr>
        <p:grpSpPr>
          <a:xfrm>
            <a:off x="454963" y="331167"/>
            <a:ext cx="515620" cy="440055"/>
            <a:chOff x="454963" y="331167"/>
            <a:chExt cx="515620" cy="440055"/>
          </a:xfrm>
        </p:grpSpPr>
        <p:pic>
          <p:nvPicPr>
            <p:cNvPr id="29" name="object 29"/>
            <p:cNvPicPr/>
            <p:nvPr/>
          </p:nvPicPr>
          <p:blipFill>
            <a:blip r:embed="rId2"/>
            <a:stretch>
              <a:fillRect/>
            </a:stretch>
          </p:blipFill>
          <p:spPr>
            <a:xfrm>
              <a:off x="454963" y="331167"/>
              <a:ext cx="84147" cy="84146"/>
            </a:xfrm>
            <a:prstGeom prst="rect">
              <a:avLst/>
            </a:prstGeom>
          </p:spPr>
        </p:pic>
        <p:pic>
          <p:nvPicPr>
            <p:cNvPr id="30" name="object 30"/>
            <p:cNvPicPr/>
            <p:nvPr/>
          </p:nvPicPr>
          <p:blipFill>
            <a:blip r:embed="rId3"/>
            <a:stretch>
              <a:fillRect/>
            </a:stretch>
          </p:blipFill>
          <p:spPr>
            <a:xfrm>
              <a:off x="575049" y="337742"/>
              <a:ext cx="78137" cy="78136"/>
            </a:xfrm>
            <a:prstGeom prst="rect">
              <a:avLst/>
            </a:prstGeom>
          </p:spPr>
        </p:pic>
        <p:pic>
          <p:nvPicPr>
            <p:cNvPr id="31" name="object 31"/>
            <p:cNvPicPr/>
            <p:nvPr/>
          </p:nvPicPr>
          <p:blipFill>
            <a:blip r:embed="rId4"/>
            <a:stretch>
              <a:fillRect/>
            </a:stretch>
          </p:blipFill>
          <p:spPr>
            <a:xfrm>
              <a:off x="689124" y="339459"/>
              <a:ext cx="74704" cy="74703"/>
            </a:xfrm>
            <a:prstGeom prst="rect">
              <a:avLst/>
            </a:prstGeom>
          </p:spPr>
        </p:pic>
        <p:pic>
          <p:nvPicPr>
            <p:cNvPr id="32" name="object 32"/>
            <p:cNvPicPr/>
            <p:nvPr/>
          </p:nvPicPr>
          <p:blipFill>
            <a:blip r:embed="rId5"/>
            <a:stretch>
              <a:fillRect/>
            </a:stretch>
          </p:blipFill>
          <p:spPr>
            <a:xfrm>
              <a:off x="799767" y="348429"/>
              <a:ext cx="69238" cy="69237"/>
            </a:xfrm>
            <a:prstGeom prst="rect">
              <a:avLst/>
            </a:prstGeom>
          </p:spPr>
        </p:pic>
        <p:pic>
          <p:nvPicPr>
            <p:cNvPr id="33" name="object 33"/>
            <p:cNvPicPr/>
            <p:nvPr/>
          </p:nvPicPr>
          <p:blipFill>
            <a:blip r:embed="rId6"/>
            <a:stretch>
              <a:fillRect/>
            </a:stretch>
          </p:blipFill>
          <p:spPr>
            <a:xfrm>
              <a:off x="904944" y="344296"/>
              <a:ext cx="65594" cy="65593"/>
            </a:xfrm>
            <a:prstGeom prst="rect">
              <a:avLst/>
            </a:prstGeom>
          </p:spPr>
        </p:pic>
        <p:pic>
          <p:nvPicPr>
            <p:cNvPr id="34" name="object 34"/>
            <p:cNvPicPr/>
            <p:nvPr/>
          </p:nvPicPr>
          <p:blipFill>
            <a:blip r:embed="rId7"/>
            <a:stretch>
              <a:fillRect/>
            </a:stretch>
          </p:blipFill>
          <p:spPr>
            <a:xfrm>
              <a:off x="454963" y="448941"/>
              <a:ext cx="84147" cy="84146"/>
            </a:xfrm>
            <a:prstGeom prst="rect">
              <a:avLst/>
            </a:prstGeom>
          </p:spPr>
        </p:pic>
        <p:pic>
          <p:nvPicPr>
            <p:cNvPr id="35" name="object 35"/>
            <p:cNvPicPr/>
            <p:nvPr/>
          </p:nvPicPr>
          <p:blipFill>
            <a:blip r:embed="rId3"/>
            <a:stretch>
              <a:fillRect/>
            </a:stretch>
          </p:blipFill>
          <p:spPr>
            <a:xfrm>
              <a:off x="575049" y="455516"/>
              <a:ext cx="78137" cy="78136"/>
            </a:xfrm>
            <a:prstGeom prst="rect">
              <a:avLst/>
            </a:prstGeom>
          </p:spPr>
        </p:pic>
        <p:pic>
          <p:nvPicPr>
            <p:cNvPr id="36" name="object 36"/>
            <p:cNvPicPr/>
            <p:nvPr/>
          </p:nvPicPr>
          <p:blipFill>
            <a:blip r:embed="rId4"/>
            <a:stretch>
              <a:fillRect/>
            </a:stretch>
          </p:blipFill>
          <p:spPr>
            <a:xfrm>
              <a:off x="689124" y="457232"/>
              <a:ext cx="74703" cy="74704"/>
            </a:xfrm>
            <a:prstGeom prst="rect">
              <a:avLst/>
            </a:prstGeom>
          </p:spPr>
        </p:pic>
        <p:pic>
          <p:nvPicPr>
            <p:cNvPr id="37" name="object 37"/>
            <p:cNvPicPr/>
            <p:nvPr/>
          </p:nvPicPr>
          <p:blipFill>
            <a:blip r:embed="rId6"/>
            <a:stretch>
              <a:fillRect/>
            </a:stretch>
          </p:blipFill>
          <p:spPr>
            <a:xfrm>
              <a:off x="904944" y="462069"/>
              <a:ext cx="65594" cy="65594"/>
            </a:xfrm>
            <a:prstGeom prst="rect">
              <a:avLst/>
            </a:prstGeom>
          </p:spPr>
        </p:pic>
        <p:pic>
          <p:nvPicPr>
            <p:cNvPr id="38" name="object 38"/>
            <p:cNvPicPr/>
            <p:nvPr/>
          </p:nvPicPr>
          <p:blipFill>
            <a:blip r:embed="rId8"/>
            <a:stretch>
              <a:fillRect/>
            </a:stretch>
          </p:blipFill>
          <p:spPr>
            <a:xfrm>
              <a:off x="799767" y="466202"/>
              <a:ext cx="69237" cy="69237"/>
            </a:xfrm>
            <a:prstGeom prst="rect">
              <a:avLst/>
            </a:prstGeom>
          </p:spPr>
        </p:pic>
        <p:pic>
          <p:nvPicPr>
            <p:cNvPr id="39" name="object 39"/>
            <p:cNvPicPr/>
            <p:nvPr/>
          </p:nvPicPr>
          <p:blipFill>
            <a:blip r:embed="rId7"/>
            <a:stretch>
              <a:fillRect/>
            </a:stretch>
          </p:blipFill>
          <p:spPr>
            <a:xfrm>
              <a:off x="454963" y="566714"/>
              <a:ext cx="84147" cy="84146"/>
            </a:xfrm>
            <a:prstGeom prst="rect">
              <a:avLst/>
            </a:prstGeom>
          </p:spPr>
        </p:pic>
        <p:pic>
          <p:nvPicPr>
            <p:cNvPr id="40" name="object 40"/>
            <p:cNvPicPr/>
            <p:nvPr/>
          </p:nvPicPr>
          <p:blipFill>
            <a:blip r:embed="rId9"/>
            <a:stretch>
              <a:fillRect/>
            </a:stretch>
          </p:blipFill>
          <p:spPr>
            <a:xfrm>
              <a:off x="575049" y="573290"/>
              <a:ext cx="78137" cy="78136"/>
            </a:xfrm>
            <a:prstGeom prst="rect">
              <a:avLst/>
            </a:prstGeom>
          </p:spPr>
        </p:pic>
        <p:pic>
          <p:nvPicPr>
            <p:cNvPr id="41" name="object 41"/>
            <p:cNvPicPr/>
            <p:nvPr/>
          </p:nvPicPr>
          <p:blipFill>
            <a:blip r:embed="rId10"/>
            <a:stretch>
              <a:fillRect/>
            </a:stretch>
          </p:blipFill>
          <p:spPr>
            <a:xfrm>
              <a:off x="689124" y="575006"/>
              <a:ext cx="74703" cy="74704"/>
            </a:xfrm>
            <a:prstGeom prst="rect">
              <a:avLst/>
            </a:prstGeom>
          </p:spPr>
        </p:pic>
        <p:pic>
          <p:nvPicPr>
            <p:cNvPr id="42" name="object 42"/>
            <p:cNvPicPr/>
            <p:nvPr/>
          </p:nvPicPr>
          <p:blipFill>
            <a:blip r:embed="rId8"/>
            <a:stretch>
              <a:fillRect/>
            </a:stretch>
          </p:blipFill>
          <p:spPr>
            <a:xfrm>
              <a:off x="799767" y="583976"/>
              <a:ext cx="69237" cy="69237"/>
            </a:xfrm>
            <a:prstGeom prst="rect">
              <a:avLst/>
            </a:prstGeom>
          </p:spPr>
        </p:pic>
        <p:pic>
          <p:nvPicPr>
            <p:cNvPr id="43" name="object 43"/>
            <p:cNvPicPr/>
            <p:nvPr/>
          </p:nvPicPr>
          <p:blipFill>
            <a:blip r:embed="rId6"/>
            <a:stretch>
              <a:fillRect/>
            </a:stretch>
          </p:blipFill>
          <p:spPr>
            <a:xfrm>
              <a:off x="904944" y="579843"/>
              <a:ext cx="65594" cy="65594"/>
            </a:xfrm>
            <a:prstGeom prst="rect">
              <a:avLst/>
            </a:prstGeom>
          </p:spPr>
        </p:pic>
        <p:pic>
          <p:nvPicPr>
            <p:cNvPr id="44" name="object 44"/>
            <p:cNvPicPr/>
            <p:nvPr/>
          </p:nvPicPr>
          <p:blipFill>
            <a:blip r:embed="rId9"/>
            <a:stretch>
              <a:fillRect/>
            </a:stretch>
          </p:blipFill>
          <p:spPr>
            <a:xfrm>
              <a:off x="575049" y="691063"/>
              <a:ext cx="78137" cy="78136"/>
            </a:xfrm>
            <a:prstGeom prst="rect">
              <a:avLst/>
            </a:prstGeom>
          </p:spPr>
        </p:pic>
        <p:pic>
          <p:nvPicPr>
            <p:cNvPr id="45" name="object 45"/>
            <p:cNvPicPr/>
            <p:nvPr/>
          </p:nvPicPr>
          <p:blipFill>
            <a:blip r:embed="rId2"/>
            <a:stretch>
              <a:fillRect/>
            </a:stretch>
          </p:blipFill>
          <p:spPr>
            <a:xfrm>
              <a:off x="454963" y="684488"/>
              <a:ext cx="84147" cy="84146"/>
            </a:xfrm>
            <a:prstGeom prst="rect">
              <a:avLst/>
            </a:prstGeom>
          </p:spPr>
        </p:pic>
        <p:pic>
          <p:nvPicPr>
            <p:cNvPr id="46" name="object 46"/>
            <p:cNvPicPr/>
            <p:nvPr/>
          </p:nvPicPr>
          <p:blipFill>
            <a:blip r:embed="rId4"/>
            <a:stretch>
              <a:fillRect/>
            </a:stretch>
          </p:blipFill>
          <p:spPr>
            <a:xfrm>
              <a:off x="689124" y="692780"/>
              <a:ext cx="74703" cy="74704"/>
            </a:xfrm>
            <a:prstGeom prst="rect">
              <a:avLst/>
            </a:prstGeom>
          </p:spPr>
        </p:pic>
        <p:pic>
          <p:nvPicPr>
            <p:cNvPr id="47" name="object 47"/>
            <p:cNvPicPr/>
            <p:nvPr/>
          </p:nvPicPr>
          <p:blipFill>
            <a:blip r:embed="rId5"/>
            <a:stretch>
              <a:fillRect/>
            </a:stretch>
          </p:blipFill>
          <p:spPr>
            <a:xfrm>
              <a:off x="799767" y="701750"/>
              <a:ext cx="69237" cy="69237"/>
            </a:xfrm>
            <a:prstGeom prst="rect">
              <a:avLst/>
            </a:prstGeom>
          </p:spPr>
        </p:pic>
        <p:pic>
          <p:nvPicPr>
            <p:cNvPr id="48" name="object 48"/>
            <p:cNvPicPr/>
            <p:nvPr/>
          </p:nvPicPr>
          <p:blipFill>
            <a:blip r:embed="rId6"/>
            <a:stretch>
              <a:fillRect/>
            </a:stretch>
          </p:blipFill>
          <p:spPr>
            <a:xfrm>
              <a:off x="904944" y="697617"/>
              <a:ext cx="65594" cy="65594"/>
            </a:xfrm>
            <a:prstGeom prst="rect">
              <a:avLst/>
            </a:prstGeom>
          </p:spPr>
        </p:pic>
      </p:grpSp>
      <p:sp>
        <p:nvSpPr>
          <p:cNvPr id="49" name="object 49"/>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心理咨询师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43533" y="1338100"/>
            <a:ext cx="3333750" cy="1268095"/>
          </a:xfrm>
          <a:prstGeom prst="rect">
            <a:avLst/>
          </a:prstGeom>
          <a:solidFill>
            <a:srgbClr val="405DFF"/>
          </a:solidFill>
        </p:spPr>
        <p:txBody>
          <a:bodyPr vert="horz" wrap="square" lIns="0" tIns="261620" rIns="0" bIns="0" rtlCol="0">
            <a:spAutoFit/>
          </a:bodyPr>
          <a:lstStyle/>
          <a:p>
            <a:pPr marL="318770">
              <a:lnSpc>
                <a:spcPct val="100000"/>
              </a:lnSpc>
              <a:spcBef>
                <a:spcPts val="2060"/>
              </a:spcBef>
            </a:pPr>
            <a:r>
              <a:rPr sz="2100" b="1" spc="-15">
                <a:solidFill>
                  <a:srgbClr val="FFFFFF"/>
                </a:solidFill>
                <a:latin typeface="微软雅黑"/>
                <a:cs typeface="微软雅黑"/>
              </a:rPr>
              <a:t>职业概述</a:t>
            </a:r>
            <a:endParaRPr sz="2100">
              <a:latin typeface="微软雅黑"/>
              <a:cs typeface="微软雅黑"/>
            </a:endParaRPr>
          </a:p>
        </p:txBody>
      </p:sp>
      <p:sp>
        <p:nvSpPr>
          <p:cNvPr id="3" name="object 3"/>
          <p:cNvSpPr txBox="1"/>
          <p:nvPr/>
        </p:nvSpPr>
        <p:spPr>
          <a:xfrm>
            <a:off x="743533" y="2606115"/>
            <a:ext cx="3333750" cy="3550285"/>
          </a:xfrm>
          <a:prstGeom prst="rect">
            <a:avLst/>
          </a:prstGeom>
          <a:solidFill>
            <a:srgbClr val="0024EF"/>
          </a:solidFill>
        </p:spPr>
        <p:txBody>
          <a:bodyPr vert="horz" wrap="square" lIns="0" tIns="0" rIns="0" bIns="0" rtlCol="0">
            <a:spAutoFit/>
          </a:bodyPr>
          <a:lstStyle/>
          <a:p>
            <a:pPr>
              <a:lnSpc>
                <a:spcPct val="100000"/>
              </a:lnSpc>
            </a:pPr>
            <a:endParaRPr sz="1800">
              <a:latin typeface="Times New Roman"/>
              <a:cs typeface="Times New Roman"/>
            </a:endParaRPr>
          </a:p>
          <a:p>
            <a:pPr marL="292735" marR="289560" algn="just">
              <a:lnSpc>
                <a:spcPct val="150000"/>
              </a:lnSpc>
              <a:spcBef>
                <a:spcPts val="1430"/>
              </a:spcBef>
            </a:pPr>
            <a:r>
              <a:rPr sz="1350" spc="-5">
                <a:solidFill>
                  <a:srgbClr val="FFFFFF"/>
                </a:solidFill>
                <a:latin typeface="微软雅黑"/>
                <a:cs typeface="微软雅黑"/>
              </a:rPr>
              <a:t>健康管理软件工程师是专门从事健康管理软件开发和设计的专业人员。他们通过设计和开发各类健康管理软件和应用，帮助人们更好地管理和监测</a:t>
            </a:r>
            <a:r>
              <a:rPr sz="1350" spc="-10">
                <a:solidFill>
                  <a:srgbClr val="FFFFFF"/>
                </a:solidFill>
                <a:latin typeface="微软雅黑"/>
                <a:cs typeface="微软雅黑"/>
              </a:rPr>
              <a:t>自己的健康状况。</a:t>
            </a:r>
            <a:endParaRPr sz="1350">
              <a:latin typeface="微软雅黑"/>
              <a:cs typeface="微软雅黑"/>
            </a:endParaRPr>
          </a:p>
        </p:txBody>
      </p:sp>
      <p:sp>
        <p:nvSpPr>
          <p:cNvPr id="4" name="object 4"/>
          <p:cNvSpPr txBox="1"/>
          <p:nvPr/>
        </p:nvSpPr>
        <p:spPr>
          <a:xfrm>
            <a:off x="4429170" y="1338100"/>
            <a:ext cx="3333750" cy="1268095"/>
          </a:xfrm>
          <a:prstGeom prst="rect">
            <a:avLst/>
          </a:prstGeom>
          <a:solidFill>
            <a:srgbClr val="405DFF"/>
          </a:solidFill>
        </p:spPr>
        <p:txBody>
          <a:bodyPr vert="horz" wrap="square" lIns="0" tIns="261620" rIns="0" bIns="0" rtlCol="0">
            <a:spAutoFit/>
          </a:bodyPr>
          <a:lstStyle/>
          <a:p>
            <a:pPr marL="318770">
              <a:lnSpc>
                <a:spcPct val="100000"/>
              </a:lnSpc>
              <a:spcBef>
                <a:spcPts val="2060"/>
              </a:spcBef>
            </a:pPr>
            <a:r>
              <a:rPr sz="2100" b="1" spc="-15">
                <a:solidFill>
                  <a:srgbClr val="FFFFFF"/>
                </a:solidFill>
                <a:latin typeface="微软雅黑"/>
                <a:cs typeface="微软雅黑"/>
              </a:rPr>
              <a:t>专业技能</a:t>
            </a:r>
            <a:endParaRPr sz="2100">
              <a:latin typeface="微软雅黑"/>
              <a:cs typeface="微软雅黑"/>
            </a:endParaRPr>
          </a:p>
        </p:txBody>
      </p:sp>
      <p:sp>
        <p:nvSpPr>
          <p:cNvPr id="5" name="object 5"/>
          <p:cNvSpPr txBox="1"/>
          <p:nvPr/>
        </p:nvSpPr>
        <p:spPr>
          <a:xfrm>
            <a:off x="4429170" y="2606115"/>
            <a:ext cx="3333750" cy="3550285"/>
          </a:xfrm>
          <a:prstGeom prst="rect">
            <a:avLst/>
          </a:prstGeom>
          <a:solidFill>
            <a:srgbClr val="0024EF"/>
          </a:solidFill>
        </p:spPr>
        <p:txBody>
          <a:bodyPr vert="horz" wrap="square" lIns="0" tIns="0" rIns="0" bIns="0" rtlCol="0">
            <a:spAutoFit/>
          </a:bodyPr>
          <a:lstStyle/>
          <a:p>
            <a:pPr>
              <a:lnSpc>
                <a:spcPct val="100000"/>
              </a:lnSpc>
            </a:pPr>
            <a:endParaRPr sz="1800">
              <a:latin typeface="Times New Roman"/>
              <a:cs typeface="Times New Roman"/>
            </a:endParaRPr>
          </a:p>
          <a:p>
            <a:pPr marL="318770" marR="263525" algn="just">
              <a:lnSpc>
                <a:spcPct val="150000"/>
              </a:lnSpc>
              <a:spcBef>
                <a:spcPts val="1430"/>
              </a:spcBef>
            </a:pPr>
            <a:r>
              <a:rPr sz="1350" spc="-5">
                <a:solidFill>
                  <a:srgbClr val="FFFFFF"/>
                </a:solidFill>
                <a:latin typeface="微软雅黑"/>
                <a:cs typeface="微软雅黑"/>
              </a:rPr>
              <a:t>健康管理软件工程师需要具备丰富的计算机科学知识和实践经验，能够设计和开发出高效、稳定、易用的健康管理软件。他们需要了解各种编程语言和开发工具，并能够根据用户需求进行定制化设计和开发。</a:t>
            </a:r>
            <a:endParaRPr sz="1350">
              <a:latin typeface="微软雅黑"/>
              <a:cs typeface="微软雅黑"/>
            </a:endParaRPr>
          </a:p>
        </p:txBody>
      </p:sp>
      <p:sp>
        <p:nvSpPr>
          <p:cNvPr id="6" name="object 6"/>
          <p:cNvSpPr txBox="1"/>
          <p:nvPr/>
        </p:nvSpPr>
        <p:spPr>
          <a:xfrm>
            <a:off x="8118788" y="1338100"/>
            <a:ext cx="3333750" cy="1268095"/>
          </a:xfrm>
          <a:prstGeom prst="rect">
            <a:avLst/>
          </a:prstGeom>
          <a:solidFill>
            <a:srgbClr val="405DFF"/>
          </a:solidFill>
        </p:spPr>
        <p:txBody>
          <a:bodyPr vert="horz" wrap="square" lIns="0" tIns="261620" rIns="0" bIns="0" rtlCol="0">
            <a:spAutoFit/>
          </a:bodyPr>
          <a:lstStyle/>
          <a:p>
            <a:pPr marL="318770">
              <a:lnSpc>
                <a:spcPct val="100000"/>
              </a:lnSpc>
              <a:spcBef>
                <a:spcPts val="2060"/>
              </a:spcBef>
            </a:pPr>
            <a:r>
              <a:rPr sz="2100" b="1" spc="-15">
                <a:solidFill>
                  <a:srgbClr val="FFFFFF"/>
                </a:solidFill>
                <a:latin typeface="微软雅黑"/>
                <a:cs typeface="微软雅黑"/>
              </a:rPr>
              <a:t>职业前景</a:t>
            </a:r>
            <a:endParaRPr sz="2100">
              <a:latin typeface="微软雅黑"/>
              <a:cs typeface="微软雅黑"/>
            </a:endParaRPr>
          </a:p>
        </p:txBody>
      </p:sp>
      <p:sp>
        <p:nvSpPr>
          <p:cNvPr id="7" name="object 7"/>
          <p:cNvSpPr txBox="1"/>
          <p:nvPr/>
        </p:nvSpPr>
        <p:spPr>
          <a:xfrm>
            <a:off x="8118788" y="2606115"/>
            <a:ext cx="3333750" cy="3550285"/>
          </a:xfrm>
          <a:prstGeom prst="rect">
            <a:avLst/>
          </a:prstGeom>
          <a:solidFill>
            <a:srgbClr val="0024EF"/>
          </a:solidFill>
        </p:spPr>
        <p:txBody>
          <a:bodyPr vert="horz" wrap="square" lIns="0" tIns="0" rIns="0" bIns="0" rtlCol="0">
            <a:spAutoFit/>
          </a:bodyPr>
          <a:lstStyle/>
          <a:p>
            <a:pPr>
              <a:lnSpc>
                <a:spcPct val="100000"/>
              </a:lnSpc>
            </a:pPr>
            <a:endParaRPr sz="1800">
              <a:latin typeface="Times New Roman"/>
              <a:cs typeface="Times New Roman"/>
            </a:endParaRPr>
          </a:p>
          <a:p>
            <a:pPr marL="318770" marR="92075">
              <a:lnSpc>
                <a:spcPct val="150000"/>
              </a:lnSpc>
              <a:spcBef>
                <a:spcPts val="1430"/>
              </a:spcBef>
            </a:pPr>
            <a:r>
              <a:rPr sz="1350" spc="-5">
                <a:solidFill>
                  <a:srgbClr val="FFFFFF"/>
                </a:solidFill>
                <a:latin typeface="微软雅黑"/>
                <a:cs typeface="微软雅黑"/>
              </a:rPr>
              <a:t>随着智能设备和移动互联网的普及，</a:t>
            </a:r>
            <a:r>
              <a:rPr sz="1350" spc="-50">
                <a:solidFill>
                  <a:srgbClr val="FFFFFF"/>
                </a:solidFill>
                <a:latin typeface="微软雅黑"/>
                <a:cs typeface="微软雅黑"/>
              </a:rPr>
              <a:t> </a:t>
            </a:r>
            <a:r>
              <a:rPr sz="1350" spc="-5">
                <a:solidFill>
                  <a:srgbClr val="FFFFFF"/>
                </a:solidFill>
                <a:latin typeface="微软雅黑"/>
                <a:cs typeface="微软雅黑"/>
              </a:rPr>
              <a:t>健康管理软件的需求量也在逐渐增加。健康管理软件工程师可以在各类科技</a:t>
            </a:r>
            <a:r>
              <a:rPr sz="1350" spc="-50">
                <a:solidFill>
                  <a:srgbClr val="FFFFFF"/>
                </a:solidFill>
                <a:latin typeface="微软雅黑"/>
                <a:cs typeface="微软雅黑"/>
              </a:rPr>
              <a:t> </a:t>
            </a:r>
            <a:r>
              <a:rPr sz="1350" spc="-5">
                <a:solidFill>
                  <a:srgbClr val="FFFFFF"/>
                </a:solidFill>
                <a:latin typeface="微软雅黑"/>
                <a:cs typeface="微软雅黑"/>
              </a:rPr>
              <a:t>公司、医疗保健机构等领域工作，也</a:t>
            </a:r>
            <a:r>
              <a:rPr sz="1350" spc="-50">
                <a:solidFill>
                  <a:srgbClr val="FFFFFF"/>
                </a:solidFill>
                <a:latin typeface="微软雅黑"/>
                <a:cs typeface="微软雅黑"/>
              </a:rPr>
              <a:t> </a:t>
            </a:r>
            <a:r>
              <a:rPr sz="1350" spc="-5">
                <a:solidFill>
                  <a:srgbClr val="FFFFFF"/>
                </a:solidFill>
                <a:latin typeface="微软雅黑"/>
                <a:cs typeface="微软雅黑"/>
              </a:rPr>
              <a:t>可以自主创业开发自己的健康管理软</a:t>
            </a:r>
            <a:r>
              <a:rPr sz="1350" spc="-50">
                <a:solidFill>
                  <a:srgbClr val="FFFFFF"/>
                </a:solidFill>
                <a:latin typeface="微软雅黑"/>
                <a:cs typeface="微软雅黑"/>
              </a:rPr>
              <a:t> </a:t>
            </a:r>
            <a:r>
              <a:rPr sz="1350" spc="-15">
                <a:solidFill>
                  <a:srgbClr val="FFFFFF"/>
                </a:solidFill>
                <a:latin typeface="微软雅黑"/>
                <a:cs typeface="微软雅黑"/>
              </a:rPr>
              <a:t>件产品。</a:t>
            </a:r>
            <a:endParaRPr sz="1350">
              <a:latin typeface="微软雅黑"/>
              <a:cs typeface="微软雅黑"/>
            </a:endParaRPr>
          </a:p>
        </p:txBody>
      </p:sp>
      <p:grpSp>
        <p:nvGrpSpPr>
          <p:cNvPr id="8" name="object 8"/>
          <p:cNvGrpSpPr/>
          <p:nvPr/>
        </p:nvGrpSpPr>
        <p:grpSpPr>
          <a:xfrm>
            <a:off x="454963" y="331167"/>
            <a:ext cx="515620" cy="440055"/>
            <a:chOff x="454963" y="331167"/>
            <a:chExt cx="515620" cy="440055"/>
          </a:xfrm>
        </p:grpSpPr>
        <p:pic>
          <p:nvPicPr>
            <p:cNvPr id="9" name="object 9"/>
            <p:cNvPicPr/>
            <p:nvPr/>
          </p:nvPicPr>
          <p:blipFill>
            <a:blip r:embed="rId2"/>
            <a:stretch>
              <a:fillRect/>
            </a:stretch>
          </p:blipFill>
          <p:spPr>
            <a:xfrm>
              <a:off x="454963" y="331167"/>
              <a:ext cx="84147" cy="84146"/>
            </a:xfrm>
            <a:prstGeom prst="rect">
              <a:avLst/>
            </a:prstGeom>
          </p:spPr>
        </p:pic>
        <p:pic>
          <p:nvPicPr>
            <p:cNvPr id="10" name="object 10"/>
            <p:cNvPicPr/>
            <p:nvPr/>
          </p:nvPicPr>
          <p:blipFill>
            <a:blip r:embed="rId3"/>
            <a:stretch>
              <a:fillRect/>
            </a:stretch>
          </p:blipFill>
          <p:spPr>
            <a:xfrm>
              <a:off x="575049" y="337742"/>
              <a:ext cx="78137" cy="78136"/>
            </a:xfrm>
            <a:prstGeom prst="rect">
              <a:avLst/>
            </a:prstGeom>
          </p:spPr>
        </p:pic>
        <p:pic>
          <p:nvPicPr>
            <p:cNvPr id="11" name="object 11"/>
            <p:cNvPicPr/>
            <p:nvPr/>
          </p:nvPicPr>
          <p:blipFill>
            <a:blip r:embed="rId4"/>
            <a:stretch>
              <a:fillRect/>
            </a:stretch>
          </p:blipFill>
          <p:spPr>
            <a:xfrm>
              <a:off x="689124" y="339459"/>
              <a:ext cx="74704" cy="74703"/>
            </a:xfrm>
            <a:prstGeom prst="rect">
              <a:avLst/>
            </a:prstGeom>
          </p:spPr>
        </p:pic>
        <p:pic>
          <p:nvPicPr>
            <p:cNvPr id="12" name="object 12"/>
            <p:cNvPicPr/>
            <p:nvPr/>
          </p:nvPicPr>
          <p:blipFill>
            <a:blip r:embed="rId5"/>
            <a:stretch>
              <a:fillRect/>
            </a:stretch>
          </p:blipFill>
          <p:spPr>
            <a:xfrm>
              <a:off x="799767" y="348429"/>
              <a:ext cx="69238" cy="69237"/>
            </a:xfrm>
            <a:prstGeom prst="rect">
              <a:avLst/>
            </a:prstGeom>
          </p:spPr>
        </p:pic>
        <p:pic>
          <p:nvPicPr>
            <p:cNvPr id="13" name="object 13"/>
            <p:cNvPicPr/>
            <p:nvPr/>
          </p:nvPicPr>
          <p:blipFill>
            <a:blip r:embed="rId6"/>
            <a:stretch>
              <a:fillRect/>
            </a:stretch>
          </p:blipFill>
          <p:spPr>
            <a:xfrm>
              <a:off x="904944" y="344296"/>
              <a:ext cx="65594" cy="65593"/>
            </a:xfrm>
            <a:prstGeom prst="rect">
              <a:avLst/>
            </a:prstGeom>
          </p:spPr>
        </p:pic>
        <p:pic>
          <p:nvPicPr>
            <p:cNvPr id="14" name="object 14"/>
            <p:cNvPicPr/>
            <p:nvPr/>
          </p:nvPicPr>
          <p:blipFill>
            <a:blip r:embed="rId7"/>
            <a:stretch>
              <a:fillRect/>
            </a:stretch>
          </p:blipFill>
          <p:spPr>
            <a:xfrm>
              <a:off x="454963" y="448941"/>
              <a:ext cx="84147" cy="84146"/>
            </a:xfrm>
            <a:prstGeom prst="rect">
              <a:avLst/>
            </a:prstGeom>
          </p:spPr>
        </p:pic>
        <p:pic>
          <p:nvPicPr>
            <p:cNvPr id="15" name="object 15"/>
            <p:cNvPicPr/>
            <p:nvPr/>
          </p:nvPicPr>
          <p:blipFill>
            <a:blip r:embed="rId3"/>
            <a:stretch>
              <a:fillRect/>
            </a:stretch>
          </p:blipFill>
          <p:spPr>
            <a:xfrm>
              <a:off x="575049" y="455516"/>
              <a:ext cx="78137" cy="78136"/>
            </a:xfrm>
            <a:prstGeom prst="rect">
              <a:avLst/>
            </a:prstGeom>
          </p:spPr>
        </p:pic>
        <p:pic>
          <p:nvPicPr>
            <p:cNvPr id="16" name="object 16"/>
            <p:cNvPicPr/>
            <p:nvPr/>
          </p:nvPicPr>
          <p:blipFill>
            <a:blip r:embed="rId4"/>
            <a:stretch>
              <a:fillRect/>
            </a:stretch>
          </p:blipFill>
          <p:spPr>
            <a:xfrm>
              <a:off x="689124" y="457232"/>
              <a:ext cx="74703" cy="74704"/>
            </a:xfrm>
            <a:prstGeom prst="rect">
              <a:avLst/>
            </a:prstGeom>
          </p:spPr>
        </p:pic>
        <p:pic>
          <p:nvPicPr>
            <p:cNvPr id="17" name="object 17"/>
            <p:cNvPicPr/>
            <p:nvPr/>
          </p:nvPicPr>
          <p:blipFill>
            <a:blip r:embed="rId8"/>
            <a:stretch>
              <a:fillRect/>
            </a:stretch>
          </p:blipFill>
          <p:spPr>
            <a:xfrm>
              <a:off x="799767" y="466202"/>
              <a:ext cx="69237" cy="69237"/>
            </a:xfrm>
            <a:prstGeom prst="rect">
              <a:avLst/>
            </a:prstGeom>
          </p:spPr>
        </p:pic>
        <p:pic>
          <p:nvPicPr>
            <p:cNvPr id="18" name="object 18"/>
            <p:cNvPicPr/>
            <p:nvPr/>
          </p:nvPicPr>
          <p:blipFill>
            <a:blip r:embed="rId6"/>
            <a:stretch>
              <a:fillRect/>
            </a:stretch>
          </p:blipFill>
          <p:spPr>
            <a:xfrm>
              <a:off x="904944" y="462069"/>
              <a:ext cx="65594" cy="65594"/>
            </a:xfrm>
            <a:prstGeom prst="rect">
              <a:avLst/>
            </a:prstGeom>
          </p:spPr>
        </p:pic>
        <p:pic>
          <p:nvPicPr>
            <p:cNvPr id="19" name="object 19"/>
            <p:cNvPicPr/>
            <p:nvPr/>
          </p:nvPicPr>
          <p:blipFill>
            <a:blip r:embed="rId7"/>
            <a:stretch>
              <a:fillRect/>
            </a:stretch>
          </p:blipFill>
          <p:spPr>
            <a:xfrm>
              <a:off x="454963" y="566714"/>
              <a:ext cx="84147" cy="84146"/>
            </a:xfrm>
            <a:prstGeom prst="rect">
              <a:avLst/>
            </a:prstGeom>
          </p:spPr>
        </p:pic>
        <p:pic>
          <p:nvPicPr>
            <p:cNvPr id="20" name="object 20"/>
            <p:cNvPicPr/>
            <p:nvPr/>
          </p:nvPicPr>
          <p:blipFill>
            <a:blip r:embed="rId9"/>
            <a:stretch>
              <a:fillRect/>
            </a:stretch>
          </p:blipFill>
          <p:spPr>
            <a:xfrm>
              <a:off x="575049" y="573290"/>
              <a:ext cx="78137" cy="78136"/>
            </a:xfrm>
            <a:prstGeom prst="rect">
              <a:avLst/>
            </a:prstGeom>
          </p:spPr>
        </p:pic>
        <p:pic>
          <p:nvPicPr>
            <p:cNvPr id="21" name="object 21"/>
            <p:cNvPicPr/>
            <p:nvPr/>
          </p:nvPicPr>
          <p:blipFill>
            <a:blip r:embed="rId10"/>
            <a:stretch>
              <a:fillRect/>
            </a:stretch>
          </p:blipFill>
          <p:spPr>
            <a:xfrm>
              <a:off x="689124" y="575006"/>
              <a:ext cx="74703" cy="74704"/>
            </a:xfrm>
            <a:prstGeom prst="rect">
              <a:avLst/>
            </a:prstGeom>
          </p:spPr>
        </p:pic>
        <p:pic>
          <p:nvPicPr>
            <p:cNvPr id="22" name="object 22"/>
            <p:cNvPicPr/>
            <p:nvPr/>
          </p:nvPicPr>
          <p:blipFill>
            <a:blip r:embed="rId8"/>
            <a:stretch>
              <a:fillRect/>
            </a:stretch>
          </p:blipFill>
          <p:spPr>
            <a:xfrm>
              <a:off x="799767" y="583976"/>
              <a:ext cx="69237" cy="69237"/>
            </a:xfrm>
            <a:prstGeom prst="rect">
              <a:avLst/>
            </a:prstGeom>
          </p:spPr>
        </p:pic>
        <p:pic>
          <p:nvPicPr>
            <p:cNvPr id="23" name="object 23"/>
            <p:cNvPicPr/>
            <p:nvPr/>
          </p:nvPicPr>
          <p:blipFill>
            <a:blip r:embed="rId6"/>
            <a:stretch>
              <a:fillRect/>
            </a:stretch>
          </p:blipFill>
          <p:spPr>
            <a:xfrm>
              <a:off x="904944" y="579843"/>
              <a:ext cx="65594" cy="65594"/>
            </a:xfrm>
            <a:prstGeom prst="rect">
              <a:avLst/>
            </a:prstGeom>
          </p:spPr>
        </p:pic>
        <p:pic>
          <p:nvPicPr>
            <p:cNvPr id="24" name="object 24"/>
            <p:cNvPicPr/>
            <p:nvPr/>
          </p:nvPicPr>
          <p:blipFill>
            <a:blip r:embed="rId2"/>
            <a:stretch>
              <a:fillRect/>
            </a:stretch>
          </p:blipFill>
          <p:spPr>
            <a:xfrm>
              <a:off x="454963" y="684488"/>
              <a:ext cx="84147" cy="84146"/>
            </a:xfrm>
            <a:prstGeom prst="rect">
              <a:avLst/>
            </a:prstGeom>
          </p:spPr>
        </p:pic>
        <p:pic>
          <p:nvPicPr>
            <p:cNvPr id="25" name="object 25"/>
            <p:cNvPicPr/>
            <p:nvPr/>
          </p:nvPicPr>
          <p:blipFill>
            <a:blip r:embed="rId9"/>
            <a:stretch>
              <a:fillRect/>
            </a:stretch>
          </p:blipFill>
          <p:spPr>
            <a:xfrm>
              <a:off x="575049" y="691063"/>
              <a:ext cx="78137" cy="78136"/>
            </a:xfrm>
            <a:prstGeom prst="rect">
              <a:avLst/>
            </a:prstGeom>
          </p:spPr>
        </p:pic>
        <p:pic>
          <p:nvPicPr>
            <p:cNvPr id="26" name="object 26"/>
            <p:cNvPicPr/>
            <p:nvPr/>
          </p:nvPicPr>
          <p:blipFill>
            <a:blip r:embed="rId4"/>
            <a:stretch>
              <a:fillRect/>
            </a:stretch>
          </p:blipFill>
          <p:spPr>
            <a:xfrm>
              <a:off x="689124" y="692780"/>
              <a:ext cx="74703" cy="74704"/>
            </a:xfrm>
            <a:prstGeom prst="rect">
              <a:avLst/>
            </a:prstGeom>
          </p:spPr>
        </p:pic>
        <p:pic>
          <p:nvPicPr>
            <p:cNvPr id="27" name="object 27"/>
            <p:cNvPicPr/>
            <p:nvPr/>
          </p:nvPicPr>
          <p:blipFill>
            <a:blip r:embed="rId5"/>
            <a:stretch>
              <a:fillRect/>
            </a:stretch>
          </p:blipFill>
          <p:spPr>
            <a:xfrm>
              <a:off x="799767" y="701750"/>
              <a:ext cx="69237" cy="69237"/>
            </a:xfrm>
            <a:prstGeom prst="rect">
              <a:avLst/>
            </a:prstGeom>
          </p:spPr>
        </p:pic>
        <p:pic>
          <p:nvPicPr>
            <p:cNvPr id="28" name="object 28"/>
            <p:cNvPicPr/>
            <p:nvPr/>
          </p:nvPicPr>
          <p:blipFill>
            <a:blip r:embed="rId6"/>
            <a:stretch>
              <a:fillRect/>
            </a:stretch>
          </p:blipFill>
          <p:spPr>
            <a:xfrm>
              <a:off x="904944" y="697617"/>
              <a:ext cx="65594" cy="65594"/>
            </a:xfrm>
            <a:prstGeom prst="rect">
              <a:avLst/>
            </a:prstGeom>
          </p:spPr>
        </p:pic>
      </p:grpSp>
      <p:sp>
        <p:nvSpPr>
          <p:cNvPr id="29" name="object 29"/>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健康管理软件工程师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60789" y="1324112"/>
            <a:ext cx="1469390" cy="1431290"/>
          </a:xfrm>
          <a:prstGeom prst="rect">
            <a:avLst/>
          </a:prstGeom>
        </p:spPr>
        <p:txBody>
          <a:bodyPr vert="horz" wrap="square" lIns="0" tIns="15875" rIns="0" bIns="0" rtlCol="0">
            <a:spAutoFit/>
          </a:bodyPr>
          <a:lstStyle/>
          <a:p>
            <a:pPr marL="12700">
              <a:lnSpc>
                <a:spcPct val="100000"/>
              </a:lnSpc>
              <a:spcBef>
                <a:spcPts val="125"/>
              </a:spcBef>
            </a:pPr>
            <a:r>
              <a:rPr sz="9200" b="1" spc="-25">
                <a:solidFill>
                  <a:srgbClr val="FFFFFF"/>
                </a:solidFill>
                <a:latin typeface="微软雅黑"/>
                <a:cs typeface="微软雅黑"/>
              </a:rPr>
              <a:t>03</a:t>
            </a:r>
            <a:endParaRPr sz="9200">
              <a:latin typeface="微软雅黑"/>
              <a:cs typeface="微软雅黑"/>
            </a:endParaRPr>
          </a:p>
        </p:txBody>
      </p:sp>
      <p:sp>
        <p:nvSpPr>
          <p:cNvPr id="3" name="object 3"/>
          <p:cNvSpPr txBox="1">
            <a:spLocks noGrp="1"/>
          </p:cNvSpPr>
          <p:nvPr>
            <p:ph type="title"/>
          </p:nvPr>
        </p:nvSpPr>
        <p:spPr>
          <a:xfrm>
            <a:off x="3410856" y="3335444"/>
            <a:ext cx="5368925" cy="608330"/>
          </a:xfrm>
          <a:prstGeom prst="rect">
            <a:avLst/>
          </a:prstGeom>
        </p:spPr>
        <p:txBody>
          <a:bodyPr vert="horz" wrap="square" lIns="0" tIns="15875" rIns="0" bIns="0" rtlCol="0">
            <a:spAutoFit/>
          </a:bodyPr>
          <a:lstStyle/>
          <a:p>
            <a:pPr marL="12700">
              <a:lnSpc>
                <a:spcPct val="100000"/>
              </a:lnSpc>
              <a:spcBef>
                <a:spcPts val="125"/>
              </a:spcBef>
            </a:pPr>
            <a:r>
              <a:rPr sz="3800" b="0" spc="-5">
                <a:solidFill>
                  <a:srgbClr val="FFFFFF"/>
                </a:solidFill>
                <a:latin typeface="微软雅黑"/>
                <a:cs typeface="微软雅黑"/>
              </a:rPr>
              <a:t>健康管理学职业前景分析</a:t>
            </a:r>
            <a:endParaRPr sz="3800">
              <a:latin typeface="微软雅黑"/>
              <a:cs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197253" y="5955115"/>
            <a:ext cx="10995025" cy="123189"/>
            <a:chOff x="1197253" y="5955115"/>
            <a:chExt cx="10995025" cy="123189"/>
          </a:xfrm>
        </p:grpSpPr>
        <p:sp>
          <p:nvSpPr>
            <p:cNvPr id="3" name="object 3"/>
            <p:cNvSpPr/>
            <p:nvPr/>
          </p:nvSpPr>
          <p:spPr>
            <a:xfrm>
              <a:off x="1250166" y="5955115"/>
              <a:ext cx="701675" cy="123189"/>
            </a:xfrm>
            <a:custGeom>
              <a:rect l="l" t="t" r="r" b="b"/>
              <a:pathLst>
                <a:path w="701675" h="123188">
                  <a:moveTo>
                    <a:pt x="701467" y="122997"/>
                  </a:moveTo>
                  <a:lnTo>
                    <a:pt x="0" y="122997"/>
                  </a:lnTo>
                  <a:lnTo>
                    <a:pt x="0" y="0"/>
                  </a:lnTo>
                  <a:lnTo>
                    <a:pt x="701467" y="0"/>
                  </a:lnTo>
                  <a:lnTo>
                    <a:pt x="701467" y="122997"/>
                  </a:lnTo>
                  <a:close/>
                </a:path>
              </a:pathLst>
            </a:custGeom>
            <a:solidFill>
              <a:srgbClr val="00B6FF"/>
            </a:solidFill>
          </p:spPr>
          <p:txBody>
            <a:bodyPr wrap="square" lIns="0" tIns="0" rIns="0" bIns="0" rtlCol="0"/>
            <a:lstStyle/>
            <a:p/>
          </p:txBody>
        </p:sp>
        <p:pic>
          <p:nvPicPr>
            <p:cNvPr id="4" name="object 4"/>
            <p:cNvPicPr/>
            <p:nvPr/>
          </p:nvPicPr>
          <p:blipFill>
            <a:blip r:embed="rId2"/>
            <a:stretch>
              <a:fillRect/>
            </a:stretch>
          </p:blipFill>
          <p:spPr>
            <a:xfrm>
              <a:off x="1197253" y="5955115"/>
              <a:ext cx="122997" cy="122998"/>
            </a:xfrm>
            <a:prstGeom prst="rect">
              <a:avLst/>
            </a:prstGeom>
          </p:spPr>
        </p:pic>
        <p:pic>
          <p:nvPicPr>
            <p:cNvPr id="5" name="object 5"/>
            <p:cNvPicPr/>
            <p:nvPr/>
          </p:nvPicPr>
          <p:blipFill>
            <a:blip r:embed="rId2"/>
            <a:stretch>
              <a:fillRect/>
            </a:stretch>
          </p:blipFill>
          <p:spPr>
            <a:xfrm>
              <a:off x="1880005" y="5955115"/>
              <a:ext cx="122997" cy="122998"/>
            </a:xfrm>
            <a:prstGeom prst="rect">
              <a:avLst/>
            </a:prstGeom>
          </p:spPr>
        </p:pic>
        <p:sp>
          <p:nvSpPr>
            <p:cNvPr id="6" name="object 6"/>
            <p:cNvSpPr/>
            <p:nvPr/>
          </p:nvSpPr>
          <p:spPr>
            <a:xfrm>
              <a:off x="1951633" y="6029345"/>
              <a:ext cx="10240645" cy="0"/>
            </a:xfrm>
            <a:custGeom>
              <a:rect l="l" t="t" r="r" b="b"/>
              <a:pathLst>
                <a:path w="10240645">
                  <a:moveTo>
                    <a:pt x="10240366" y="0"/>
                  </a:moveTo>
                  <a:lnTo>
                    <a:pt x="0" y="0"/>
                  </a:lnTo>
                  <a:lnTo>
                    <a:pt x="10240366" y="0"/>
                  </a:lnTo>
                  <a:close/>
                </a:path>
              </a:pathLst>
            </a:custGeom>
            <a:solidFill>
              <a:srgbClr val="00B6FF"/>
            </a:solidFill>
          </p:spPr>
          <p:txBody>
            <a:bodyPr wrap="square" lIns="0" tIns="0" rIns="0" bIns="0" rtlCol="0"/>
            <a:lstStyle/>
            <a:p/>
          </p:txBody>
        </p:sp>
        <p:sp>
          <p:nvSpPr>
            <p:cNvPr id="7" name="object 7"/>
            <p:cNvSpPr/>
            <p:nvPr/>
          </p:nvSpPr>
          <p:spPr>
            <a:xfrm>
              <a:off x="1951633" y="6029345"/>
              <a:ext cx="10240645" cy="0"/>
            </a:xfrm>
            <a:custGeom>
              <a:rect l="l" t="t" r="r" b="b"/>
              <a:pathLst>
                <a:path w="10240645">
                  <a:moveTo>
                    <a:pt x="0" y="0"/>
                  </a:moveTo>
                  <a:lnTo>
                    <a:pt x="10240366" y="0"/>
                  </a:lnTo>
                </a:path>
              </a:pathLst>
            </a:custGeom>
            <a:ln w="14287">
              <a:solidFill>
                <a:srgbClr val="00B6FF"/>
              </a:solidFill>
              <a:prstDash val="sysDash"/>
            </a:ln>
          </p:spPr>
          <p:txBody>
            <a:bodyPr wrap="square" lIns="0" tIns="0" rIns="0" bIns="0" rtlCol="0"/>
            <a:lstStyle/>
            <a:p/>
          </p:txBody>
        </p:sp>
      </p:grpSp>
      <p:sp>
        <p:nvSpPr>
          <p:cNvPr id="8" name="object 8"/>
          <p:cNvSpPr txBox="1"/>
          <p:nvPr/>
        </p:nvSpPr>
        <p:spPr>
          <a:xfrm>
            <a:off x="3685818" y="1429485"/>
            <a:ext cx="5854700" cy="89281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00B6FF"/>
                </a:solidFill>
                <a:latin typeface="微软雅黑"/>
                <a:cs typeface="微软雅黑"/>
              </a:rPr>
              <a:t>健康管理师需求量</a:t>
            </a:r>
            <a:r>
              <a:rPr sz="2300" b="1" spc="-50">
                <a:solidFill>
                  <a:srgbClr val="00B6FF"/>
                </a:solidFill>
                <a:latin typeface="微软雅黑"/>
                <a:cs typeface="微软雅黑"/>
              </a:rPr>
              <a:t>大</a:t>
            </a:r>
            <a:endParaRPr sz="2300">
              <a:latin typeface="微软雅黑"/>
              <a:cs typeface="微软雅黑"/>
            </a:endParaRPr>
          </a:p>
          <a:p>
            <a:pPr marL="12700">
              <a:lnSpc>
                <a:spcPct val="100000"/>
              </a:lnSpc>
              <a:spcBef>
                <a:spcPts val="895"/>
              </a:spcBef>
            </a:pPr>
            <a:r>
              <a:rPr sz="1350" spc="-5">
                <a:solidFill>
                  <a:srgbClr val="FFFFFF"/>
                </a:solidFill>
                <a:latin typeface="微软雅黑"/>
                <a:cs typeface="微软雅黑"/>
              </a:rPr>
              <a:t>随着人们对健康意识的提高，健康管理师的需求量逐渐增加，市场前景广阔。</a:t>
            </a:r>
            <a:endParaRPr sz="1350">
              <a:latin typeface="微软雅黑"/>
              <a:cs typeface="微软雅黑"/>
            </a:endParaRPr>
          </a:p>
        </p:txBody>
      </p:sp>
      <p:sp>
        <p:nvSpPr>
          <p:cNvPr id="9" name="object 9"/>
          <p:cNvSpPr txBox="1"/>
          <p:nvPr/>
        </p:nvSpPr>
        <p:spPr>
          <a:xfrm>
            <a:off x="1308379" y="3977612"/>
            <a:ext cx="7740650" cy="89281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00B6FF"/>
                </a:solidFill>
                <a:latin typeface="微软雅黑"/>
                <a:cs typeface="微软雅黑"/>
              </a:rPr>
              <a:t>健康管理行业多元化发</a:t>
            </a:r>
            <a:r>
              <a:rPr sz="2300" b="1" spc="-50">
                <a:solidFill>
                  <a:srgbClr val="00B6FF"/>
                </a:solidFill>
                <a:latin typeface="微软雅黑"/>
                <a:cs typeface="微软雅黑"/>
              </a:rPr>
              <a:t>展</a:t>
            </a:r>
            <a:endParaRPr sz="2300">
              <a:latin typeface="微软雅黑"/>
              <a:cs typeface="微软雅黑"/>
            </a:endParaRPr>
          </a:p>
          <a:p>
            <a:pPr marL="12700">
              <a:lnSpc>
                <a:spcPct val="100000"/>
              </a:lnSpc>
              <a:spcBef>
                <a:spcPts val="895"/>
              </a:spcBef>
            </a:pPr>
            <a:r>
              <a:rPr sz="1350" spc="-5">
                <a:solidFill>
                  <a:srgbClr val="FFFFFF"/>
                </a:solidFill>
                <a:latin typeface="微软雅黑"/>
                <a:cs typeface="微软雅黑"/>
              </a:rPr>
              <a:t>健康管理行业涉及领域广泛，包括医疗、保健、营养、康复等，为健康管理师提供了更多的就业机会。</a:t>
            </a:r>
            <a:endParaRPr sz="1350">
              <a:latin typeface="微软雅黑"/>
              <a:cs typeface="微软雅黑"/>
            </a:endParaRPr>
          </a:p>
        </p:txBody>
      </p:sp>
      <p:grpSp>
        <p:nvGrpSpPr>
          <p:cNvPr id="10" name="object 10"/>
          <p:cNvGrpSpPr/>
          <p:nvPr/>
        </p:nvGrpSpPr>
        <p:grpSpPr>
          <a:xfrm>
            <a:off x="3499344" y="3306001"/>
            <a:ext cx="8693150" cy="123189"/>
            <a:chOff x="3499344" y="3306001"/>
            <a:chExt cx="8693150" cy="123189"/>
          </a:xfrm>
        </p:grpSpPr>
        <p:sp>
          <p:nvSpPr>
            <p:cNvPr id="11" name="object 11"/>
            <p:cNvSpPr/>
            <p:nvPr/>
          </p:nvSpPr>
          <p:spPr>
            <a:xfrm>
              <a:off x="3552256" y="3306002"/>
              <a:ext cx="701675" cy="123189"/>
            </a:xfrm>
            <a:custGeom>
              <a:rect l="l" t="t" r="r" b="b"/>
              <a:pathLst>
                <a:path w="701675" h="123188">
                  <a:moveTo>
                    <a:pt x="701468" y="122997"/>
                  </a:moveTo>
                  <a:lnTo>
                    <a:pt x="0" y="122997"/>
                  </a:lnTo>
                  <a:lnTo>
                    <a:pt x="0" y="0"/>
                  </a:lnTo>
                  <a:lnTo>
                    <a:pt x="701468" y="0"/>
                  </a:lnTo>
                  <a:lnTo>
                    <a:pt x="701468" y="122997"/>
                  </a:lnTo>
                  <a:close/>
                </a:path>
              </a:pathLst>
            </a:custGeom>
            <a:solidFill>
              <a:srgbClr val="00B6FF"/>
            </a:solidFill>
          </p:spPr>
          <p:txBody>
            <a:bodyPr wrap="square" lIns="0" tIns="0" rIns="0" bIns="0" rtlCol="0"/>
            <a:lstStyle/>
            <a:p/>
          </p:txBody>
        </p:sp>
        <p:pic>
          <p:nvPicPr>
            <p:cNvPr id="12" name="object 12"/>
            <p:cNvPicPr/>
            <p:nvPr/>
          </p:nvPicPr>
          <p:blipFill>
            <a:blip r:embed="rId2"/>
            <a:stretch>
              <a:fillRect/>
            </a:stretch>
          </p:blipFill>
          <p:spPr>
            <a:xfrm>
              <a:off x="4182095" y="3306001"/>
              <a:ext cx="122998" cy="122998"/>
            </a:xfrm>
            <a:prstGeom prst="rect">
              <a:avLst/>
            </a:prstGeom>
          </p:spPr>
        </p:pic>
        <p:pic>
          <p:nvPicPr>
            <p:cNvPr id="13" name="object 13"/>
            <p:cNvPicPr/>
            <p:nvPr/>
          </p:nvPicPr>
          <p:blipFill>
            <a:blip r:embed="rId2"/>
            <a:stretch>
              <a:fillRect/>
            </a:stretch>
          </p:blipFill>
          <p:spPr>
            <a:xfrm>
              <a:off x="3499344" y="3306001"/>
              <a:ext cx="122998" cy="122998"/>
            </a:xfrm>
            <a:prstGeom prst="rect">
              <a:avLst/>
            </a:prstGeom>
          </p:spPr>
        </p:pic>
        <p:sp>
          <p:nvSpPr>
            <p:cNvPr id="14" name="object 14"/>
            <p:cNvSpPr/>
            <p:nvPr/>
          </p:nvSpPr>
          <p:spPr>
            <a:xfrm>
              <a:off x="4253724" y="3380232"/>
              <a:ext cx="7938770" cy="0"/>
            </a:xfrm>
            <a:custGeom>
              <a:rect l="l" t="t" r="r" b="b"/>
              <a:pathLst>
                <a:path w="7938770">
                  <a:moveTo>
                    <a:pt x="7938275" y="0"/>
                  </a:moveTo>
                  <a:lnTo>
                    <a:pt x="0" y="0"/>
                  </a:lnTo>
                  <a:lnTo>
                    <a:pt x="7938275" y="0"/>
                  </a:lnTo>
                  <a:close/>
                </a:path>
              </a:pathLst>
            </a:custGeom>
            <a:solidFill>
              <a:srgbClr val="00B6FF"/>
            </a:solidFill>
          </p:spPr>
          <p:txBody>
            <a:bodyPr wrap="square" lIns="0" tIns="0" rIns="0" bIns="0" rtlCol="0"/>
            <a:lstStyle/>
            <a:p/>
          </p:txBody>
        </p:sp>
        <p:sp>
          <p:nvSpPr>
            <p:cNvPr id="15" name="object 15"/>
            <p:cNvSpPr/>
            <p:nvPr/>
          </p:nvSpPr>
          <p:spPr>
            <a:xfrm>
              <a:off x="4253724" y="3380232"/>
              <a:ext cx="7938770" cy="0"/>
            </a:xfrm>
            <a:custGeom>
              <a:rect l="l" t="t" r="r" b="b"/>
              <a:pathLst>
                <a:path w="7938770">
                  <a:moveTo>
                    <a:pt x="0" y="0"/>
                  </a:moveTo>
                  <a:lnTo>
                    <a:pt x="7938275" y="0"/>
                  </a:lnTo>
                </a:path>
              </a:pathLst>
            </a:custGeom>
            <a:ln w="14287">
              <a:solidFill>
                <a:srgbClr val="00B6FF"/>
              </a:solidFill>
              <a:prstDash val="sysDash"/>
            </a:ln>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3"/>
            <a:stretch>
              <a:fillRect/>
            </a:stretch>
          </p:blipFill>
          <p:spPr>
            <a:xfrm>
              <a:off x="454963" y="331167"/>
              <a:ext cx="84147" cy="84146"/>
            </a:xfrm>
            <a:prstGeom prst="rect">
              <a:avLst/>
            </a:prstGeom>
          </p:spPr>
        </p:pic>
        <p:pic>
          <p:nvPicPr>
            <p:cNvPr id="18" name="object 18"/>
            <p:cNvPicPr/>
            <p:nvPr/>
          </p:nvPicPr>
          <p:blipFill>
            <a:blip r:embed="rId4"/>
            <a:stretch>
              <a:fillRect/>
            </a:stretch>
          </p:blipFill>
          <p:spPr>
            <a:xfrm>
              <a:off x="575049" y="337742"/>
              <a:ext cx="78137" cy="78136"/>
            </a:xfrm>
            <a:prstGeom prst="rect">
              <a:avLst/>
            </a:prstGeom>
          </p:spPr>
        </p:pic>
        <p:pic>
          <p:nvPicPr>
            <p:cNvPr id="19" name="object 19"/>
            <p:cNvPicPr/>
            <p:nvPr/>
          </p:nvPicPr>
          <p:blipFill>
            <a:blip r:embed="rId5"/>
            <a:stretch>
              <a:fillRect/>
            </a:stretch>
          </p:blipFill>
          <p:spPr>
            <a:xfrm>
              <a:off x="689124" y="339459"/>
              <a:ext cx="74704" cy="74703"/>
            </a:xfrm>
            <a:prstGeom prst="rect">
              <a:avLst/>
            </a:prstGeom>
          </p:spPr>
        </p:pic>
        <p:pic>
          <p:nvPicPr>
            <p:cNvPr id="20" name="object 20"/>
            <p:cNvPicPr/>
            <p:nvPr/>
          </p:nvPicPr>
          <p:blipFill>
            <a:blip r:embed="rId6"/>
            <a:stretch>
              <a:fillRect/>
            </a:stretch>
          </p:blipFill>
          <p:spPr>
            <a:xfrm>
              <a:off x="799767" y="348429"/>
              <a:ext cx="69238" cy="69237"/>
            </a:xfrm>
            <a:prstGeom prst="rect">
              <a:avLst/>
            </a:prstGeom>
          </p:spPr>
        </p:pic>
        <p:pic>
          <p:nvPicPr>
            <p:cNvPr id="21" name="object 21"/>
            <p:cNvPicPr/>
            <p:nvPr/>
          </p:nvPicPr>
          <p:blipFill>
            <a:blip r:embed="rId7"/>
            <a:stretch>
              <a:fillRect/>
            </a:stretch>
          </p:blipFill>
          <p:spPr>
            <a:xfrm>
              <a:off x="904944" y="344296"/>
              <a:ext cx="65594" cy="65593"/>
            </a:xfrm>
            <a:prstGeom prst="rect">
              <a:avLst/>
            </a:prstGeom>
          </p:spPr>
        </p:pic>
        <p:pic>
          <p:nvPicPr>
            <p:cNvPr id="22" name="object 22"/>
            <p:cNvPicPr/>
            <p:nvPr/>
          </p:nvPicPr>
          <p:blipFill>
            <a:blip r:embed="rId8"/>
            <a:stretch>
              <a:fillRect/>
            </a:stretch>
          </p:blipFill>
          <p:spPr>
            <a:xfrm>
              <a:off x="454963" y="448941"/>
              <a:ext cx="84147" cy="84146"/>
            </a:xfrm>
            <a:prstGeom prst="rect">
              <a:avLst/>
            </a:prstGeom>
          </p:spPr>
        </p:pic>
        <p:pic>
          <p:nvPicPr>
            <p:cNvPr id="23" name="object 23"/>
            <p:cNvPicPr/>
            <p:nvPr/>
          </p:nvPicPr>
          <p:blipFill>
            <a:blip r:embed="rId4"/>
            <a:stretch>
              <a:fillRect/>
            </a:stretch>
          </p:blipFill>
          <p:spPr>
            <a:xfrm>
              <a:off x="575049" y="455516"/>
              <a:ext cx="78137" cy="78136"/>
            </a:xfrm>
            <a:prstGeom prst="rect">
              <a:avLst/>
            </a:prstGeom>
          </p:spPr>
        </p:pic>
        <p:pic>
          <p:nvPicPr>
            <p:cNvPr id="24" name="object 24"/>
            <p:cNvPicPr/>
            <p:nvPr/>
          </p:nvPicPr>
          <p:blipFill>
            <a:blip r:embed="rId5"/>
            <a:stretch>
              <a:fillRect/>
            </a:stretch>
          </p:blipFill>
          <p:spPr>
            <a:xfrm>
              <a:off x="689124" y="457232"/>
              <a:ext cx="74703" cy="74704"/>
            </a:xfrm>
            <a:prstGeom prst="rect">
              <a:avLst/>
            </a:prstGeom>
          </p:spPr>
        </p:pic>
        <p:pic>
          <p:nvPicPr>
            <p:cNvPr id="25" name="object 25"/>
            <p:cNvPicPr/>
            <p:nvPr/>
          </p:nvPicPr>
          <p:blipFill>
            <a:blip r:embed="rId9"/>
            <a:stretch>
              <a:fillRect/>
            </a:stretch>
          </p:blipFill>
          <p:spPr>
            <a:xfrm>
              <a:off x="799767" y="466202"/>
              <a:ext cx="69237" cy="69237"/>
            </a:xfrm>
            <a:prstGeom prst="rect">
              <a:avLst/>
            </a:prstGeom>
          </p:spPr>
        </p:pic>
        <p:pic>
          <p:nvPicPr>
            <p:cNvPr id="26" name="object 26"/>
            <p:cNvPicPr/>
            <p:nvPr/>
          </p:nvPicPr>
          <p:blipFill>
            <a:blip r:embed="rId7"/>
            <a:stretch>
              <a:fillRect/>
            </a:stretch>
          </p:blipFill>
          <p:spPr>
            <a:xfrm>
              <a:off x="904944" y="462069"/>
              <a:ext cx="65594" cy="65594"/>
            </a:xfrm>
            <a:prstGeom prst="rect">
              <a:avLst/>
            </a:prstGeom>
          </p:spPr>
        </p:pic>
        <p:pic>
          <p:nvPicPr>
            <p:cNvPr id="27" name="object 27"/>
            <p:cNvPicPr/>
            <p:nvPr/>
          </p:nvPicPr>
          <p:blipFill>
            <a:blip r:embed="rId8"/>
            <a:stretch>
              <a:fillRect/>
            </a:stretch>
          </p:blipFill>
          <p:spPr>
            <a:xfrm>
              <a:off x="454963" y="566714"/>
              <a:ext cx="84147" cy="84146"/>
            </a:xfrm>
            <a:prstGeom prst="rect">
              <a:avLst/>
            </a:prstGeom>
          </p:spPr>
        </p:pic>
        <p:pic>
          <p:nvPicPr>
            <p:cNvPr id="28" name="object 28"/>
            <p:cNvPicPr/>
            <p:nvPr/>
          </p:nvPicPr>
          <p:blipFill>
            <a:blip r:embed="rId10"/>
            <a:stretch>
              <a:fillRect/>
            </a:stretch>
          </p:blipFill>
          <p:spPr>
            <a:xfrm>
              <a:off x="575049" y="573290"/>
              <a:ext cx="78137" cy="78136"/>
            </a:xfrm>
            <a:prstGeom prst="rect">
              <a:avLst/>
            </a:prstGeom>
          </p:spPr>
        </p:pic>
        <p:pic>
          <p:nvPicPr>
            <p:cNvPr id="29" name="object 29"/>
            <p:cNvPicPr/>
            <p:nvPr/>
          </p:nvPicPr>
          <p:blipFill>
            <a:blip r:embed="rId11"/>
            <a:stretch>
              <a:fillRect/>
            </a:stretch>
          </p:blipFill>
          <p:spPr>
            <a:xfrm>
              <a:off x="689124" y="575006"/>
              <a:ext cx="74703" cy="74704"/>
            </a:xfrm>
            <a:prstGeom prst="rect">
              <a:avLst/>
            </a:prstGeom>
          </p:spPr>
        </p:pic>
        <p:pic>
          <p:nvPicPr>
            <p:cNvPr id="30" name="object 30"/>
            <p:cNvPicPr/>
            <p:nvPr/>
          </p:nvPicPr>
          <p:blipFill>
            <a:blip r:embed="rId9"/>
            <a:stretch>
              <a:fillRect/>
            </a:stretch>
          </p:blipFill>
          <p:spPr>
            <a:xfrm>
              <a:off x="799767" y="583976"/>
              <a:ext cx="69237" cy="69237"/>
            </a:xfrm>
            <a:prstGeom prst="rect">
              <a:avLst/>
            </a:prstGeom>
          </p:spPr>
        </p:pic>
        <p:pic>
          <p:nvPicPr>
            <p:cNvPr id="31" name="object 31"/>
            <p:cNvPicPr/>
            <p:nvPr/>
          </p:nvPicPr>
          <p:blipFill>
            <a:blip r:embed="rId7"/>
            <a:stretch>
              <a:fillRect/>
            </a:stretch>
          </p:blipFill>
          <p:spPr>
            <a:xfrm>
              <a:off x="904944" y="579843"/>
              <a:ext cx="65594" cy="65594"/>
            </a:xfrm>
            <a:prstGeom prst="rect">
              <a:avLst/>
            </a:prstGeom>
          </p:spPr>
        </p:pic>
        <p:pic>
          <p:nvPicPr>
            <p:cNvPr id="32" name="object 32"/>
            <p:cNvPicPr/>
            <p:nvPr/>
          </p:nvPicPr>
          <p:blipFill>
            <a:blip r:embed="rId3"/>
            <a:stretch>
              <a:fillRect/>
            </a:stretch>
          </p:blipFill>
          <p:spPr>
            <a:xfrm>
              <a:off x="454963" y="684488"/>
              <a:ext cx="84147" cy="84146"/>
            </a:xfrm>
            <a:prstGeom prst="rect">
              <a:avLst/>
            </a:prstGeom>
          </p:spPr>
        </p:pic>
        <p:pic>
          <p:nvPicPr>
            <p:cNvPr id="33" name="object 33"/>
            <p:cNvPicPr/>
            <p:nvPr/>
          </p:nvPicPr>
          <p:blipFill>
            <a:blip r:embed="rId10"/>
            <a:stretch>
              <a:fillRect/>
            </a:stretch>
          </p:blipFill>
          <p:spPr>
            <a:xfrm>
              <a:off x="575049" y="691063"/>
              <a:ext cx="78137" cy="78136"/>
            </a:xfrm>
            <a:prstGeom prst="rect">
              <a:avLst/>
            </a:prstGeom>
          </p:spPr>
        </p:pic>
        <p:pic>
          <p:nvPicPr>
            <p:cNvPr id="34" name="object 34"/>
            <p:cNvPicPr/>
            <p:nvPr/>
          </p:nvPicPr>
          <p:blipFill>
            <a:blip r:embed="rId5"/>
            <a:stretch>
              <a:fillRect/>
            </a:stretch>
          </p:blipFill>
          <p:spPr>
            <a:xfrm>
              <a:off x="689124" y="692780"/>
              <a:ext cx="74703" cy="74704"/>
            </a:xfrm>
            <a:prstGeom prst="rect">
              <a:avLst/>
            </a:prstGeom>
          </p:spPr>
        </p:pic>
        <p:pic>
          <p:nvPicPr>
            <p:cNvPr id="35" name="object 35"/>
            <p:cNvPicPr/>
            <p:nvPr/>
          </p:nvPicPr>
          <p:blipFill>
            <a:blip r:embed="rId6"/>
            <a:stretch>
              <a:fillRect/>
            </a:stretch>
          </p:blipFill>
          <p:spPr>
            <a:xfrm>
              <a:off x="799767" y="701750"/>
              <a:ext cx="69237" cy="69237"/>
            </a:xfrm>
            <a:prstGeom prst="rect">
              <a:avLst/>
            </a:prstGeom>
          </p:spPr>
        </p:pic>
        <p:pic>
          <p:nvPicPr>
            <p:cNvPr id="36" name="object 36"/>
            <p:cNvPicPr/>
            <p:nvPr/>
          </p:nvPicPr>
          <p:blipFill>
            <a:blip r:embed="rId7"/>
            <a:stretch>
              <a:fillRect/>
            </a:stretch>
          </p:blipFill>
          <p:spPr>
            <a:xfrm>
              <a:off x="904944" y="697617"/>
              <a:ext cx="65594" cy="65594"/>
            </a:xfrm>
            <a:prstGeom prst="rect">
              <a:avLst/>
            </a:prstGeom>
          </p:spPr>
        </p:pic>
      </p:grpSp>
      <p:sp>
        <p:nvSpPr>
          <p:cNvPr id="37" name="object 37"/>
          <p:cNvSpPr txBox="1">
            <a:spLocks noGrp="1"/>
          </p:cNvSpPr>
          <p:nvPr>
            <p:ph type="title"/>
          </p:nvPr>
        </p:nvSpPr>
        <p:spPr>
          <a:xfrm>
            <a:off x="1205967" y="320735"/>
            <a:ext cx="2311400" cy="482600"/>
          </a:xfrm>
          <a:prstGeom prst="rect">
            <a:avLst/>
          </a:prstGeom>
        </p:spPr>
        <p:txBody>
          <a:bodyPr vert="horz" wrap="square" lIns="0" tIns="12700" rIns="0" bIns="0" rtlCol="0">
            <a:spAutoFit/>
          </a:bodyPr>
          <a:lstStyle/>
          <a:p>
            <a:pPr marL="12700">
              <a:lnSpc>
                <a:spcPct val="100000"/>
              </a:lnSpc>
              <a:spcBef>
                <a:spcPts val="100"/>
              </a:spcBef>
            </a:pPr>
            <a:r>
              <a:rPr spc="-10"/>
              <a:t>市场需求分析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https://d.book118.com/975024224030011121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Times New Roman</vt:lpstr>
      <vt:lpstr>Office Theme</vt:lpstr>
      <vt:lpstr>健康管理学职业分析报告</vt:lpstr>
      <vt:lpstr>contents</vt:lpstr>
      <vt:lpstr>01</vt:lpstr>
      <vt:lpstr>健康管理学的定义与特点</vt:lpstr>
      <vt:lpstr>健康管理学的定义与特点</vt:lpstr>
      <vt:lpstr>健康管理学的重要性</vt:lpstr>
      <vt:lpstr>健康管理学的历史与发展</vt:lpstr>
      <vt:lpstr>健康管理学的职业分类</vt:lpstr>
      <vt:lpstr>健康咨询师</vt:lpstr>
      <vt:lpstr>营养师</vt:lpstr>
      <vt:lpstr>健身教练</vt:lpstr>
      <vt:lpstr>心理咨询师</vt:lpstr>
      <vt:lpstr>健康管理软件工程师</vt:lpstr>
      <vt:lpstr>健康管理学职业前景分析</vt:lpstr>
      <vt:lpstr>市场需求分析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2024-09-24T00:17:48.696</cp:lastPrinted>
  <dcterms:created xsi:type="dcterms:W3CDTF">2024-09-23T16:17:48Z</dcterms:created>
  <dcterms:modified xsi:type="dcterms:W3CDTF">2024-09-23T16:17:50Z</dcterms:modified>
</cp:coreProperties>
</file>