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OUTLB+UQGJFS+MicrosoftYaHei-Bold"/>
      <p:regular r:id="rId15"/>
    </p:embeddedFont>
    <p:embeddedFont>
      <p:font typeface="QNPDFA+MS-UIGothic"/>
      <p:regular r:id="rId16"/>
    </p:embeddedFont>
    <p:embeddedFont>
      <p:font typeface="VIHPBB+UROTGM+ArialMT"/>
      <p:regular r:id="rId17"/>
    </p:embeddedFont>
    <p:embeddedFont>
      <p:font typeface="UTOFID+PADNE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84A77-6B19-4586-9117-2F3E6184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A685B-8B18-49A0-BF87-11410E46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56F11-B7BA-4683-B368-1044F174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F1AFC-6ABA-48CC-A062-E64F87E1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41E408-8EF2-4811-8568-684CA459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0CE64E-08E8-4A4E-A940-BB593F14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E83DE-DE68-4579-8903-37BD35622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26E80-7335-49AB-B0A1-B21037F1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BD782-0BC8-435B-9EE7-D9ED07D59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09EA3-7796-4AE9-8DBD-EEA832D0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C8350-A853-4748-AC3E-B29860E2A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32314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97964" y="2255797"/>
            <a:ext cx="10380941" cy="1756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46"/>
              </a:lnSpc>
              <a:spcBef>
                <a:spcPct val="0"/>
              </a:spcBef>
              <a:spcAft>
                <a:spcPct val="0"/>
              </a:spcAft>
            </a:pPr>
            <a:r>
              <a:rPr sz="3500" spc="23">
                <a:solidFill>
                  <a:srgbClr val="FFFDFD"/>
                </a:solidFill>
                <a:latin typeface="IOUTLB+UQGJFS+MicrosoftYaHei-Bold"/>
                <a:cs typeface="IOUTLB+UQGJFS+MicrosoftYaHei-Bold"/>
              </a:rPr>
              <a:t>QCC</a:t>
            </a:r>
            <a:r>
              <a:rPr sz="3500" spc="25">
                <a:solidFill>
                  <a:srgbClr val="FFFDFD"/>
                </a:solidFill>
                <a:latin typeface="QNPDFA+MS-UIGothic"/>
                <a:cs typeface="QNPDFA+MS-UIGothic"/>
              </a:rPr>
              <a:t>成果</a:t>
            </a: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汇报</a:t>
            </a:r>
            <a:r>
              <a:rPr sz="3500" spc="25">
                <a:solidFill>
                  <a:srgbClr val="FFFDFD"/>
                </a:solidFill>
                <a:latin typeface="QNPDFA+MS-UIGothic"/>
                <a:cs typeface="QNPDFA+MS-UIGothic"/>
              </a:rPr>
              <a:t>品管圈提高儿科医</a:t>
            </a: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3500" spc="23">
                <a:solidFill>
                  <a:srgbClr val="FFFDFD"/>
                </a:solidFill>
                <a:latin typeface="QNPDFA+MS-UIGothic"/>
                <a:cs typeface="QNPDFA+MS-UIGothic"/>
              </a:rPr>
              <a:t>人</a:t>
            </a:r>
            <a:r>
              <a:rPr sz="3500" spc="28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3500" spc="23">
                <a:solidFill>
                  <a:srgbClr val="FFFDFD"/>
                </a:solidFill>
                <a:latin typeface="QNPDFA+MS-UIGothic"/>
                <a:cs typeface="QNPDFA+MS-UIGothic"/>
              </a:rPr>
              <a:t>手</a:t>
            </a: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3500">
                <a:solidFill>
                  <a:srgbClr val="FFFDFD"/>
                </a:solidFill>
                <a:latin typeface="QNPDFA+MS-UIGothic"/>
                <a:cs typeface="QNPDFA+MS-UIGothic"/>
              </a:rPr>
              <a:t>生</a:t>
            </a:r>
          </a:p>
          <a:p>
            <a:pPr marL="3618229" marR="0">
              <a:lnSpc>
                <a:spcPts val="3500"/>
              </a:lnSpc>
              <a:spcBef>
                <a:spcPts val="1580"/>
              </a:spcBef>
              <a:spcAft>
                <a:spcPct val="0"/>
              </a:spcAft>
            </a:pPr>
            <a:r>
              <a:rPr sz="3500" spc="23">
                <a:solidFill>
                  <a:srgbClr val="FFFDFD"/>
                </a:solidFill>
                <a:latin typeface="QNPDFA+MS-UIGothic"/>
                <a:cs typeface="QNPDFA+MS-UIGothic"/>
              </a:rPr>
              <a:t>的</a:t>
            </a: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3500" spc="23">
                <a:solidFill>
                  <a:srgbClr val="FFFDFD"/>
                </a:solidFill>
                <a:latin typeface="QNPDFA+MS-UIGothic"/>
                <a:cs typeface="QNPDFA+MS-UIGothic"/>
              </a:rPr>
              <a:t>行率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QNPDFA+MS-UIGothic"/>
                <a:cs typeface="QNPDFA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6945" y="2814534"/>
            <a:ext cx="3119575" cy="1499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VIHPBB+UROTGM+ArialMT"/>
                <a:cs typeface="VIHPBB+UROTGM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NPDFA+MS-UIGothic"/>
                <a:cs typeface="QNPDFA+MS-UIGothic"/>
              </a:rPr>
              <a:t>活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700">
                <a:solidFill>
                  <a:srgbClr val="FFFFFF"/>
                </a:solidFill>
                <a:latin typeface="QNPDFA+MS-UIGothic"/>
                <a:cs typeface="QNPDFA+MS-UIGothic"/>
              </a:rPr>
              <a:t>策划与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700">
                <a:solidFill>
                  <a:srgbClr val="FFFFFF"/>
                </a:solidFill>
                <a:latin typeface="QNPDFA+MS-UIGothic"/>
                <a:cs typeface="QNPDFA+MS-UIGothic"/>
              </a:rPr>
              <a:t>施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VIHPBB+UROTGM+ArialMT"/>
                <a:cs typeface="VIHPBB+UROTGM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NPDFA+MS-UIGothic"/>
                <a:cs typeface="QNPDFA+MS-UIGothic"/>
              </a:rPr>
              <a:t>成果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汇报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4048974"/>
            <a:ext cx="2091232" cy="8822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VIHPBB+UROTGM+ArialMT"/>
                <a:cs typeface="VIHPBB+UROTGM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QNPDFA+MS-UIGothic"/>
                <a:cs typeface="QNPDFA+MS-UIGothic"/>
              </a:rPr>
              <a:t>效益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700">
                <a:solidFill>
                  <a:srgbClr val="FFFFFF"/>
                </a:solidFill>
                <a:latin typeface="QNPDFA+MS-UIGothic"/>
                <a:cs typeface="QNPDFA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4666194"/>
            <a:ext cx="2433815" cy="8818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VIHPBB+UROTGM+ArialMT"/>
                <a:cs typeface="VIHPBB+UROTGM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700">
                <a:solidFill>
                  <a:srgbClr val="FFFFFF"/>
                </a:solidFill>
                <a:latin typeface="QNPDFA+MS-UIGothic"/>
                <a:cs typeface="QNPDFA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288530" y="312562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NPDFA+MS-UIGothic"/>
                <a:cs typeface="QNPDFA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题选</a:t>
            </a: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定背景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品管圈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在品管圈活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中，成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员们</a:t>
            </a: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共同确定主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、制定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划、收集数据、分析原因、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提出改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措施并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施，以达到提高工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NPDFA+MS-UIGothic"/>
                <a:cs typeface="QNPDFA+MS-UIGothic"/>
              </a:rPr>
              <a:t>量和效率的目的。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NPDFA+MS-UIGothic"/>
                <a:cs typeface="QNPDFA+MS-UIGothic"/>
              </a:rPr>
              <a:t>活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3600">
                <a:solidFill>
                  <a:srgbClr val="FFFFFF"/>
                </a:solidFill>
                <a:latin typeface="QNPDFA+MS-UIGothic"/>
                <a:cs typeface="QNPDFA+MS-UIGothic"/>
              </a:rPr>
              <a:t>策划与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3600">
                <a:solidFill>
                  <a:srgbClr val="FFFFFF"/>
                </a:solidFill>
                <a:latin typeface="QNPDFA+MS-UIGothic"/>
                <a:cs typeface="QNPDFA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OUTLB+UQGJFS+MicrosoftYaHei-Bold"/>
                <a:cs typeface="IOUTLB+UQGJF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OUTLB+UQGJFS+MicrosoftYaHei-Bold"/>
                <a:cs typeface="IOUTLB+UQGJF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OUTLB+UQGJFS+MicrosoftYaHei-Bold"/>
                <a:cs typeface="IOUTLB+UQGJF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QNPDFA+MS-UIGothic"/>
                <a:cs typeface="QNPDFA+MS-UIGothic"/>
              </a:rPr>
              <a:t>目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609FFF"/>
                </a:solidFill>
                <a:latin typeface="QNPDFA+MS-UIGothic"/>
                <a:cs typeface="QNPDFA+MS-UIGothic"/>
              </a:rPr>
              <a:t>明确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QNPDFA+MS-UIGothic"/>
                <a:cs typeface="QNPDFA+MS-UIGothic"/>
              </a:rPr>
              <a:t>目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609FFF"/>
                </a:solidFill>
                <a:latin typeface="QNPDFA+MS-UIGothic"/>
                <a:cs typeface="QNPDFA+MS-UIGothic"/>
              </a:rPr>
              <a:t>可衡量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QNPDFA+MS-UIGothic"/>
                <a:cs typeface="QNPDFA+MS-UIGothic"/>
              </a:rPr>
              <a:t>目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609FFF"/>
                </a:solidFill>
                <a:latin typeface="QNPDFA+MS-UIGothic"/>
                <a:cs typeface="QNPDFA+MS-UIGothic"/>
              </a:rPr>
              <a:t>可达成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划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拟</a:t>
            </a: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NPDFA+MS-UIGothic"/>
                <a:cs typeface="QNPDFA+MS-UIGothic"/>
              </a:rPr>
              <a:t>制定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2300" spc="23">
                <a:solidFill>
                  <a:srgbClr val="609FFF"/>
                </a:solidFill>
                <a:latin typeface="QNPDFA+MS-UIGothic"/>
                <a:cs typeface="QNPDFA+MS-UIGothic"/>
              </a:rPr>
              <a:t>施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609FFF"/>
                </a:solidFill>
                <a:latin typeface="QNPDFA+MS-UIGothic"/>
                <a:cs typeface="QNPDFA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NPDFA+MS-UIGothic"/>
                <a:cs typeface="QNPDFA+MS-UIGothic"/>
              </a:rPr>
              <a:t>制定培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训计</a:t>
            </a:r>
            <a:r>
              <a:rPr sz="2300">
                <a:solidFill>
                  <a:srgbClr val="609FFF"/>
                </a:solidFill>
                <a:latin typeface="QNPDFA+MS-UIGothic"/>
                <a:cs typeface="QNPDFA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QNPDFA+MS-UIGothic"/>
                <a:cs typeface="QNPDFA+MS-UIGothic"/>
              </a:rPr>
              <a:t>制定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监测计</a:t>
            </a:r>
            <a:r>
              <a:rPr sz="2300">
                <a:solidFill>
                  <a:srgbClr val="609FFF"/>
                </a:solidFill>
                <a:latin typeface="QNPDFA+MS-UIGothic"/>
                <a:cs typeface="QNPDFA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施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609FFF"/>
                </a:solidFill>
                <a:latin typeface="QNPDFA+MS-UIGothic"/>
                <a:cs typeface="QNPDFA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NPDFA+MS-UIGothic"/>
                <a:cs typeface="QNPDFA+MS-UIGothic"/>
              </a:rPr>
              <a:t>培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FFFDFD"/>
                </a:solidFill>
                <a:latin typeface="QNPDFA+MS-UIGothic"/>
                <a:cs typeface="QNPDFA+MS-UIGothic"/>
              </a:rPr>
              <a:t>宣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NPDFA+MS-UIGothic"/>
                <a:cs typeface="QNPDFA+MS-UIGothic"/>
              </a:rPr>
              <a:t>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2000" spc="25">
                <a:solidFill>
                  <a:srgbClr val="FFFDFD"/>
                </a:solidFill>
                <a:latin typeface="QNPDFA+MS-UIGothic"/>
                <a:cs typeface="QNPDFA+MS-UIGothic"/>
              </a:rPr>
              <a:t>改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儿科医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参加手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生培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生的宣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和教育，提高手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生意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果，持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行情况，不断提高手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生合格率。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FFFDFD"/>
                </a:solidFill>
                <a:latin typeface="QNPDFA+MS-UIGothic"/>
                <a:cs typeface="QNPDFA+MS-UIGothic"/>
              </a:rPr>
              <a:t>与反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的手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行情况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估，及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馈结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提出改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NPDFA+MS-UIGothic"/>
                <a:cs typeface="QNPDFA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831330" y="31256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NPDFA+MS-UIGothic"/>
                <a:cs typeface="QNPDFA+MS-UIGothic"/>
              </a:rPr>
              <a:t>成果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汇报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https://d.book118.com/975032314341011111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IOUTLB+UQGJFS+MicrosoftYaHei-Bold</vt:lpstr>
      <vt:lpstr>QNPDFA+MS-UIGothic</vt:lpstr>
      <vt:lpstr>SimSun</vt:lpstr>
      <vt:lpstr>VIHPBB+UROTGM+ArialMT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2024-09-18T00:47:58.763</cp:lastPrinted>
  <dcterms:created xsi:type="dcterms:W3CDTF">2024-09-17T16:47:58Z</dcterms:created>
  <dcterms:modified xsi:type="dcterms:W3CDTF">2024-09-17T16:47:59Z</dcterms:modified>
</cp:coreProperties>
</file>