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7AA2F08-18BE-4857-9F2B-77D425C121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087AE5-82A3-4781-90B5-99D1C4E6E4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A86061-22E4-43D7-9C87-6620C32147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65B75FF-67BE-40A3-8D7E-5B2538D012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6172DD4-C743-4FB1-8B96-6683DC20317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598CD0-9468-4349-9E3A-DB778D4A27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9B3B8CC-140B-4504-9887-FEF46BF408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C4ED0C-CF5D-43A3-8F10-67A8F42AA1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789C5A-B771-4AA2-8E70-83273E6EBA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3E9E92-7754-4C8A-84F3-746813D721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8E8BE9-91DD-4AA6-A220-71DE304137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5033230142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08399" y="3366694"/>
            <a:ext cx="2724309" cy="175530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050" b="1">
                <a:solidFill>
                  <a:srgbClr val="FFFFFF">
                    <a:alpha val="100000"/>
                  </a:srgbClr>
                </a:solidFill>
                <a:latin typeface="Microsoft Yahei"/>
                <a:ea typeface="Microsoft Yahei"/>
                <a:cs typeface="Microsoft Yahei"/>
              </a:rPr>
              <a:t>$number{01}</a:t>
            </a:r>
            <a:endParaRPr lang="en-US" sz="1100"/>
          </a:p>
        </p:txBody>
      </p:sp>
      <p:sp>
        <p:nvSpPr>
          <p:cNvPr id="3" name="AutoShape 3"/>
          <p:cNvSpPr/>
          <p:nvPr/>
        </p:nvSpPr>
        <p:spPr>
          <a:xfrm>
            <a:off x="0" y="1969768"/>
            <a:ext cx="12192000" cy="291846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4753" y="2169417"/>
            <a:ext cx="8281818" cy="154552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600" b="1">
                <a:solidFill>
                  <a:srgbClr val="FFFFFF">
                    <a:alpha val="100000"/>
                  </a:srgbClr>
                </a:solidFill>
                <a:latin typeface="Microsoft Yahei"/>
                <a:ea typeface="Microsoft Yahei"/>
                <a:cs typeface="Microsoft Yahei"/>
              </a:rPr>
              <a:t>工业产品质量安全监督与标准化要求</a:t>
            </a:r>
            <a:endParaRPr lang="en-US" sz="1100"/>
          </a:p>
        </p:txBody>
      </p:sp>
      <p:sp>
        <p:nvSpPr>
          <p:cNvPr id="5" name="AutoShape 5"/>
          <p:cNvSpPr/>
          <p:nvPr/>
        </p:nvSpPr>
        <p:spPr>
          <a:xfrm>
            <a:off x="764753" y="4274372"/>
            <a:ext cx="2461447" cy="31994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a:solidFill>
                  <a:srgbClr val="FFFFFF">
                    <a:alpha val="100000"/>
                  </a:srgbClr>
                </a:solidFill>
                <a:latin typeface="Microsoft Yahei"/>
                <a:ea typeface="Microsoft Yahei"/>
                <a:cs typeface="Microsoft Yahei"/>
              </a:rPr>
              <a:t>2024-01-23</a:t>
            </a:r>
            <a:endParaRPr lang="en-US" sz="1100"/>
          </a:p>
        </p:txBody>
      </p:sp>
      <p:sp>
        <p:nvSpPr>
          <p:cNvPr id="6" name="AutoShape 6"/>
          <p:cNvSpPr/>
          <p:nvPr/>
        </p:nvSpPr>
        <p:spPr>
          <a:xfrm>
            <a:off x="764753" y="3876675"/>
            <a:ext cx="1851864" cy="4062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575">
                <a:solidFill>
                  <a:srgbClr val="FFFFFF">
                    <a:alpha val="100000"/>
                  </a:srgbClr>
                </a:solidFill>
                <a:latin typeface="Microsoft Yahei"/>
                <a:ea typeface="Microsoft Yahei"/>
                <a:cs typeface="Microsoft Yahei"/>
              </a:rPr>
              <a:t>汇报人：XX</a:t>
            </a:r>
            <a:endParaRPr lang="en-US" sz="1100"/>
          </a:p>
        </p:txBody>
      </p:sp>
      <p:pic>
        <p:nvPicPr>
          <p:cNvPr id="7" name="Picture 7"/>
          <p:cNvPicPr>
            <a:picLocks noChangeAspect="1"/>
          </p:cNvPicPr>
          <p:nvPr/>
        </p:nvPicPr>
        <p:blipFill>
          <a:blip r:embed="rId2"/>
          <a:stretch>
            <a:fillRect/>
          </a:stretch>
        </p:blipFill>
        <p:spPr>
          <a:xfrm>
            <a:off x="8277789" y="0"/>
            <a:ext cx="4892103" cy="6288968"/>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594" y="0"/>
            <a:ext cx="12184811" cy="6858000"/>
          </a:xfrm>
          <a:prstGeom prst="rect">
            <a:avLst/>
          </a:prstGeom>
        </p:spPr>
      </p:pic>
      <p:sp>
        <p:nvSpPr>
          <p:cNvPr id="3" name="TextBox 3"/>
          <p:cNvSpPr txBox="1"/>
          <p:nvPr/>
        </p:nvSpPr>
        <p:spPr>
          <a:xfrm>
            <a:off x="1991063" y="193190"/>
            <a:ext cx="1630680" cy="9582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accent1">
                    <a:alpha val="100000"/>
                  </a:schemeClr>
                </a:solidFill>
                <a:latin typeface="方正正纤黑简体"/>
                <a:ea typeface="方正正纤黑简体"/>
                <a:cs typeface="方正正纤黑简体"/>
              </a:rPr>
              <a:t>目录</a:t>
            </a:r>
          </a:p>
        </p:txBody>
      </p:sp>
      <p:sp>
        <p:nvSpPr>
          <p:cNvPr id="4" name="TextBox 4"/>
          <p:cNvSpPr txBox="1"/>
          <p:nvPr/>
        </p:nvSpPr>
        <p:spPr>
          <a:xfrm>
            <a:off x="1132645" y="1977496"/>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工业产品质量安全监督概述</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工业产品标准化要求</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工业产品质量安全监督实践</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工业产品标准化实施与推进</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工业产品质量安全监督与标准化的挑战与对策</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01</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通过对工业产品质量进行监督，确保产品符合相关标准和法规要求，保障消费者的权益和安全。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保障工业产品质量安全</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通过制定和实施标准化要求，推动工业产品向高质量、高效率、高可靠性方向发展，提升产业整体竞争力。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促进工业产品标准化发展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1220560" y="2363963"/>
            <a:ext cx="3815503" cy="0"/>
          </a:xfrm>
          <a:prstGeom prst="line">
            <a:avLst/>
          </a:prstGeom>
          <a:ln w="50800">
            <a:solidFill>
              <a:schemeClr val="accent4"/>
            </a:solidFill>
            <a:prstDash val="solid"/>
            <a:headEnd type="oval"/>
            <a:tailEnd type="none"/>
          </a:ln>
        </p:spPr>
        <p:style>
          <a:lnRef idx="0">
            <a:schemeClr val="accent4"/>
          </a:lnRef>
          <a:fillRef idx="1">
            <a:schemeClr val="accent4"/>
          </a:fillRef>
          <a:effectRef idx="0">
            <a:schemeClr val="accent4"/>
          </a:effectRef>
          <a:fontRef idx="minor">
            <a:schemeClr val="lt1"/>
          </a:fontRef>
        </p:style>
      </p:cxnSp>
      <p:cxnSp>
        <p:nvCxnSpPr>
          <p:cNvPr id="3" name="Connector 3"/>
          <p:cNvCxnSpPr/>
          <p:nvPr/>
        </p:nvCxnSpPr>
        <p:spPr>
          <a:xfrm>
            <a:off x="1882845" y="3524561"/>
            <a:ext cx="3131592" cy="0"/>
          </a:xfrm>
          <a:prstGeom prst="line">
            <a:avLst/>
          </a:prstGeom>
          <a:ln w="50800">
            <a:solidFill>
              <a:schemeClr val="accent4"/>
            </a:solidFill>
            <a:prstDash val="solid"/>
            <a:headEnd type="none"/>
            <a:tailEnd type="none"/>
          </a:ln>
        </p:spPr>
        <p:style>
          <a:lnRef idx="0">
            <a:schemeClr val="accent4"/>
          </a:lnRef>
          <a:fillRef idx="1">
            <a:schemeClr val="accent4"/>
          </a:fillRef>
          <a:effectRef idx="0">
            <a:schemeClr val="accent4"/>
          </a:effectRef>
          <a:fontRef idx="minor">
            <a:schemeClr val="lt1"/>
          </a:fontRef>
        </p:style>
      </p:cxnSp>
      <p:cxnSp>
        <p:nvCxnSpPr>
          <p:cNvPr id="4" name="Connector 4"/>
          <p:cNvCxnSpPr/>
          <p:nvPr/>
        </p:nvCxnSpPr>
        <p:spPr>
          <a:xfrm>
            <a:off x="1857448" y="4685159"/>
            <a:ext cx="3995480" cy="0"/>
          </a:xfrm>
          <a:prstGeom prst="line">
            <a:avLst/>
          </a:prstGeom>
          <a:ln w="50800">
            <a:solidFill>
              <a:schemeClr val="accent4"/>
            </a:solidFill>
            <a:prstDash val="solid"/>
            <a:headEnd type="none"/>
            <a:tailEnd type="triangle"/>
          </a:ln>
        </p:spPr>
        <p:style>
          <a:lnRef idx="0">
            <a:schemeClr val="accent4"/>
          </a:lnRef>
          <a:fillRef idx="1">
            <a:schemeClr val="accent4"/>
          </a:fillRef>
          <a:effectRef idx="0">
            <a:schemeClr val="accent4"/>
          </a:effectRef>
          <a:fontRef idx="minor">
            <a:schemeClr val="lt1"/>
          </a:fontRef>
        </p:style>
      </p:cxnSp>
      <p:sp>
        <p:nvSpPr>
          <p:cNvPr id="5" name="AutoShape 5"/>
          <p:cNvSpPr/>
          <p:nvPr/>
        </p:nvSpPr>
        <p:spPr>
          <a:xfrm>
            <a:off x="189604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373032" y="2194563"/>
            <a:ext cx="319221" cy="31926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1</a:t>
            </a:r>
            <a:endParaRPr lang="en-US" sz="1100"/>
          </a:p>
        </p:txBody>
      </p:sp>
      <p:sp>
        <p:nvSpPr>
          <p:cNvPr id="7" name="AutoShape 7"/>
          <p:cNvSpPr/>
          <p:nvPr/>
        </p:nvSpPr>
        <p:spPr>
          <a:xfrm>
            <a:off x="4657059" y="3366979"/>
            <a:ext cx="319221" cy="319263"/>
          </a:xfrm>
          <a:prstGeom prst="ellipse">
            <a:avLst/>
          </a:prstGeom>
          <a:solidFill>
            <a:schemeClr val="accent1">
              <a:lumMod val="75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2</a:t>
            </a:r>
            <a:endParaRPr lang="en-US" sz="1100"/>
          </a:p>
        </p:txBody>
      </p:sp>
      <p:sp>
        <p:nvSpPr>
          <p:cNvPr id="8" name="AutoShape 8"/>
          <p:cNvSpPr/>
          <p:nvPr/>
        </p:nvSpPr>
        <p:spPr>
          <a:xfrm>
            <a:off x="1828490" y="4516738"/>
            <a:ext cx="319221" cy="319263"/>
          </a:xfrm>
          <a:prstGeom prst="ellipse">
            <a:avLst/>
          </a:prstGeom>
          <a:solidFill>
            <a:schemeClr val="accent1">
              <a:lumMod val="60000"/>
              <a:lumOff val="4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3</a:t>
            </a:r>
            <a:endParaRPr lang="en-US" sz="1100"/>
          </a:p>
        </p:txBody>
      </p:sp>
      <p:sp>
        <p:nvSpPr>
          <p:cNvPr id="9" name="AutoShape 9"/>
          <p:cNvSpPr/>
          <p:nvPr/>
        </p:nvSpPr>
        <p:spPr>
          <a:xfrm>
            <a:off x="273395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592399"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53641"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487177"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347705"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221787" y="3434181"/>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487177" y="4593708"/>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3347705" y="4604199"/>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221787"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095871"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41" name="AutoShape 41"/>
          <p:cNvSpPr/>
          <p:nvPr/>
        </p:nvSpPr>
        <p:spPr>
          <a:xfrm>
            <a:off x="6572250" y="4836001"/>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工业产品质量安全与标准化的关系</a:t>
            </a:r>
            <a:endParaRPr lang="en-US" sz="1100"/>
          </a:p>
        </p:txBody>
      </p:sp>
      <p:sp>
        <p:nvSpPr>
          <p:cNvPr id="42" name="AutoShape 42"/>
          <p:cNvSpPr/>
          <p:nvPr/>
        </p:nvSpPr>
        <p:spPr>
          <a:xfrm>
            <a:off x="6572250" y="5119283"/>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阐述工业产品质量安全与标准化之间的内在联系，以及如何通过标准化手段提升工业产品质量安全水平。</a:t>
            </a:r>
            <a:endParaRPr lang="en-US" sz="1100"/>
          </a:p>
        </p:txBody>
      </p:sp>
      <p:sp>
        <p:nvSpPr>
          <p:cNvPr id="43" name="AutoShape 43"/>
          <p:cNvSpPr/>
          <p:nvPr/>
        </p:nvSpPr>
        <p:spPr>
          <a:xfrm>
            <a:off x="6572250" y="1278982"/>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工业产品质量安全监督情况</a:t>
            </a:r>
            <a:endParaRPr lang="en-US" sz="1100"/>
          </a:p>
        </p:txBody>
      </p:sp>
      <p:sp>
        <p:nvSpPr>
          <p:cNvPr id="44" name="AutoShape 44"/>
          <p:cNvSpPr/>
          <p:nvPr/>
        </p:nvSpPr>
        <p:spPr>
          <a:xfrm>
            <a:off x="6572250" y="1564591"/>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包括监督机构、监督措施、监督结果等方面的内容。</a:t>
            </a:r>
            <a:endParaRPr lang="en-US" sz="1100"/>
          </a:p>
        </p:txBody>
      </p:sp>
      <p:sp>
        <p:nvSpPr>
          <p:cNvPr id="45" name="AutoShape 45"/>
          <p:cNvSpPr/>
          <p:nvPr/>
        </p:nvSpPr>
        <p:spPr>
          <a:xfrm>
            <a:off x="6572250" y="3063763"/>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工业产品标准化工作进展</a:t>
            </a:r>
            <a:endParaRPr lang="en-US" sz="1100"/>
          </a:p>
        </p:txBody>
      </p:sp>
      <p:sp>
        <p:nvSpPr>
          <p:cNvPr id="46" name="AutoShape 46"/>
          <p:cNvSpPr/>
          <p:nvPr/>
        </p:nvSpPr>
        <p:spPr>
          <a:xfrm>
            <a:off x="6572250" y="3336829"/>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包括标准制定、标准实施、标准修订等方面的内容。</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02</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工业产品质量安全监督概述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监督的定义与重要性</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监督的定义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工业产品质量安全监督是指对工业产品在设计、生产、销售等环节中执行质量安全标准的情况进行监督检查，以确保工业产品的质量安全符合法律法规和标准要求。</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监督的重要性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工业产品质量安全关系到人民群众的生命财产安全，加强工业产品质量安全监督是保障消费者权益、维护市场秩序、促进经济发展的重要手段。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1662" y="1773079"/>
            <a:ext cx="2211038" cy="987362"/>
            <a:chOff x="1101662" y="1773079"/>
            <a:chExt cx="2211038" cy="987362"/>
          </a:xfrm>
        </p:grpSpPr>
        <p:sp>
          <p:nvSpPr>
            <p:cNvPr id="3" name="Freeform 3"/>
            <p:cNvSpPr/>
            <p:nvPr/>
          </p:nvSpPr>
          <p:spPr>
            <a:xfrm rot="10800000">
              <a:off x="1101662" y="1773079"/>
              <a:ext cx="2211038" cy="987362"/>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933384" y="1952434"/>
              <a:ext cx="610648" cy="555498"/>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101662" y="4698682"/>
            <a:ext cx="2211038" cy="1034606"/>
            <a:chOff x="1101662" y="4698682"/>
            <a:chExt cx="2211038" cy="1034606"/>
          </a:xfrm>
        </p:grpSpPr>
        <p:sp>
          <p:nvSpPr>
            <p:cNvPr id="6" name="Freeform 6"/>
            <p:cNvSpPr/>
            <p:nvPr/>
          </p:nvSpPr>
          <p:spPr>
            <a:xfrm rot="10800000">
              <a:off x="1101662" y="4698682"/>
              <a:ext cx="2211038" cy="1034606"/>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1101662" y="3236786"/>
            <a:ext cx="2211038" cy="1033558"/>
            <a:chOff x="1101662" y="3236786"/>
            <a:chExt cx="2211038" cy="1033558"/>
          </a:xfrm>
        </p:grpSpPr>
        <p:sp>
          <p:nvSpPr>
            <p:cNvPr id="8" name="Freeform 8"/>
            <p:cNvSpPr/>
            <p:nvPr/>
          </p:nvSpPr>
          <p:spPr>
            <a:xfrm rot="10800000">
              <a:off x="1101662" y="3236786"/>
              <a:ext cx="2211038" cy="1033558"/>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878425" y="3335274"/>
            <a:ext cx="685800" cy="695801"/>
            <a:chOff x="1878425" y="3335274"/>
            <a:chExt cx="685800" cy="695801"/>
          </a:xfrm>
        </p:grpSpPr>
        <p:sp>
          <p:nvSpPr>
            <p:cNvPr id="10" name="Freeform 10"/>
            <p:cNvSpPr/>
            <p:nvPr/>
          </p:nvSpPr>
          <p:spPr>
            <a:xfrm>
              <a:off x="1915382" y="3782568"/>
              <a:ext cx="87725" cy="163163"/>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058353" y="3692747"/>
              <a:ext cx="87725" cy="253079"/>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201323" y="3692747"/>
              <a:ext cx="87725" cy="253079"/>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341150" y="3606165"/>
              <a:ext cx="94297" cy="342900"/>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892617" y="3453003"/>
              <a:ext cx="536257" cy="342900"/>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878425" y="3335274"/>
              <a:ext cx="685800" cy="695801"/>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Freeform 16"/>
          <p:cNvSpPr/>
          <p:nvPr/>
        </p:nvSpPr>
        <p:spPr>
          <a:xfrm>
            <a:off x="1858944" y="4873441"/>
            <a:ext cx="671753" cy="67175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3626579" y="4641532"/>
            <a:ext cx="7364174" cy="43714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其他相关法律法规</a:t>
            </a:r>
            <a:endParaRPr lang="en-US" sz="1100"/>
          </a:p>
        </p:txBody>
      </p:sp>
      <p:sp>
        <p:nvSpPr>
          <p:cNvPr id="18" name="AutoShape 18"/>
          <p:cNvSpPr/>
          <p:nvPr/>
        </p:nvSpPr>
        <p:spPr>
          <a:xfrm>
            <a:off x="3626579" y="1715929"/>
            <a:ext cx="7364174" cy="43714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《中华人民共和国产品质量法》</a:t>
            </a:r>
            <a:endParaRPr lang="en-US" sz="1100"/>
          </a:p>
        </p:txBody>
      </p:sp>
      <p:sp>
        <p:nvSpPr>
          <p:cNvPr id="19" name="AutoShape 19"/>
          <p:cNvSpPr/>
          <p:nvPr/>
        </p:nvSpPr>
        <p:spPr>
          <a:xfrm>
            <a:off x="3626579" y="3179636"/>
            <a:ext cx="7364174" cy="43714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《中华人民共和国标准化法》</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监督的法律法规依据</a:t>
              </a:r>
            </a:p>
          </p:txBody>
        </p:sp>
      </p:grpSp>
      <p:sp>
        <p:nvSpPr>
          <p:cNvPr id="42" name="AutoShape 42"/>
          <p:cNvSpPr/>
          <p:nvPr/>
        </p:nvSpPr>
        <p:spPr>
          <a:xfrm>
            <a:off x="3626579" y="4823472"/>
            <a:ext cx="7364174" cy="1204498"/>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alpha val="100000"/>
                  </a:srgbClr>
                </a:solidFill>
                <a:latin typeface="Microsoft Yahei"/>
                <a:ea typeface="Microsoft Yahei"/>
                <a:cs typeface="Microsoft Yahei"/>
              </a:rPr>
              <a:t>如《中华人民共和国消费者权益保护法》、《中华人民共和国反不正当竞争法》等，也从不同角度对工业产品质量安全监督提出了要求。</a:t>
            </a:r>
            <a:endParaRPr lang="en-US" sz="1100"/>
          </a:p>
        </p:txBody>
      </p:sp>
      <p:sp>
        <p:nvSpPr>
          <p:cNvPr id="43" name="AutoShape 43"/>
          <p:cNvSpPr/>
          <p:nvPr/>
        </p:nvSpPr>
        <p:spPr>
          <a:xfrm>
            <a:off x="3626579" y="1878013"/>
            <a:ext cx="7364174" cy="1157678"/>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alpha val="100000"/>
                  </a:srgbClr>
                </a:solidFill>
                <a:latin typeface="Microsoft Yahei"/>
                <a:ea typeface="Microsoft Yahei"/>
                <a:cs typeface="Microsoft Yahei"/>
              </a:rPr>
              <a:t>规定了产品质量监督制度、产品质量责任和义务、产品质量监督检查等内容，为工业产品质量安全监督提供了法律保障。</a:t>
            </a:r>
            <a:endParaRPr lang="en-US" sz="1100"/>
          </a:p>
        </p:txBody>
      </p:sp>
      <p:sp>
        <p:nvSpPr>
          <p:cNvPr id="44" name="AutoShape 44"/>
          <p:cNvSpPr/>
          <p:nvPr/>
        </p:nvSpPr>
        <p:spPr>
          <a:xfrm>
            <a:off x="3626579" y="3370295"/>
            <a:ext cx="7364174" cy="1157678"/>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20202">
                    <a:alpha val="100000"/>
                  </a:srgbClr>
                </a:solidFill>
                <a:latin typeface="Microsoft Yahei"/>
                <a:ea typeface="Microsoft Yahei"/>
                <a:cs typeface="Microsoft Yahei"/>
              </a:rPr>
              <a:t>规定了标准的制定、实施和监督等内容，为工业产品质量安全监督提供了标准化依据。</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监督体制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工业产品质量安全监督实行国家监督抽查、地方监督检查和企业自我声明相结合的体制。国家市场监督管理总局负责全国工业产品质量安全监督管理工作，地方各级市场监管部门负责本行政区域内的工业产品质量安全监督管理工作。</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监督机制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监督检查、风险监测、缺陷产品召回等机制。监督检查是对工业产品执行质量安全标准的情况进行定期或不定期的检查；风险监测是对可能存在质量安全隐患的工业产品进行监测和评估；缺陷产品召回是对已经销售的存在缺陷的工业产品实施召回措施。</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监督的体制与机制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03</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工业产品标准化要求</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标准化的概念</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标准化是指在经济、技术、科学和管理等社会实践中，对重复性的事物和概念，通过制订、发布和实施标准达到统一，以获得最佳秩序和社会效益。</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标准化的作用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标准化是现代工业生产的必要条件，它能够促进工业产品的互换性和通用性，提高生产效率，降低成本，保证产品质量，并促进国际贸易和技术交流。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标准化的概念与作用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根据标准的性质和使用范围，工业产品标准可分为国家标准、行业标准、地方标准和企业标准四个层次。</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工业产品标准内容</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工业产品标准通常包括产品的品种、规格、质量、安全、卫生、环保等方面的要求，以及相应的试验方法、检验规则、标志、包装、运输和贮存等内容。</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工业产品标准分类</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工业产品标准分类与内容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标准化与工业产品质量安全的关系</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标准化可以为政府部门的监管提供技术依据和支持，提高监管的针对性和有效性，保障工业产品的质量安全。</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标准化是工业产品质量安全监管的重要手段</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通过制定和实施标准，可以明确产品的质量和安全要求，规范生产企业的行为，从源头上保障产品质量安全。</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标准化是工业产品质量安全的基础</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通过不断完善和更新标准，可以推动工业产品质量和安全水平的不断提高，满足市场和消费者的需求。</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标准化有助于提高工业产品质量安全水平</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https://d.book118.com/975033230142011101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方正正纤黑简体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2024-09-09T22:16:43.896</cp:lastPrinted>
  <dcterms:created xsi:type="dcterms:W3CDTF">2024-09-09T14:16:43Z</dcterms:created>
  <dcterms:modified xsi:type="dcterms:W3CDTF">2024-09-09T14:16:46Z</dcterms:modified>
</cp:coreProperties>
</file>