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5" r:id="rId43"/>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tags" Target="tags/tag4.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B341FF4F-3D4A-427E-B181-D6B09852B199}" type="datetimeFigureOut">
              <a:rPr lang="zh-CN" altLang="en-US" smtClean="0"/>
              <a:t>2016/9/11</a:t>
            </a:fld>
            <a:endParaRPr lang="zh-CN" altLang="en-US"/>
          </a:p>
        </p:txBody>
      </p:sp>
      <p:sp>
        <p:nvSpPr>
          <p:cNvPr id="4" name="幻灯片图像占位符 3"/>
          <p:cNvSpPr>
            <a:spLocks noGrp="1" noRot="1" noChangeAspect="1"/>
          </p:cNvSpPr>
          <p:nvPr>
            <p:ph type="sldImg" idx="2"/>
          </p:nvPr>
        </p:nvSpPr>
        <p:spPr>
          <a:xfrm>
            <a:off x="422275" y="1241425"/>
            <a:ext cx="5953125" cy="3349625"/>
          </a:xfrm>
          <a:prstGeom prst="rect">
            <a:avLst/>
          </a:prstGeom>
          <a:noFill/>
          <a:ln w="12700">
            <a:solidFill>
              <a:prstClr val="black"/>
            </a:solidFill>
          </a:ln>
        </p:spPr>
      </p:sp>
      <p:sp>
        <p:nvSpPr>
          <p:cNvPr id="5" name="备注占位符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FB2DA973-1670-4122-9C66-B7C5AADD4411}" type="slidenum">
              <a:rPr lang="zh-CN" altLang="en-US" smtClean="0"/>
              <a:t>‹#›</a:t>
            </a:fld>
            <a:endParaRPr lang="zh-CN" altLang="en-US"/>
          </a:p>
        </p:txBody>
      </p:sp>
    </p:spTree>
    <p:extLst>
      <p:ext uri="{BB962C8B-B14F-4D97-AF65-F5344CB8AC3E}">
        <p14:creationId xmlns:p14="http://schemas.microsoft.com/office/powerpoint/2010/main" val="3767968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5675F08-9B2C-401E-9B95-EB0BE4DDDE57}" type="slidenum">
              <a:rPr lang="zh-CN" altLang="en-US" smtClean="0"/>
              <a:t>5</a:t>
            </a:fld>
            <a:endParaRPr lang="zh-CN" altLang="en-US"/>
          </a:p>
        </p:txBody>
      </p:sp>
    </p:spTree>
    <p:extLst>
      <p:ext uri="{BB962C8B-B14F-4D97-AF65-F5344CB8AC3E}">
        <p14:creationId xmlns:p14="http://schemas.microsoft.com/office/powerpoint/2010/main" val="3355359358"/>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2CAB89B-0054-4012-BF8E-1040F97BAFF9}" type="slidenum">
              <a:rPr lang="zh-CN" altLang="en-US" smtClean="0"/>
              <a:t>7</a:t>
            </a:fld>
            <a:endParaRPr lang="zh-CN" altLang="en-US"/>
          </a:p>
        </p:txBody>
      </p:sp>
    </p:spTree>
    <p:extLst>
      <p:ext uri="{BB962C8B-B14F-4D97-AF65-F5344CB8AC3E}">
        <p14:creationId xmlns:p14="http://schemas.microsoft.com/office/powerpoint/2010/main" val="284149627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10</a:t>
            </a:fld>
            <a:endParaRPr lang="zh-CN" altLang="en-US"/>
          </a:p>
        </p:txBody>
      </p:sp>
    </p:spTree>
    <p:extLst>
      <p:ext uri="{BB962C8B-B14F-4D97-AF65-F5344CB8AC3E}">
        <p14:creationId xmlns:p14="http://schemas.microsoft.com/office/powerpoint/2010/main" val="387106423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rPr>
              <a:t>管控、监督服务区有没有按标准、要求执行</a:t>
            </a:r>
            <a:endParaRPr lang="en-US" altLang="zh-CN" sz="1200" smtClean="0">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FB2DA973-1670-4122-9C66-B7C5AADD4411}" type="slidenum">
              <a:rPr lang="zh-CN" altLang="en-US" smtClean="0"/>
              <a:t>11</a:t>
            </a:fld>
            <a:endParaRPr lang="zh-CN" altLang="en-US"/>
          </a:p>
        </p:txBody>
      </p:sp>
    </p:spTree>
    <p:extLst>
      <p:ext uri="{BB962C8B-B14F-4D97-AF65-F5344CB8AC3E}">
        <p14:creationId xmlns:p14="http://schemas.microsoft.com/office/powerpoint/2010/main" val="188344791"/>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营销方案审批：强化营销和市场拓展，本部商地部审批，分公司制定营销方案或执行本区域的营销方案和计划。</a:t>
            </a:r>
            <a:endParaRPr lang="en-US" altLang="zh-CN" smtClean="0"/>
          </a:p>
          <a:p>
            <a:r>
              <a:rPr lang="zh-CN" altLang="en-US" smtClean="0"/>
              <a:t>动用资源，在</a:t>
            </a:r>
            <a:r>
              <a:rPr lang="en-US" altLang="zh-CN" smtClean="0"/>
              <a:t>100</a:t>
            </a:r>
            <a:r>
              <a:rPr lang="zh-CN" altLang="en-US" smtClean="0"/>
              <a:t>万以内的可以批，金额授权、事项授权多少范围之内的，可以批。</a:t>
            </a:r>
          </a:p>
        </p:txBody>
      </p:sp>
      <p:sp>
        <p:nvSpPr>
          <p:cNvPr id="4" name="灯片编号占位符 3"/>
          <p:cNvSpPr>
            <a:spLocks noGrp="1"/>
          </p:cNvSpPr>
          <p:nvPr>
            <p:ph type="sldNum" sz="quarter" idx="10"/>
          </p:nvPr>
        </p:nvSpPr>
        <p:spPr/>
        <p:txBody>
          <a:bodyPr/>
          <a:lstStyle/>
          <a:p>
            <a:fld id="{FB2DA973-1670-4122-9C66-B7C5AADD4411}" type="slidenum">
              <a:rPr lang="zh-CN" altLang="en-US" smtClean="0"/>
              <a:t>12</a:t>
            </a:fld>
            <a:endParaRPr lang="zh-CN" altLang="en-US"/>
          </a:p>
        </p:txBody>
      </p:sp>
    </p:spTree>
    <p:extLst>
      <p:ext uri="{BB962C8B-B14F-4D97-AF65-F5344CB8AC3E}">
        <p14:creationId xmlns:p14="http://schemas.microsoft.com/office/powerpoint/2010/main" val="1373347921"/>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执行本部工作要求，稽查服务区相关工作</a:t>
            </a:r>
          </a:p>
        </p:txBody>
      </p:sp>
      <p:sp>
        <p:nvSpPr>
          <p:cNvPr id="4" name="灯片编号占位符 3"/>
          <p:cNvSpPr>
            <a:spLocks noGrp="1"/>
          </p:cNvSpPr>
          <p:nvPr>
            <p:ph type="sldNum" sz="quarter" idx="10"/>
          </p:nvPr>
        </p:nvSpPr>
        <p:spPr/>
        <p:txBody>
          <a:bodyPr/>
          <a:lstStyle/>
          <a:p>
            <a:fld id="{FB2DA973-1670-4122-9C66-B7C5AADD4411}" type="slidenum">
              <a:rPr lang="zh-CN" altLang="en-US" smtClean="0"/>
              <a:t>13</a:t>
            </a:fld>
            <a:endParaRPr lang="zh-CN" altLang="en-US"/>
          </a:p>
        </p:txBody>
      </p:sp>
    </p:spTree>
    <p:extLst>
      <p:ext uri="{BB962C8B-B14F-4D97-AF65-F5344CB8AC3E}">
        <p14:creationId xmlns:p14="http://schemas.microsoft.com/office/powerpoint/2010/main" val="4057319218"/>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采购中心</a:t>
            </a:r>
            <a:r>
              <a:rPr lang="en-US" altLang="zh-CN" smtClean="0"/>
              <a:t>——</a:t>
            </a:r>
            <a:r>
              <a:rPr lang="zh-CN" altLang="en-US" smtClean="0"/>
              <a:t>集约，程度可以慢慢提升。招标采购的制度自己梳理，不是招标采购的报粤运备案。</a:t>
            </a:r>
            <a:endParaRPr lang="en-US" altLang="zh-CN" smtClean="0"/>
          </a:p>
          <a:p>
            <a:r>
              <a:rPr lang="zh-CN" altLang="en-US" smtClean="0"/>
              <a:t>招投标方面的问题比较大，招商从招投标剥离出去，集中采购现在资产经营部，目前</a:t>
            </a:r>
            <a:r>
              <a:rPr lang="en-US" altLang="zh-CN" smtClean="0"/>
              <a:t>20%</a:t>
            </a:r>
            <a:r>
              <a:rPr lang="en-US" altLang="zh-CN" baseline="0" smtClean="0"/>
              <a:t> </a:t>
            </a:r>
            <a:r>
              <a:rPr lang="zh-CN" altLang="en-US" baseline="0" smtClean="0"/>
              <a:t>金额</a:t>
            </a:r>
            <a:r>
              <a:rPr lang="en-US" altLang="zh-CN" baseline="0" smtClean="0"/>
              <a:t>50%</a:t>
            </a:r>
            <a:r>
              <a:rPr lang="zh-CN" altLang="en-US" baseline="0" smtClean="0"/>
              <a:t>以上的，属于招投标的就按，不属于就制度制度，不违反粤运的交通集团的制度。</a:t>
            </a:r>
            <a:endParaRPr lang="en-US" altLang="zh-CN" baseline="0" smtClean="0"/>
          </a:p>
        </p:txBody>
      </p:sp>
      <p:sp>
        <p:nvSpPr>
          <p:cNvPr id="4" name="灯片编号占位符 3"/>
          <p:cNvSpPr>
            <a:spLocks noGrp="1"/>
          </p:cNvSpPr>
          <p:nvPr>
            <p:ph type="sldNum" sz="quarter" idx="10"/>
          </p:nvPr>
        </p:nvSpPr>
        <p:spPr/>
        <p:txBody>
          <a:bodyPr/>
          <a:lstStyle/>
          <a:p>
            <a:fld id="{FB2DA973-1670-4122-9C66-B7C5AADD4411}" type="slidenum">
              <a:rPr lang="zh-CN" altLang="en-US" smtClean="0"/>
              <a:t>16</a:t>
            </a:fld>
            <a:endParaRPr lang="zh-CN" altLang="en-US"/>
          </a:p>
        </p:txBody>
      </p:sp>
    </p:spTree>
    <p:extLst>
      <p:ext uri="{BB962C8B-B14F-4D97-AF65-F5344CB8AC3E}">
        <p14:creationId xmlns:p14="http://schemas.microsoft.com/office/powerpoint/2010/main" val="375552986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mtClean="0"/>
          </a:p>
        </p:txBody>
      </p:sp>
      <p:sp>
        <p:nvSpPr>
          <p:cNvPr id="4" name="灯片编号占位符 3"/>
          <p:cNvSpPr>
            <a:spLocks noGrp="1"/>
          </p:cNvSpPr>
          <p:nvPr>
            <p:ph type="sldNum" sz="quarter" idx="10"/>
          </p:nvPr>
        </p:nvSpPr>
        <p:spPr/>
        <p:txBody>
          <a:bodyPr/>
          <a:lstStyle/>
          <a:p>
            <a:fld id="{FB2DA973-1670-4122-9C66-B7C5AADD4411}" type="slidenum">
              <a:rPr lang="zh-CN" altLang="en-US" smtClean="0"/>
              <a:t>17</a:t>
            </a:fld>
            <a:endParaRPr lang="zh-CN" altLang="en-US"/>
          </a:p>
        </p:txBody>
      </p:sp>
    </p:spTree>
    <p:extLst>
      <p:ext uri="{BB962C8B-B14F-4D97-AF65-F5344CB8AC3E}">
        <p14:creationId xmlns:p14="http://schemas.microsoft.com/office/powerpoint/2010/main" val="583699559"/>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执行本部工作要求，稽查服务区相关工作</a:t>
            </a:r>
          </a:p>
        </p:txBody>
      </p:sp>
      <p:sp>
        <p:nvSpPr>
          <p:cNvPr id="4" name="灯片编号占位符 3"/>
          <p:cNvSpPr>
            <a:spLocks noGrp="1"/>
          </p:cNvSpPr>
          <p:nvPr>
            <p:ph type="sldNum" sz="quarter" idx="10"/>
          </p:nvPr>
        </p:nvSpPr>
        <p:spPr/>
        <p:txBody>
          <a:bodyPr/>
          <a:lstStyle/>
          <a:p>
            <a:fld id="{FB2DA973-1670-4122-9C66-B7C5AADD4411}" type="slidenum">
              <a:rPr lang="zh-CN" altLang="en-US" smtClean="0"/>
              <a:t>18</a:t>
            </a:fld>
            <a:endParaRPr lang="zh-CN" altLang="en-US"/>
          </a:p>
        </p:txBody>
      </p:sp>
    </p:spTree>
    <p:extLst>
      <p:ext uri="{BB962C8B-B14F-4D97-AF65-F5344CB8AC3E}">
        <p14:creationId xmlns:p14="http://schemas.microsoft.com/office/powerpoint/2010/main" val="3106320441"/>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建议：做财务管理多，财务核算的人要少。利用信息化平台，精力搞报表就有问题了。</a:t>
            </a:r>
            <a:endParaRPr lang="en-US" altLang="zh-CN" smtClean="0"/>
          </a:p>
        </p:txBody>
      </p:sp>
      <p:sp>
        <p:nvSpPr>
          <p:cNvPr id="4" name="灯片编号占位符 3"/>
          <p:cNvSpPr>
            <a:spLocks noGrp="1"/>
          </p:cNvSpPr>
          <p:nvPr>
            <p:ph type="sldNum" sz="quarter" idx="10"/>
          </p:nvPr>
        </p:nvSpPr>
        <p:spPr/>
        <p:txBody>
          <a:bodyPr/>
          <a:lstStyle/>
          <a:p>
            <a:fld id="{FB2DA973-1670-4122-9C66-B7C5AADD4411}" type="slidenum">
              <a:rPr lang="zh-CN" altLang="en-US" smtClean="0"/>
              <a:t>20</a:t>
            </a:fld>
            <a:endParaRPr lang="zh-CN" altLang="en-US"/>
          </a:p>
        </p:txBody>
      </p:sp>
    </p:spTree>
    <p:extLst>
      <p:ext uri="{BB962C8B-B14F-4D97-AF65-F5344CB8AC3E}">
        <p14:creationId xmlns:p14="http://schemas.microsoft.com/office/powerpoint/2010/main" val="3485839751"/>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服务区经理很重要，分公司领导可以提用人建议，审批权暂不下放。本部人力资源部管控关键岗位包括服务区经理，建立人才培训体系。</a:t>
            </a:r>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21</a:t>
            </a:fld>
            <a:endParaRPr lang="zh-CN" altLang="en-US"/>
          </a:p>
        </p:txBody>
      </p:sp>
    </p:spTree>
    <p:extLst>
      <p:ext uri="{BB962C8B-B14F-4D97-AF65-F5344CB8AC3E}">
        <p14:creationId xmlns:p14="http://schemas.microsoft.com/office/powerpoint/2010/main" val="3081126021"/>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23</a:t>
            </a:fld>
            <a:endParaRPr lang="zh-CN" altLang="en-US"/>
          </a:p>
        </p:txBody>
      </p:sp>
    </p:spTree>
    <p:extLst>
      <p:ext uri="{BB962C8B-B14F-4D97-AF65-F5344CB8AC3E}">
        <p14:creationId xmlns:p14="http://schemas.microsoft.com/office/powerpoint/2010/main" val="3998452508"/>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很多流程简化和优化，特别重要。管理效率低，成本高。</a:t>
            </a:r>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24</a:t>
            </a:fld>
            <a:endParaRPr lang="zh-CN" altLang="en-US"/>
          </a:p>
        </p:txBody>
      </p:sp>
    </p:spTree>
    <p:extLst>
      <p:ext uri="{BB962C8B-B14F-4D97-AF65-F5344CB8AC3E}">
        <p14:creationId xmlns:p14="http://schemas.microsoft.com/office/powerpoint/2010/main" val="2836857883"/>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mtClean="0"/>
              <a:t>IT</a:t>
            </a:r>
            <a:r>
              <a:rPr lang="zh-CN" altLang="en-US" smtClean="0"/>
              <a:t>信息中心，跟粤运规划相关，暂时没明确。如果粤运成立</a:t>
            </a:r>
            <a:r>
              <a:rPr lang="en-US" altLang="zh-CN" smtClean="0"/>
              <a:t>IT</a:t>
            </a:r>
            <a:r>
              <a:rPr lang="zh-CN" altLang="en-US" smtClean="0"/>
              <a:t>公司，外包给粤运</a:t>
            </a:r>
            <a:r>
              <a:rPr lang="en-US" altLang="zh-CN" smtClean="0"/>
              <a:t>IT</a:t>
            </a:r>
            <a:r>
              <a:rPr lang="zh-CN" altLang="en-US" smtClean="0"/>
              <a:t>。需求是在通驿，需求是不是需求？值不值得投资？资产经营部保留。</a:t>
            </a:r>
            <a:r>
              <a:rPr lang="en-US" altLang="zh-CN" smtClean="0"/>
              <a:t>IT</a:t>
            </a:r>
            <a:r>
              <a:rPr lang="zh-CN" altLang="en-US" smtClean="0"/>
              <a:t>语言和</a:t>
            </a:r>
            <a:r>
              <a:rPr lang="en-US" altLang="zh-CN" smtClean="0"/>
              <a:t>IT</a:t>
            </a:r>
            <a:r>
              <a:rPr lang="zh-CN" altLang="en-US" smtClean="0"/>
              <a:t>技术，提出投资建议，该是投管该是经营管。</a:t>
            </a:r>
            <a:endParaRPr lang="en-US" altLang="zh-CN" smtClean="0"/>
          </a:p>
        </p:txBody>
      </p:sp>
      <p:sp>
        <p:nvSpPr>
          <p:cNvPr id="4" name="灯片编号占位符 3"/>
          <p:cNvSpPr>
            <a:spLocks noGrp="1"/>
          </p:cNvSpPr>
          <p:nvPr>
            <p:ph type="sldNum" sz="quarter" idx="10"/>
          </p:nvPr>
        </p:nvSpPr>
        <p:spPr/>
        <p:txBody>
          <a:bodyPr/>
          <a:lstStyle/>
          <a:p>
            <a:fld id="{FB2DA973-1670-4122-9C66-B7C5AADD4411}" type="slidenum">
              <a:rPr lang="zh-CN" altLang="en-US" smtClean="0"/>
              <a:t>26</a:t>
            </a:fld>
            <a:endParaRPr lang="zh-CN" altLang="en-US"/>
          </a:p>
        </p:txBody>
      </p:sp>
    </p:spTree>
    <p:extLst>
      <p:ext uri="{BB962C8B-B14F-4D97-AF65-F5344CB8AC3E}">
        <p14:creationId xmlns:p14="http://schemas.microsoft.com/office/powerpoint/2010/main" val="1360204129"/>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人员分流，加大考核！很重要</a:t>
            </a:r>
            <a:endParaRPr lang="en-US" altLang="zh-CN" smtClean="0"/>
          </a:p>
          <a:p>
            <a:r>
              <a:rPr lang="zh-CN" altLang="en-US" smtClean="0"/>
              <a:t>激励，制度优化要跟上，管控、流程要跟上</a:t>
            </a:r>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27</a:t>
            </a:fld>
            <a:endParaRPr lang="zh-CN" altLang="en-US"/>
          </a:p>
        </p:txBody>
      </p:sp>
    </p:spTree>
    <p:extLst>
      <p:ext uri="{BB962C8B-B14F-4D97-AF65-F5344CB8AC3E}">
        <p14:creationId xmlns:p14="http://schemas.microsoft.com/office/powerpoint/2010/main" val="794898729"/>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28</a:t>
            </a:fld>
            <a:endParaRPr lang="zh-CN" altLang="en-US"/>
          </a:p>
        </p:txBody>
      </p:sp>
    </p:spTree>
    <p:extLst>
      <p:ext uri="{BB962C8B-B14F-4D97-AF65-F5344CB8AC3E}">
        <p14:creationId xmlns:p14="http://schemas.microsoft.com/office/powerpoint/2010/main" val="3130782650"/>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粤东</a:t>
            </a:r>
            <a:r>
              <a:rPr lang="en-US" altLang="zh-CN" smtClean="0"/>
              <a:t>1</a:t>
            </a:r>
            <a:r>
              <a:rPr lang="zh-CN" altLang="en-US" smtClean="0"/>
              <a:t>正</a:t>
            </a:r>
            <a:r>
              <a:rPr lang="en-US" altLang="zh-CN" smtClean="0"/>
              <a:t>3</a:t>
            </a:r>
            <a:r>
              <a:rPr lang="zh-CN" altLang="en-US" smtClean="0"/>
              <a:t>副，其他</a:t>
            </a:r>
            <a:r>
              <a:rPr lang="en-US" altLang="zh-CN" smtClean="0"/>
              <a:t>1</a:t>
            </a:r>
            <a:r>
              <a:rPr lang="zh-CN" altLang="en-US" smtClean="0"/>
              <a:t>正</a:t>
            </a:r>
            <a:r>
              <a:rPr lang="en-US" altLang="zh-CN" smtClean="0"/>
              <a:t>2</a:t>
            </a:r>
            <a:r>
              <a:rPr lang="zh-CN" altLang="en-US" smtClean="0"/>
              <a:t>副</a:t>
            </a:r>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29</a:t>
            </a:fld>
            <a:endParaRPr lang="zh-CN" altLang="en-US"/>
          </a:p>
        </p:txBody>
      </p:sp>
    </p:spTree>
    <p:extLst>
      <p:ext uri="{BB962C8B-B14F-4D97-AF65-F5344CB8AC3E}">
        <p14:creationId xmlns:p14="http://schemas.microsoft.com/office/powerpoint/2010/main" val="2938541746"/>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31</a:t>
            </a:fld>
            <a:endParaRPr lang="zh-CN" altLang="en-US"/>
          </a:p>
        </p:txBody>
      </p:sp>
    </p:spTree>
    <p:extLst>
      <p:ext uri="{BB962C8B-B14F-4D97-AF65-F5344CB8AC3E}">
        <p14:creationId xmlns:p14="http://schemas.microsoft.com/office/powerpoint/2010/main" val="2571756870"/>
      </p:ext>
    </p:extLst>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B2DA973-1670-4122-9C66-B7C5AADD4411}" type="slidenum">
              <a:rPr lang="zh-CN" altLang="en-US" smtClean="0"/>
              <a:t>32</a:t>
            </a:fld>
            <a:endParaRPr lang="zh-CN" altLang="en-US"/>
          </a:p>
        </p:txBody>
      </p:sp>
    </p:spTree>
    <p:extLst>
      <p:ext uri="{BB962C8B-B14F-4D97-AF65-F5344CB8AC3E}">
        <p14:creationId xmlns:p14="http://schemas.microsoft.com/office/powerpoint/2010/main" val="257175687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4B92B9-6B9E-4161-9A91-6A1F35478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D9C50-92D2-4582-B9BD-0C89711AD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4C25E8-7CC2-4A36-B709-74B648CBB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09A50F-1208-47B3-B96B-EB45B59F6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B60248-0EAC-4C3A-85E1-6481ADE138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E94315-FFED-4F17-863B-4EF3E72C11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605EB0-0BD5-4CD8-BC07-9695417126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50E9AA-71DC-4F03-8661-F8129CC88C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0941A-4CD1-4DF3-AC70-95E4943DC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F3AA82-0C41-4C50-BCD6-A4808AC4D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0A43E-9B19-4AF3-AA49-D874C21A8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3F4C38A9-77FD-4CE5-8383-AEB990C1B70B}" type="datetime1">
              <a:rPr lang="zh-CN" altLang="en-US" smtClean="0"/>
              <a:t>2016/9/11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cs typeface="Arial" pitchFamily="34" charset="0"/>
              </a:defRPr>
            </a:lvl1pPr>
          </a:lstStyle>
          <a:p>
            <a:fld id="{F297BB46-9CBA-41B2-AE9D-7FB5CEF7EA70}" type="slidenum">
              <a:rPr lang="zh-CN" altLang="en-US" smtClean="0"/>
              <a:t>‹#›</a:t>
            </a:fld>
            <a:endParaRPr lang="zh-CN" altLang="en-US"/>
          </a:p>
        </p:txBody>
      </p:sp>
    </p:spTree>
    <p:extLst>
      <p:ext uri="{BB962C8B-B14F-4D97-AF65-F5344CB8AC3E}">
        <p14:creationId xmlns:p14="http://schemas.microsoft.com/office/powerpoint/2010/main" val="1805015919"/>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C82F63A6-16F6-4759-803A-1BB91A8DA0A6}" type="datetime1">
              <a:rPr lang="zh-CN" altLang="en-US" smtClean="0"/>
              <a:t>2016/9/11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cs typeface="Arial" pitchFamily="34" charset="0"/>
              </a:defRPr>
            </a:lvl1pPr>
          </a:lstStyle>
          <a:p>
            <a:fld id="{F297BB46-9CBA-41B2-AE9D-7FB5CEF7EA70}" type="slidenum">
              <a:rPr lang="zh-CN" altLang="en-US" smtClean="0"/>
              <a:t>‹#›</a:t>
            </a:fld>
            <a:endParaRPr lang="zh-CN" altLang="en-US"/>
          </a:p>
        </p:txBody>
      </p:sp>
    </p:spTree>
    <p:extLst>
      <p:ext uri="{BB962C8B-B14F-4D97-AF65-F5344CB8AC3E}">
        <p14:creationId xmlns:p14="http://schemas.microsoft.com/office/powerpoint/2010/main" val="166629107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ABE3555F-23B2-454A-A044-07A23B0781A2}" type="datetime1">
              <a:rPr lang="zh-CN" altLang="en-US" smtClean="0"/>
              <a:t>2016/9/11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297BB46-9CBA-41B2-AE9D-7FB5CEF7EA70}" type="slidenum">
              <a:rPr lang="zh-CN" altLang="en-US" smtClean="0"/>
              <a:t>‹#›</a:t>
            </a:fld>
            <a:endParaRPr lang="zh-CN" altLang="en-US"/>
          </a:p>
        </p:txBody>
      </p:sp>
    </p:spTree>
    <p:extLst>
      <p:ext uri="{BB962C8B-B14F-4D97-AF65-F5344CB8AC3E}">
        <p14:creationId xmlns:p14="http://schemas.microsoft.com/office/powerpoint/2010/main" val="115436537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07649D5-6DE7-4DEF-96D1-EBC60A4C1BB2}" type="datetime1">
              <a:rPr lang="zh-CN" altLang="en-US" smtClean="0"/>
              <a:t>2016/9/11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lvl1pPr>
              <a:defRPr>
                <a:latin typeface="Arial" pitchFamily="34" charset="0"/>
                <a:cs typeface="Arial" pitchFamily="34" charset="0"/>
              </a:defRPr>
            </a:lvl1pPr>
          </a:lstStyle>
          <a:p>
            <a:fld id="{F297BB46-9CBA-41B2-AE9D-7FB5CEF7EA70}" type="slidenum">
              <a:rPr lang="zh-CN" altLang="en-US" smtClean="0"/>
              <a:t>‹#›</a:t>
            </a:fld>
            <a:endParaRPr lang="zh-CN" altLang="en-US"/>
          </a:p>
        </p:txBody>
      </p:sp>
    </p:spTree>
    <p:extLst>
      <p:ext uri="{BB962C8B-B14F-4D97-AF65-F5344CB8AC3E}">
        <p14:creationId xmlns:p14="http://schemas.microsoft.com/office/powerpoint/2010/main" val="327594734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spTree>
      <p:nvGrpSpPr>
        <p:cNvPr id="1" name=""/>
        <p:cNvGrpSpPr/>
        <p:nvPr/>
      </p:nvGrpSpPr>
      <p:grpSpPr>
        <a:xfrm>
          <a:off x="0" y="0"/>
          <a:ext cx="0" cy="0"/>
        </a:xfrm>
      </p:grpSpPr>
      <p:sp>
        <p:nvSpPr>
          <p:cNvPr id="3" name="灯片编号占位符 5"/>
          <p:cNvSpPr>
            <a:spLocks noGrp="1"/>
          </p:cNvSpPr>
          <p:nvPr>
            <p:ph type="sldNum" sz="quarter" idx="12"/>
          </p:nvPr>
        </p:nvSpPr>
        <p:spPr>
          <a:xfrm>
            <a:off x="635000" y="6330950"/>
            <a:ext cx="2743200" cy="365125"/>
          </a:xfrm>
          <a:prstGeom prst="rect">
            <a:avLst/>
          </a:prstGeom>
        </p:spPr>
        <p:txBody>
          <a:bodyPr/>
          <a:lstStyle/>
          <a:p>
            <a:fld id="{EFD85DDF-3357-4CEA-92C0-352847D8F35A}" type="slidenum">
              <a:rPr lang="zh-CN" altLang="en-US" smtClean="0"/>
              <a:t>‹#›</a:t>
            </a:fld>
            <a:endParaRPr lang="zh-CN" altLang="en-US"/>
          </a:p>
        </p:txBody>
      </p:sp>
    </p:spTree>
    <p:extLst>
      <p:ext uri="{BB962C8B-B14F-4D97-AF65-F5344CB8AC3E}">
        <p14:creationId xmlns:p14="http://schemas.microsoft.com/office/powerpoint/2010/main" val="27391120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和内容">
    <p:spTree>
      <p:nvGrpSpPr>
        <p:cNvPr id="1" name=""/>
        <p:cNvGrpSpPr/>
        <p:nvPr/>
      </p:nvGrpSpPr>
      <p:grpSpPr>
        <a:xfrm>
          <a:off x="0" y="0"/>
          <a:ext cx="0" cy="0"/>
        </a:xfrm>
      </p:grpSpPr>
      <p:sp>
        <p:nvSpPr>
          <p:cNvPr id="7" name="Rectangle 360"/>
          <p:cNvSpPr>
            <a:spLocks noGrp="1" noChangeArrowheads="1"/>
          </p:cNvSpPr>
          <p:nvPr>
            <p:ph type="sldNum" sz="quarter" idx="4"/>
          </p:nvPr>
        </p:nvSpPr>
        <p:spPr bwMode="auto">
          <a:xfrm>
            <a:off x="11669074" y="6636235"/>
            <a:ext cx="187569" cy="128587"/>
          </a:xfrm>
          <a:prstGeom prst="rect">
            <a:avLst/>
          </a:prstGeom>
          <a:noFill/>
          <a:ln w="9525">
            <a:noFill/>
            <a:miter lim="800000"/>
          </a:ln>
          <a:effectLst/>
        </p:spPr>
        <p:txBody>
          <a:bodyPr vert="horz" wrap="none" lIns="0" tIns="0" rIns="0" bIns="0" numCol="1" anchor="t" anchorCtr="0" compatLnSpc="1">
            <a:prstTxWarp prst="textNoShape">
              <a:avLst/>
            </a:prstTxWarp>
          </a:bodyPr>
          <a:lstStyle>
            <a:lvl1pPr algn="l" eaLnBrk="0" hangingPunct="0">
              <a:lnSpc>
                <a:spcPct val="100000"/>
              </a:lnSpc>
              <a:spcBef>
                <a:spcPct val="0"/>
              </a:spcBef>
              <a:defRPr kumimoji="1" sz="900" b="1">
                <a:solidFill>
                  <a:srgbClr val="000000"/>
                </a:solidFill>
                <a:latin typeface="Arial"/>
                <a:ea typeface="宋体" pitchFamily="2" charset="-122"/>
              </a:defRPr>
            </a:lvl1pPr>
          </a:lstStyle>
          <a:p>
            <a:pPr>
              <a:defRPr/>
            </a:pPr>
            <a:fld id="{C3DA5904-2531-4519-BF89-BC301C891310}" type="slidenum">
              <a:rPr lang="en-GB"/>
              <a:pPr>
                <a:defRPr/>
              </a:pPr>
              <a:t>‹#›</a:t>
            </a:fld>
            <a:endParaRPr lang="en-GB"/>
          </a:p>
        </p:txBody>
      </p:sp>
      <p:sp>
        <p:nvSpPr>
          <p:cNvPr id="12" name="标题占位符 1"/>
          <p:cNvSpPr>
            <a:spLocks noGrp="1"/>
          </p:cNvSpPr>
          <p:nvPr>
            <p:ph type="title"/>
          </p:nvPr>
        </p:nvSpPr>
        <p:spPr>
          <a:xfrm>
            <a:off x="609603" y="116635"/>
            <a:ext cx="10972800" cy="1143000"/>
          </a:xfrm>
          <a:prstGeom prst="rect">
            <a:avLst/>
          </a:prstGeom>
        </p:spPr>
        <p:txBody>
          <a:bodyPr vert="horz" lIns="100788" tIns="50395" rIns="100788" bIns="50395" rtlCol="0" anchor="ctr">
            <a:normAutofit/>
          </a:bodyPr>
          <a:lstStyle>
            <a:lvl1pPr>
              <a:defRPr sz="2300"/>
            </a:lvl1pPr>
          </a:lstStyle>
          <a:p>
            <a:r>
              <a:rPr lang="zh-CN" altLang="en-US" smtClean="0"/>
              <a:t>单击此处编辑母版标题样式</a:t>
            </a:r>
            <a:endParaRPr lang="zh-CN" altLang="en-US"/>
          </a:p>
        </p:txBody>
      </p:sp>
      <p:sp>
        <p:nvSpPr>
          <p:cNvPr id="13" name="文本占位符 2"/>
          <p:cNvSpPr>
            <a:spLocks noGrp="1"/>
          </p:cNvSpPr>
          <p:nvPr>
            <p:ph idx="1"/>
          </p:nvPr>
        </p:nvSpPr>
        <p:spPr>
          <a:xfrm>
            <a:off x="609603" y="1556795"/>
            <a:ext cx="10972800" cy="4435077"/>
          </a:xfrm>
          <a:prstGeom prst="rect">
            <a:avLst/>
          </a:prstGeom>
        </p:spPr>
        <p:txBody>
          <a:bodyPr vert="horz" lIns="100788" tIns="50395" rIns="100788" bIns="50395"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extLst>
      <p:ext uri="{BB962C8B-B14F-4D97-AF65-F5344CB8AC3E}">
        <p14:creationId xmlns:p14="http://schemas.microsoft.com/office/powerpoint/2010/main" val="1840422070"/>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media/image1.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82885" y="218485"/>
            <a:ext cx="11380039" cy="68782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82885" y="1116701"/>
            <a:ext cx="11380039" cy="5060262"/>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569466" y="6387802"/>
            <a:ext cx="1654146"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4F87F71-898C-418C-BC1B-3CA9B3F3B288}" type="datetime1">
              <a:rPr lang="zh-CN" altLang="en-US" smtClean="0"/>
              <a:t>2016/9/11</a:t>
            </a:fld>
            <a:endParaRPr lang="zh-CN" altLang="en-US"/>
          </a:p>
        </p:txBody>
      </p:sp>
      <p:sp>
        <p:nvSpPr>
          <p:cNvPr id="5" name="页脚占位符 4"/>
          <p:cNvSpPr>
            <a:spLocks noGrp="1"/>
          </p:cNvSpPr>
          <p:nvPr>
            <p:ph type="ftr" sz="quarter" idx="3"/>
          </p:nvPr>
        </p:nvSpPr>
        <p:spPr>
          <a:xfrm>
            <a:off x="4038600" y="6380626"/>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332449" y="6380626"/>
            <a:ext cx="573860" cy="365125"/>
          </a:xfrm>
          <a:prstGeom prst="rect">
            <a:avLst/>
          </a:prstGeom>
        </p:spPr>
        <p:txBody>
          <a:bodyPr vert="horz" lIns="91440" tIns="45720" rIns="91440" bIns="45720" rtlCol="0" anchor="ctr"/>
          <a:lstStyle>
            <a:defPPr>
              <a:defRPr lang="zh-CN"/>
            </a:defPPr>
            <a:lvl1pPr marL="0" algn="ctr" defTabSz="914400" rtl="0" eaLnBrk="1" latinLnBrk="0" hangingPunct="1">
              <a:defRPr sz="1400" kern="1200">
                <a:solidFill>
                  <a:schemeClr val="tx1">
                    <a:tint val="75000"/>
                  </a:schemeClr>
                </a:solidFill>
                <a:latin typeface="Arial" pitchFamily="34" charset="0"/>
                <a:ea typeface="+mn-ea"/>
                <a:cs typeface="Arial"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297BB46-9CBA-41B2-AE9D-7FB5CEF7EA70}" type="slidenum">
              <a:rPr lang="zh-CN" altLang="en-US" smtClean="0"/>
              <a:t>‹#›</a:t>
            </a:fld>
            <a:endParaRPr lang="zh-CN" altLang="en-US"/>
          </a:p>
        </p:txBody>
      </p:sp>
      <p:sp>
        <p:nvSpPr>
          <p:cNvPr id="7" name="矩形 6"/>
          <p:cNvSpPr/>
          <p:nvPr userDrawn="1"/>
        </p:nvSpPr>
        <p:spPr>
          <a:xfrm>
            <a:off x="0" y="218485"/>
            <a:ext cx="482885" cy="687823"/>
          </a:xfrm>
          <a:prstGeom prst="rect">
            <a:avLst/>
          </a:prstGeom>
          <a:solidFill>
            <a:srgbClr val="C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nvSpPr>
        <p:spPr>
          <a:xfrm>
            <a:off x="0" y="6752927"/>
            <a:ext cx="12192000" cy="119766"/>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8"/>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10639678" y="6368218"/>
            <a:ext cx="1482191" cy="354145"/>
          </a:xfrm>
          <a:prstGeom prst="rect">
            <a:avLst/>
          </a:prstGeom>
        </p:spPr>
      </p:pic>
    </p:spTree>
    <p:extLst>
      <p:ext uri="{BB962C8B-B14F-4D97-AF65-F5344CB8AC3E}">
        <p14:creationId xmlns:p14="http://schemas.microsoft.com/office/powerpoint/2010/main" val="1748749699"/>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hf hdr="0" ftr="0" dt="0"/>
  <p:txStyles>
    <p:titleStyle>
      <a:lvl1pPr algn="l" defTabSz="914400" rtl="0" eaLnBrk="1" latinLnBrk="0" hangingPunct="1">
        <a:lnSpc>
          <a:spcPct val="100000"/>
        </a:lnSpc>
        <a:spcBef>
          <a:spcPct val="0"/>
        </a:spcBef>
        <a:buNone/>
        <a:defRPr sz="1800" b="1" kern="1200">
          <a:solidFill>
            <a:schemeClr val="tx1"/>
          </a:solidFill>
          <a:latin typeface="微软雅黑" panose="020b0503020204020204" pitchFamily="34" charset="-122"/>
          <a:ea typeface="微软雅黑" panose="020b0503020204020204" pitchFamily="34" charset="-122"/>
          <a:cs typeface="+mj-cs"/>
        </a:defRPr>
      </a:lvl1pPr>
    </p:titleStyle>
    <p:bodyStyle>
      <a:lvl1pPr marL="228600" indent="-228600" algn="l" defTabSz="914400" rtl="0" eaLnBrk="1" latinLnBrk="0" hangingPunct="1">
        <a:lnSpc>
          <a:spcPct val="135000"/>
        </a:lnSpc>
        <a:spcBef>
          <a:spcPts val="6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135000"/>
        </a:lnSpc>
        <a:spcBef>
          <a:spcPts val="600"/>
        </a:spcBef>
        <a:buFont typeface="Arial"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2pPr>
      <a:lvl3pPr marL="1143000" indent="-228600" algn="l" defTabSz="914400" rtl="0" eaLnBrk="1" latinLnBrk="0" hangingPunct="1">
        <a:lnSpc>
          <a:spcPct val="135000"/>
        </a:lnSpc>
        <a:spcBef>
          <a:spcPts val="600"/>
        </a:spcBef>
        <a:buFont typeface="Arial"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3pPr>
      <a:lvl4pPr marL="1600200" indent="-228600" algn="l" defTabSz="914400" rtl="0" eaLnBrk="1" latinLnBrk="0" hangingPunct="1">
        <a:lnSpc>
          <a:spcPct val="135000"/>
        </a:lnSpc>
        <a:spcBef>
          <a:spcPts val="600"/>
        </a:spcBef>
        <a:buFont typeface="Arial" pitchFamily="34" charset="0"/>
        <a:buChar char="•"/>
        <a:defRPr sz="1400" kern="1200">
          <a:solidFill>
            <a:schemeClr val="tx1"/>
          </a:solidFill>
          <a:latin typeface="微软雅黑" panose="020b0503020204020204" pitchFamily="34" charset="-122"/>
          <a:ea typeface="微软雅黑" panose="020b0503020204020204" pitchFamily="34" charset="-122"/>
          <a:cs typeface="+mn-cs"/>
        </a:defRPr>
      </a:lvl4pPr>
      <a:lvl5pPr marL="2057400" indent="-228600" algn="l" defTabSz="914400" rtl="0" eaLnBrk="1" latinLnBrk="0" hangingPunct="1">
        <a:lnSpc>
          <a:spcPct val="135000"/>
        </a:lnSpc>
        <a:spcBef>
          <a:spcPts val="600"/>
        </a:spcBef>
        <a:buFont typeface="Arial" pitchFamily="34" charset="0"/>
        <a:buChar char="•"/>
        <a:defRPr sz="1400" kern="1200">
          <a:solidFill>
            <a:schemeClr val="tx1"/>
          </a:solidFill>
          <a:latin typeface="微软雅黑" panose="020b0503020204020204" pitchFamily="34" charset="-122"/>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6.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9.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3423434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TextBox 4"/>
          <p:cNvSpPr txBox="1">
            <a:spLocks noChangeArrowheads="1"/>
          </p:cNvSpPr>
          <p:nvPr/>
        </p:nvSpPr>
        <p:spPr bwMode="auto">
          <a:xfrm>
            <a:off x="4994592" y="5541236"/>
            <a:ext cx="2205893" cy="35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3897" tIns="51949" rIns="103897" bIns="51949">
            <a:spAutoFit/>
          </a:bodyPr>
          <a:lstStyle>
            <a:defPPr>
              <a:defRPr lang="zh-CN"/>
            </a:defPPr>
            <a:lvl1pPr marL="0" algn="l" defTabSz="914400" rtl="0" eaLnBrk="1" latinLnBrk="0" hangingPunct="1">
              <a:defRPr sz="1500" b="1" kern="1200">
                <a:solidFill>
                  <a:srgbClr val="003366"/>
                </a:solidFill>
                <a:latin typeface="宋体" pitchFamily="2" charset="-122"/>
                <a:ea typeface="宋体" pitchFamily="2" charset="-122"/>
                <a:cs typeface="+mn-cs"/>
              </a:defRPr>
            </a:lvl1pPr>
            <a:lvl2pPr marL="742950" indent="-285750" algn="l" defTabSz="914400" rtl="0" eaLnBrk="1" latinLnBrk="0" hangingPunct="1">
              <a:defRPr sz="1500" b="1" kern="1200">
                <a:solidFill>
                  <a:srgbClr val="003366"/>
                </a:solidFill>
                <a:latin typeface="宋体" pitchFamily="2" charset="-122"/>
                <a:ea typeface="宋体" pitchFamily="2" charset="-122"/>
                <a:cs typeface="+mn-cs"/>
              </a:defRPr>
            </a:lvl2pPr>
            <a:lvl3pPr marL="1143000" indent="-228600" algn="l" defTabSz="914400" rtl="0" eaLnBrk="1" latinLnBrk="0" hangingPunct="1">
              <a:defRPr sz="1500" b="1" kern="1200">
                <a:solidFill>
                  <a:srgbClr val="003366"/>
                </a:solidFill>
                <a:latin typeface="宋体" pitchFamily="2" charset="-122"/>
                <a:ea typeface="宋体" pitchFamily="2" charset="-122"/>
                <a:cs typeface="+mn-cs"/>
              </a:defRPr>
            </a:lvl3pPr>
            <a:lvl4pPr marL="1600200" indent="-228600" algn="l" defTabSz="914400" rtl="0" eaLnBrk="1" latinLnBrk="0" hangingPunct="1">
              <a:defRPr sz="1500" b="1" kern="1200">
                <a:solidFill>
                  <a:srgbClr val="003366"/>
                </a:solidFill>
                <a:latin typeface="宋体" pitchFamily="2" charset="-122"/>
                <a:ea typeface="宋体" pitchFamily="2" charset="-122"/>
                <a:cs typeface="+mn-cs"/>
              </a:defRPr>
            </a:lvl4pPr>
            <a:lvl5pPr marL="2057400" indent="-228600" algn="l" defTabSz="914400" rtl="0" eaLnBrk="1" latinLnBrk="0" hangingPunct="1">
              <a:defRPr sz="1500" b="1" kern="1200">
                <a:solidFill>
                  <a:srgbClr val="003366"/>
                </a:solidFill>
                <a:latin typeface="宋体" pitchFamily="2" charset="-122"/>
                <a:ea typeface="宋体" pitchFamily="2" charset="-122"/>
                <a:cs typeface="+mn-cs"/>
              </a:defRPr>
            </a:lvl5pPr>
            <a:lvl6pPr marL="2514600" indent="-228600" algn="ctr" defTabSz="914400" rtl="0" eaLnBrk="0" fontAlgn="base" latinLnBrk="0" hangingPunct="0">
              <a:lnSpc>
                <a:spcPct val="90000"/>
              </a:lnSpc>
              <a:spcBef>
                <a:spcPct val="0"/>
              </a:spcBef>
              <a:spcAft>
                <a:spcPct val="0"/>
              </a:spcAft>
              <a:buClr>
                <a:srgbClr val="006600"/>
              </a:buClr>
              <a:buSzPct val="90000"/>
              <a:buFont typeface="Monotype Sorts" pitchFamily="2" charset="2"/>
              <a:defRPr sz="1500" b="1" kern="1200">
                <a:solidFill>
                  <a:srgbClr val="003366"/>
                </a:solidFill>
                <a:latin typeface="宋体" pitchFamily="2" charset="-122"/>
                <a:ea typeface="宋体" pitchFamily="2" charset="-122"/>
                <a:cs typeface="+mn-cs"/>
              </a:defRPr>
            </a:lvl6pPr>
            <a:lvl7pPr marL="2971800" indent="-228600" algn="ctr" defTabSz="914400" rtl="0" eaLnBrk="0" fontAlgn="base" latinLnBrk="0" hangingPunct="0">
              <a:lnSpc>
                <a:spcPct val="90000"/>
              </a:lnSpc>
              <a:spcBef>
                <a:spcPct val="0"/>
              </a:spcBef>
              <a:spcAft>
                <a:spcPct val="0"/>
              </a:spcAft>
              <a:buClr>
                <a:srgbClr val="006600"/>
              </a:buClr>
              <a:buSzPct val="90000"/>
              <a:buFont typeface="Monotype Sorts" pitchFamily="2" charset="2"/>
              <a:defRPr sz="1500" b="1" kern="1200">
                <a:solidFill>
                  <a:srgbClr val="003366"/>
                </a:solidFill>
                <a:latin typeface="宋体" pitchFamily="2" charset="-122"/>
                <a:ea typeface="宋体" pitchFamily="2" charset="-122"/>
                <a:cs typeface="+mn-cs"/>
              </a:defRPr>
            </a:lvl7pPr>
            <a:lvl8pPr marL="3429000" indent="-228600" algn="ctr" defTabSz="914400" rtl="0" eaLnBrk="0" fontAlgn="base" latinLnBrk="0" hangingPunct="0">
              <a:lnSpc>
                <a:spcPct val="90000"/>
              </a:lnSpc>
              <a:spcBef>
                <a:spcPct val="0"/>
              </a:spcBef>
              <a:spcAft>
                <a:spcPct val="0"/>
              </a:spcAft>
              <a:buClr>
                <a:srgbClr val="006600"/>
              </a:buClr>
              <a:buSzPct val="90000"/>
              <a:buFont typeface="Monotype Sorts" pitchFamily="2" charset="2"/>
              <a:defRPr sz="1500" b="1" kern="1200">
                <a:solidFill>
                  <a:srgbClr val="003366"/>
                </a:solidFill>
                <a:latin typeface="宋体" pitchFamily="2" charset="-122"/>
                <a:ea typeface="宋体" pitchFamily="2" charset="-122"/>
                <a:cs typeface="+mn-cs"/>
              </a:defRPr>
            </a:lvl8pPr>
            <a:lvl9pPr marL="3886200" indent="-228600" algn="ctr" defTabSz="914400" rtl="0" eaLnBrk="0" fontAlgn="base" latinLnBrk="0" hangingPunct="0">
              <a:lnSpc>
                <a:spcPct val="90000"/>
              </a:lnSpc>
              <a:spcBef>
                <a:spcPct val="0"/>
              </a:spcBef>
              <a:spcAft>
                <a:spcPct val="0"/>
              </a:spcAft>
              <a:buClr>
                <a:srgbClr val="006600"/>
              </a:buClr>
              <a:buSzPct val="90000"/>
              <a:buFont typeface="Monotype Sorts" pitchFamily="2" charset="2"/>
              <a:defRPr sz="1500" b="1" kern="1200">
                <a:solidFill>
                  <a:srgbClr val="003366"/>
                </a:solidFill>
                <a:latin typeface="宋体" pitchFamily="2" charset="-122"/>
                <a:ea typeface="宋体" pitchFamily="2" charset="-122"/>
                <a:cs typeface="+mn-cs"/>
              </a:defRPr>
            </a:lvl9pPr>
          </a:lstStyle>
          <a:p>
            <a:pPr algn="ctr" eaLnBrk="1" hangingPunct="1">
              <a:lnSpc>
                <a:spcPct val="100000"/>
              </a:lnSpc>
              <a:spcBef>
                <a:spcPct val="20000"/>
              </a:spcBef>
              <a:buClrTx/>
              <a:buSzTx/>
              <a:buFontTx/>
              <a:buNone/>
            </a:pPr>
            <a:r>
              <a:rPr kumimoji="1" lang="en-US" altLang="zh-CN" sz="1600" smtClean="0">
                <a:solidFill>
                  <a:srgbClr val="000000"/>
                </a:solidFill>
                <a:latin typeface="微软雅黑" panose="020b0503020204020204" pitchFamily="34" charset="-122"/>
                <a:ea typeface="微软雅黑" panose="020b0503020204020204" pitchFamily="34" charset="-122"/>
              </a:rPr>
              <a:t>2016</a:t>
            </a:r>
            <a:r>
              <a:rPr kumimoji="1" lang="zh-CN" altLang="en-US" sz="1600" smtClean="0">
                <a:solidFill>
                  <a:srgbClr val="000000"/>
                </a:solidFill>
                <a:latin typeface="微软雅黑" panose="020b0503020204020204" pitchFamily="34" charset="-122"/>
                <a:ea typeface="微软雅黑" panose="020b0503020204020204" pitchFamily="34" charset="-122"/>
              </a:rPr>
              <a:t>年</a:t>
            </a:r>
            <a:r>
              <a:rPr kumimoji="1" lang="en-US" altLang="zh-CN" sz="1600" smtClean="0">
                <a:solidFill>
                  <a:srgbClr val="000000"/>
                </a:solidFill>
                <a:latin typeface="微软雅黑" panose="020b0503020204020204" pitchFamily="34" charset="-122"/>
                <a:ea typeface="微软雅黑" panose="020b0503020204020204" pitchFamily="34" charset="-122"/>
              </a:rPr>
              <a:t>9</a:t>
            </a:r>
            <a:r>
              <a:rPr kumimoji="1" lang="zh-CN" altLang="en-US" sz="1600" smtClean="0">
                <a:solidFill>
                  <a:srgbClr val="000000"/>
                </a:solidFill>
                <a:latin typeface="微软雅黑" panose="020b0503020204020204" pitchFamily="34" charset="-122"/>
                <a:ea typeface="微软雅黑" panose="020b0503020204020204" pitchFamily="34" charset="-122"/>
              </a:rPr>
              <a:t>月</a:t>
            </a:r>
            <a:r>
              <a:rPr kumimoji="1" lang="zh-CN" altLang="en-US" sz="900">
                <a:solidFill>
                  <a:srgbClr val="000000"/>
                </a:solidFill>
                <a:latin typeface="微软雅黑" panose="020b0503020204020204" pitchFamily="34" charset="-122"/>
                <a:ea typeface="微软雅黑" panose="020b0503020204020204" pitchFamily="34" charset="-122"/>
              </a:rPr>
              <a:t>●</a:t>
            </a:r>
            <a:r>
              <a:rPr kumimoji="1" lang="zh-CN" altLang="en-US" sz="1600">
                <a:solidFill>
                  <a:srgbClr val="000000"/>
                </a:solidFill>
                <a:latin typeface="微软雅黑" panose="020b0503020204020204" pitchFamily="34" charset="-122"/>
                <a:ea typeface="微软雅黑" panose="020b0503020204020204" pitchFamily="34" charset="-122"/>
              </a:rPr>
              <a:t>广州</a:t>
            </a:r>
          </a:p>
        </p:txBody>
      </p:sp>
      <p:sp>
        <p:nvSpPr>
          <p:cNvPr id="6" name="标题 3"/>
          <p:cNvSpPr txBox="1"/>
          <p:nvPr/>
        </p:nvSpPr>
        <p:spPr>
          <a:xfrm>
            <a:off x="567897" y="2852936"/>
            <a:ext cx="10972800" cy="1477328"/>
          </a:xfrm>
          <a:prstGeom prst="rect">
            <a:avLst/>
          </a:prstGeom>
        </p:spPr>
        <p:txBody>
          <a:bodyPr lIns="103897" tIns="51949" rIns="103897" bIns="51949"/>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400" b="1">
                <a:latin typeface="微软雅黑" panose="020b0503020204020204" pitchFamily="34" charset="-122"/>
                <a:ea typeface="微软雅黑" panose="020b0503020204020204" pitchFamily="34" charset="-122"/>
              </a:rPr>
              <a:t>广东通驿高速公路服务区有限公司</a:t>
            </a:r>
            <a:endParaRPr lang="en-US" altLang="zh-CN" sz="2400" b="1">
              <a:latin typeface="微软雅黑" panose="020b0503020204020204" pitchFamily="34" charset="-122"/>
              <a:ea typeface="微软雅黑" panose="020b0503020204020204" pitchFamily="34" charset="-122"/>
            </a:endParaRPr>
          </a:p>
          <a:p>
            <a:pPr>
              <a:lnSpc>
                <a:spcPct val="200000"/>
              </a:lnSpc>
            </a:pPr>
            <a:r>
              <a:rPr lang="zh-CN" altLang="en-US" sz="2400" b="1" smtClean="0">
                <a:latin typeface="微软雅黑" panose="020b0503020204020204" pitchFamily="34" charset="-122"/>
                <a:ea typeface="微软雅黑" panose="020b0503020204020204" pitchFamily="34" charset="-122"/>
              </a:rPr>
              <a:t>分公司组织</a:t>
            </a:r>
            <a:r>
              <a:rPr lang="zh-CN" altLang="en-US" sz="2400" b="1">
                <a:latin typeface="微软雅黑" panose="020b0503020204020204" pitchFamily="34" charset="-122"/>
                <a:ea typeface="微软雅黑" panose="020b0503020204020204" pitchFamily="34" charset="-122"/>
              </a:rPr>
              <a:t>架构及职责优化项目</a:t>
            </a:r>
            <a:endParaRPr lang="en-US" altLang="zh-CN" sz="2400" b="1">
              <a:latin typeface="微软雅黑" panose="020b0503020204020204" pitchFamily="34" charset="-122"/>
              <a:ea typeface="微软雅黑" panose="020b0503020204020204" pitchFamily="34" charset="-122"/>
            </a:endParaRPr>
          </a:p>
          <a:p>
            <a:pPr>
              <a:lnSpc>
                <a:spcPct val="200000"/>
              </a:lnSpc>
            </a:pPr>
            <a:r>
              <a:rPr lang="zh-CN" altLang="en-US" sz="2400" b="1">
                <a:latin typeface="微软雅黑" panose="020b0503020204020204" pitchFamily="34" charset="-122"/>
                <a:ea typeface="微软雅黑" panose="020b0503020204020204" pitchFamily="34" charset="-122"/>
              </a:rPr>
              <a:t>方案汇报</a:t>
            </a:r>
            <a:endParaRPr lang="en-US" altLang="zh-CN" sz="2400" b="1">
              <a:latin typeface="微软雅黑" panose="020b0503020204020204" pitchFamily="34" charset="-122"/>
              <a:ea typeface="微软雅黑" panose="020b0503020204020204" pitchFamily="34" charset="-122"/>
            </a:endParaRPr>
          </a:p>
        </p:txBody>
      </p:sp>
      <p:pic>
        <p:nvPicPr>
          <p:cNvPr id="9" name="Picture 2"/>
          <p:cNvPicPr>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141" y="116912"/>
            <a:ext cx="4087951" cy="25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23450" y="116912"/>
            <a:ext cx="3987692" cy="25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4"/>
          <p:cNvPicPr>
            <a:picLocks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116156" y="116911"/>
            <a:ext cx="4056091" cy="252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4" name="直接连接符 13"/>
          <p:cNvCxnSpPr/>
          <p:nvPr/>
        </p:nvCxnSpPr>
        <p:spPr>
          <a:xfrm>
            <a:off x="6076" y="0"/>
            <a:ext cx="12192000" cy="0"/>
          </a:xfrm>
          <a:prstGeom prst="line">
            <a:avLst/>
          </a:prstGeom>
          <a:ln w="762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0" y="2708920"/>
            <a:ext cx="12192000" cy="0"/>
          </a:xfrm>
          <a:prstGeom prst="line">
            <a:avLst/>
          </a:prstGeom>
          <a:ln w="762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4296792" y="4493222"/>
            <a:ext cx="3693696" cy="1467668"/>
          </a:xfrm>
          <a:prstGeom prst="rect">
            <a:avLst/>
          </a:prstGeom>
        </p:spPr>
        <p:txBody>
          <a:bodyPr lIns="103897" tIns="51949" rIns="103897" bIns="51949"/>
          <a:lstStyle>
            <a:defPPr>
              <a:defRPr lang="zh-CN"/>
            </a:defPPr>
            <a:lvl1pPr marL="0" algn="ctr" defTabSz="914400" rtl="0" eaLnBrk="1" latinLnBrk="0" hangingPunct="1">
              <a:lnSpc>
                <a:spcPct val="200000"/>
              </a:lnSpc>
              <a:spcBef>
                <a:spcPct val="0"/>
              </a:spcBef>
              <a:buNone/>
              <a:defRPr sz="1800" b="1" kern="1200">
                <a:solidFill>
                  <a:schemeClr val="tx1"/>
                </a:solidFill>
                <a:latin typeface="楷体" pitchFamily="49" charset="-122"/>
                <a:ea typeface="楷体" pitchFamily="49"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131185987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9"/>
          <p:cNvSpPr txBox="1"/>
          <p:nvPr/>
        </p:nvSpPr>
        <p:spPr>
          <a:xfrm>
            <a:off x="1001784" y="1155510"/>
            <a:ext cx="10273141" cy="3893369"/>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50000"/>
              </a:lnSpc>
            </a:pPr>
            <a:r>
              <a:rPr kumimoji="1" lang="zh-CN" altLang="en-US" sz="1400">
                <a:latin typeface="微软雅黑" panose="020b0503020204020204" pitchFamily="34" charset="-122"/>
                <a:ea typeface="微软雅黑" panose="020b0503020204020204" pitchFamily="34" charset="-122"/>
                <a:cs typeface="Microsoft YaHei" charset="0"/>
              </a:rPr>
              <a:t>    </a:t>
            </a:r>
            <a:r>
              <a:rPr kumimoji="1" lang="zh-CN" altLang="en-US" sz="1400" smtClean="0">
                <a:latin typeface="微软雅黑" panose="020b0503020204020204" pitchFamily="34" charset="-122"/>
                <a:ea typeface="微软雅黑" panose="020b0503020204020204" pitchFamily="34" charset="-122"/>
                <a:cs typeface="Microsoft YaHei" charset="0"/>
              </a:rPr>
              <a:t>   本</a:t>
            </a:r>
            <a:r>
              <a:rPr kumimoji="1" lang="zh-CN" altLang="en-US" sz="1400">
                <a:latin typeface="微软雅黑" panose="020b0503020204020204" pitchFamily="34" charset="-122"/>
                <a:ea typeface="微软雅黑" panose="020b0503020204020204" pitchFamily="34" charset="-122"/>
                <a:cs typeface="Microsoft YaHei" charset="0"/>
              </a:rPr>
              <a:t>报告为中大咨询与广东通驿高速公路服务区有限公司组织架构与职责优化项目成果之一并且是后续项目工作的基础。如果通驿项目工作组和决策组对本报告有不同看法，请书面提出，以便研究修订。</a:t>
            </a:r>
            <a:endParaRPr kumimoji="1" lang="en-US" altLang="zh-CN" sz="1400">
              <a:latin typeface="微软雅黑" panose="020b0503020204020204" pitchFamily="34" charset="-122"/>
              <a:ea typeface="微软雅黑" panose="020b0503020204020204" pitchFamily="34" charset="-122"/>
              <a:cs typeface="Microsoft YaHei" charset="0"/>
            </a:endParaRPr>
          </a:p>
          <a:p>
            <a:pPr>
              <a:lnSpc>
                <a:spcPct val="250000"/>
              </a:lnSpc>
            </a:pPr>
            <a:r>
              <a:rPr kumimoji="1" lang="zh-CN" altLang="en-US" sz="1400">
                <a:latin typeface="微软雅黑" panose="020b0503020204020204" pitchFamily="34" charset="-122"/>
                <a:ea typeface="微软雅黑" panose="020b0503020204020204" pitchFamily="34" charset="-122"/>
                <a:cs typeface="Microsoft YaHei" charset="0"/>
              </a:rPr>
              <a:t>    </a:t>
            </a:r>
            <a:r>
              <a:rPr kumimoji="1" lang="zh-CN" altLang="en-US" sz="1400" smtClean="0">
                <a:latin typeface="微软雅黑" panose="020b0503020204020204" pitchFamily="34" charset="-122"/>
                <a:ea typeface="微软雅黑" panose="020b0503020204020204" pitchFamily="34" charset="-122"/>
                <a:cs typeface="Microsoft YaHei" charset="0"/>
              </a:rPr>
              <a:t>   本</a:t>
            </a:r>
            <a:r>
              <a:rPr kumimoji="1" lang="zh-CN" altLang="en-US" sz="1400">
                <a:latin typeface="微软雅黑" panose="020b0503020204020204" pitchFamily="34" charset="-122"/>
                <a:ea typeface="微软雅黑" panose="020b0503020204020204" pitchFamily="34" charset="-122"/>
                <a:cs typeface="Microsoft YaHei" charset="0"/>
              </a:rPr>
              <a:t>报告不针对任何部门和个人，旨在帮助通驿公司优化组织架构和职责，提升内部管理水平。中大咨询项目组成员与通驿公司及其分子公司员工没有任何个人利益关系，完全是基于独立思考和多次交流讨论，撰写本报告。</a:t>
            </a:r>
            <a:endParaRPr kumimoji="1" lang="en-US" altLang="zh-CN" sz="1400">
              <a:latin typeface="微软雅黑" panose="020b0503020204020204" pitchFamily="34" charset="-122"/>
              <a:ea typeface="微软雅黑" panose="020b0503020204020204" pitchFamily="34" charset="-122"/>
              <a:cs typeface="Microsoft YaHei" charset="0"/>
            </a:endParaRPr>
          </a:p>
          <a:p>
            <a:pPr>
              <a:lnSpc>
                <a:spcPct val="250000"/>
              </a:lnSpc>
            </a:pPr>
            <a:r>
              <a:rPr kumimoji="1" lang="zh-CN" altLang="en-US" sz="1400">
                <a:latin typeface="微软雅黑" panose="020b0503020204020204" pitchFamily="34" charset="-122"/>
                <a:ea typeface="微软雅黑" panose="020b0503020204020204" pitchFamily="34" charset="-122"/>
                <a:cs typeface="Microsoft YaHei" charset="0"/>
              </a:rPr>
              <a:t>    </a:t>
            </a:r>
            <a:r>
              <a:rPr kumimoji="1" lang="zh-CN" altLang="en-US" sz="1400" smtClean="0">
                <a:latin typeface="微软雅黑" panose="020b0503020204020204" pitchFamily="34" charset="-122"/>
                <a:ea typeface="微软雅黑" panose="020b0503020204020204" pitchFamily="34" charset="-122"/>
                <a:cs typeface="Microsoft YaHei" charset="0"/>
              </a:rPr>
              <a:t>   本</a:t>
            </a:r>
            <a:r>
              <a:rPr kumimoji="1" lang="zh-CN" altLang="en-US" sz="1400">
                <a:latin typeface="微软雅黑" panose="020b0503020204020204" pitchFamily="34" charset="-122"/>
                <a:ea typeface="微软雅黑" panose="020b0503020204020204" pitchFamily="34" charset="-122"/>
                <a:cs typeface="Microsoft YaHei" charset="0"/>
              </a:rPr>
              <a:t>报告为机密文件，所有接触本报告的人士均应承担保密义务。本报告的版权归中大咨询和通驿公司共同所有，未经许可，任何单位、个人不得使用、复制和传播。</a:t>
            </a:r>
            <a:endParaRPr kumimoji="1" lang="en-US" altLang="zh-CN" sz="1400">
              <a:latin typeface="微软雅黑" panose="020b0503020204020204" pitchFamily="34" charset="-122"/>
              <a:ea typeface="微软雅黑" panose="020b0503020204020204" pitchFamily="34" charset="-122"/>
              <a:cs typeface="Microsoft YaHei" charset="0"/>
            </a:endParaRPr>
          </a:p>
          <a:p>
            <a:pPr>
              <a:lnSpc>
                <a:spcPct val="250000"/>
              </a:lnSpc>
            </a:pPr>
            <a:r>
              <a:rPr kumimoji="1" lang="zh-CN" altLang="en-US" sz="1400">
                <a:latin typeface="微软雅黑" panose="020b0503020204020204" pitchFamily="34" charset="-122"/>
                <a:ea typeface="微软雅黑" panose="020b0503020204020204" pitchFamily="34" charset="-122"/>
                <a:cs typeface="Microsoft YaHei" charset="0"/>
              </a:rPr>
              <a:t>    </a:t>
            </a:r>
            <a:r>
              <a:rPr kumimoji="1" lang="zh-CN" altLang="en-US" sz="1400" smtClean="0">
                <a:latin typeface="微软雅黑" panose="020b0503020204020204" pitchFamily="34" charset="-122"/>
                <a:ea typeface="微软雅黑" panose="020b0503020204020204" pitchFamily="34" charset="-122"/>
                <a:cs typeface="Microsoft YaHei" charset="0"/>
              </a:rPr>
              <a:t>   在</a:t>
            </a:r>
            <a:r>
              <a:rPr kumimoji="1" lang="zh-CN" altLang="en-US" sz="1400">
                <a:latin typeface="微软雅黑" panose="020b0503020204020204" pitchFamily="34" charset="-122"/>
                <a:ea typeface="微软雅黑" panose="020b0503020204020204" pitchFamily="34" charset="-122"/>
                <a:cs typeface="Microsoft YaHei" charset="0"/>
              </a:rPr>
              <a:t>项目推进过程中，中大咨询项目组得到了通驿公司各级领导和员工的大力支持和帮助，我们深表感谢！</a:t>
            </a:r>
          </a:p>
        </p:txBody>
      </p:sp>
      <p:sp>
        <p:nvSpPr>
          <p:cNvPr id="3" name="灯片编号占位符 12"/>
          <p:cNvSpPr>
            <a:spLocks noGrp="1"/>
          </p:cNvSpPr>
          <p:nvPr>
            <p:ph type="sldNum" sz="quarter" idx="12"/>
          </p:nvPr>
        </p:nvSpPr>
        <p:spPr>
          <a:xfrm>
            <a:off x="332449" y="6380626"/>
            <a:ext cx="573860" cy="365125"/>
          </a:xfrm>
        </p:spPr>
        <p:txBody>
          <a:bodyPr/>
          <a:lstStyle/>
          <a:p>
            <a:fld id="{F297BB46-9CBA-41B2-AE9D-7FB5CEF7EA70}" type="slidenum">
              <a:rPr lang="zh-CN" altLang="en-US" smtClean="0"/>
              <a:t>2</a:t>
            </a:fld>
            <a:endParaRPr lang="zh-CN" altLang="en-US"/>
          </a:p>
        </p:txBody>
      </p:sp>
    </p:spTree>
    <p:extLst>
      <p:ext uri="{BB962C8B-B14F-4D97-AF65-F5344CB8AC3E}">
        <p14:creationId xmlns:p14="http://schemas.microsoft.com/office/powerpoint/2010/main" val="438568374"/>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目录</a:t>
            </a:r>
            <a:endParaRPr lang="zh-CN" altLang="en-US"/>
          </a:p>
        </p:txBody>
      </p:sp>
      <p:sp>
        <p:nvSpPr>
          <p:cNvPr id="3" name="文本框 2"/>
          <p:cNvSpPr txBox="1"/>
          <p:nvPr/>
        </p:nvSpPr>
        <p:spPr>
          <a:xfrm>
            <a:off x="7171155" y="2447318"/>
            <a:ext cx="4334081" cy="144039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ts val="600"/>
              </a:spcBef>
            </a:pPr>
            <a:r>
              <a:rPr lang="zh-CN" altLang="en-US" sz="1200" i="1">
                <a:latin typeface="微软雅黑" panose="020b0503020204020204" pitchFamily="34" charset="-122"/>
                <a:ea typeface="微软雅黑" panose="020b0503020204020204" pitchFamily="34" charset="-122"/>
              </a:rPr>
              <a:t>中大咨询通过</a:t>
            </a:r>
            <a:r>
              <a:rPr lang="zh-CN" altLang="en-US" sz="1200" i="1" smtClean="0">
                <a:latin typeface="微软雅黑" panose="020b0503020204020204" pitchFamily="34" charset="-122"/>
                <a:ea typeface="微软雅黑" panose="020b0503020204020204" pitchFamily="34" charset="-122"/>
              </a:rPr>
              <a:t>对广东通驿“十三五”战略规划的理解，梳理出广东通驿的战略对组织架构等方面的影响。</a:t>
            </a:r>
            <a:endParaRPr lang="en-US" altLang="zh-CN" sz="1200" i="1" smtClean="0">
              <a:latin typeface="微软雅黑" panose="020b0503020204020204" pitchFamily="34" charset="-122"/>
              <a:ea typeface="微软雅黑" panose="020b0503020204020204" pitchFamily="34" charset="-122"/>
            </a:endParaRPr>
          </a:p>
          <a:p>
            <a:pPr>
              <a:lnSpc>
                <a:spcPct val="110000"/>
              </a:lnSpc>
              <a:spcBef>
                <a:spcPts val="600"/>
              </a:spcBef>
            </a:pPr>
            <a:endParaRPr lang="en-US" altLang="zh-CN" sz="1400" i="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“十三五 ”期间的战略规划</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战略落地在组织方面的问题</a:t>
            </a:r>
            <a:endParaRPr lang="en-US" altLang="zh-CN" sz="1400" b="1" smtClean="0">
              <a:latin typeface="微软雅黑" panose="020b0503020204020204" pitchFamily="34" charset="-122"/>
              <a:ea typeface="微软雅黑" panose="020b0503020204020204" pitchFamily="34" charset="-122"/>
            </a:endParaRPr>
          </a:p>
        </p:txBody>
      </p:sp>
      <p:sp>
        <p:nvSpPr>
          <p:cNvPr id="4" name="圆角矩形 3"/>
          <p:cNvSpPr/>
          <p:nvPr/>
        </p:nvSpPr>
        <p:spPr>
          <a:xfrm>
            <a:off x="1096188" y="1738028"/>
            <a:ext cx="2063907" cy="384801"/>
          </a:xfrm>
          <a:prstGeom prst="roundRect">
            <a:avLst/>
          </a:prstGeom>
          <a:solidFill>
            <a:srgbClr val="C00000"/>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第一部分</a:t>
            </a:r>
            <a:endParaRPr lang="zh-CN" altLang="en-US" sz="1400" b="1">
              <a:latin typeface="微软雅黑" panose="020b0503020204020204" pitchFamily="34" charset="-122"/>
              <a:ea typeface="微软雅黑" panose="020b0503020204020204" pitchFamily="34" charset="-122"/>
            </a:endParaRPr>
          </a:p>
        </p:txBody>
      </p:sp>
      <p:sp>
        <p:nvSpPr>
          <p:cNvPr id="5" name="圆角矩形 4"/>
          <p:cNvSpPr/>
          <p:nvPr/>
        </p:nvSpPr>
        <p:spPr>
          <a:xfrm>
            <a:off x="1096188" y="3390668"/>
            <a:ext cx="2063907" cy="388270"/>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第三部分</a:t>
            </a:r>
            <a:endParaRPr lang="zh-CN" altLang="en-US" sz="1400" b="1">
              <a:latin typeface="微软雅黑" panose="020b0503020204020204" pitchFamily="34" charset="-122"/>
              <a:ea typeface="微软雅黑" panose="020b0503020204020204" pitchFamily="34" charset="-122"/>
            </a:endParaRPr>
          </a:p>
        </p:txBody>
      </p:sp>
      <p:sp>
        <p:nvSpPr>
          <p:cNvPr id="6" name="圆角矩形 5"/>
          <p:cNvSpPr/>
          <p:nvPr/>
        </p:nvSpPr>
        <p:spPr>
          <a:xfrm>
            <a:off x="1096188" y="2566534"/>
            <a:ext cx="2063907" cy="384845"/>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第二部分</a:t>
            </a:r>
            <a:endParaRPr lang="zh-CN" altLang="en-US" sz="1400" b="1">
              <a:latin typeface="微软雅黑" panose="020b0503020204020204" pitchFamily="34" charset="-122"/>
              <a:ea typeface="微软雅黑" panose="020b0503020204020204" pitchFamily="34" charset="-122"/>
            </a:endParaRPr>
          </a:p>
        </p:txBody>
      </p:sp>
      <p:sp>
        <p:nvSpPr>
          <p:cNvPr id="7" name="矩形 6"/>
          <p:cNvSpPr/>
          <p:nvPr/>
        </p:nvSpPr>
        <p:spPr>
          <a:xfrm>
            <a:off x="2971674" y="2561674"/>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bg2">
                    <a:lumMod val="50000"/>
                  </a:schemeClr>
                </a:solidFill>
                <a:latin typeface="微软雅黑" panose="020b0503020204020204" pitchFamily="34" charset="-122"/>
                <a:ea typeface="微软雅黑" panose="020b0503020204020204" pitchFamily="34" charset="-122"/>
              </a:rPr>
              <a:t>本</a:t>
            </a:r>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部、分公司和服务区的职权界面</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sp>
        <p:nvSpPr>
          <p:cNvPr id="8" name="矩形 7"/>
          <p:cNvSpPr/>
          <p:nvPr/>
        </p:nvSpPr>
        <p:spPr>
          <a:xfrm>
            <a:off x="2971674" y="1736445"/>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tx1"/>
                </a:solidFill>
                <a:latin typeface="微软雅黑" panose="020b0503020204020204" pitchFamily="34" charset="-122"/>
                <a:ea typeface="微软雅黑" panose="020b0503020204020204" pitchFamily="34" charset="-122"/>
              </a:rPr>
              <a:t>战略发展与组织优化</a:t>
            </a:r>
            <a:endParaRPr lang="zh-CN" altLang="en-US" sz="1400" b="1">
              <a:solidFill>
                <a:schemeClr val="tx1"/>
              </a:solidFill>
              <a:latin typeface="微软雅黑" panose="020b0503020204020204" pitchFamily="34" charset="-122"/>
              <a:ea typeface="微软雅黑" panose="020b0503020204020204" pitchFamily="34" charset="-122"/>
            </a:endParaRPr>
          </a:p>
        </p:txBody>
      </p:sp>
      <p:sp>
        <p:nvSpPr>
          <p:cNvPr id="9" name="矩形 8"/>
          <p:cNvSpPr/>
          <p:nvPr/>
        </p:nvSpPr>
        <p:spPr>
          <a:xfrm>
            <a:off x="2971674" y="3386902"/>
            <a:ext cx="3565822" cy="39203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现阶段项目方案</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cxnSp>
        <p:nvCxnSpPr>
          <p:cNvPr id="10" name="直接连接符 9"/>
          <p:cNvCxnSpPr/>
          <p:nvPr/>
        </p:nvCxnSpPr>
        <p:spPr>
          <a:xfrm flipH="1">
            <a:off x="6791595" y="1736445"/>
            <a:ext cx="1287" cy="2862141"/>
          </a:xfrm>
          <a:prstGeom prst="line">
            <a:avLst/>
          </a:prstGeom>
          <a:ln w="19050">
            <a:solidFill>
              <a:schemeClr val="accent1">
                <a:lumMod val="50000"/>
              </a:schemeClr>
            </a:solidFill>
            <a:prstDash val="lgDash"/>
          </a:ln>
        </p:spPr>
        <p:style>
          <a:lnRef idx="1">
            <a:schemeClr val="accent1"/>
          </a:lnRef>
          <a:fillRef idx="0">
            <a:schemeClr val="accent1"/>
          </a:fillRef>
          <a:effectRef idx="0">
            <a:schemeClr val="accent1"/>
          </a:effectRef>
          <a:fontRef idx="minor">
            <a:schemeClr val="tx1"/>
          </a:fontRef>
        </p:style>
      </p:cxnSp>
      <p:sp>
        <p:nvSpPr>
          <p:cNvPr id="11" name="圆角矩形 10"/>
          <p:cNvSpPr/>
          <p:nvPr/>
        </p:nvSpPr>
        <p:spPr>
          <a:xfrm>
            <a:off x="1106484" y="4210316"/>
            <a:ext cx="2063907" cy="388270"/>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第四部分</a:t>
            </a:r>
            <a:endParaRPr lang="zh-CN" altLang="en-US" sz="1400" b="1">
              <a:latin typeface="微软雅黑" panose="020b0503020204020204" pitchFamily="34" charset="-122"/>
              <a:ea typeface="微软雅黑" panose="020b0503020204020204" pitchFamily="34" charset="-122"/>
            </a:endParaRPr>
          </a:p>
        </p:txBody>
      </p:sp>
      <p:sp>
        <p:nvSpPr>
          <p:cNvPr id="12" name="矩形 11"/>
          <p:cNvSpPr/>
          <p:nvPr/>
        </p:nvSpPr>
        <p:spPr>
          <a:xfrm>
            <a:off x="2981970" y="4210316"/>
            <a:ext cx="3565822" cy="39261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未来发展瞭望</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sp>
        <p:nvSpPr>
          <p:cNvPr id="13" name="灯片编号占位符 12"/>
          <p:cNvSpPr>
            <a:spLocks noGrp="1"/>
          </p:cNvSpPr>
          <p:nvPr>
            <p:ph type="sldNum" sz="quarter" idx="12"/>
          </p:nvPr>
        </p:nvSpPr>
        <p:spPr/>
        <p:txBody>
          <a:bodyPr/>
          <a:lstStyle/>
          <a:p>
            <a:fld id="{F297BB46-9CBA-41B2-AE9D-7FB5CEF7EA70}" type="slidenum">
              <a:rPr lang="zh-CN" altLang="en-US" smtClean="0"/>
              <a:t>3</a:t>
            </a:fld>
            <a:endParaRPr lang="zh-CN" altLang="en-US"/>
          </a:p>
        </p:txBody>
      </p:sp>
    </p:spTree>
    <p:extLst>
      <p:ext uri="{BB962C8B-B14F-4D97-AF65-F5344CB8AC3E}">
        <p14:creationId xmlns:p14="http://schemas.microsoft.com/office/powerpoint/2010/main" val="242339961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en-US" altLang="zh-CN" smtClean="0"/>
              <a:t>1.1  </a:t>
            </a:r>
            <a:r>
              <a:rPr lang="zh-CN" altLang="en-US" smtClean="0"/>
              <a:t>依据通驿“十三五”期间的战略规划，将分三步走实现战略目标和跨越发展</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4</a:t>
            </a:fld>
            <a:endParaRPr lang="zh-CN" altLang="en-US"/>
          </a:p>
        </p:txBody>
      </p:sp>
      <p:sp>
        <p:nvSpPr>
          <p:cNvPr id="4" name="矩形 2"/>
          <p:cNvSpPr>
            <a:spLocks noChangeArrowheads="1"/>
          </p:cNvSpPr>
          <p:nvPr/>
        </p:nvSpPr>
        <p:spPr bwMode="auto">
          <a:xfrm>
            <a:off x="1574302" y="4731340"/>
            <a:ext cx="395287"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wrap="none" lIns="82169" tIns="41831" rIns="82169" bIns="4183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25500" eaLnBrk="0" hangingPunct="0"/>
            <a:r>
              <a:rPr lang="zh-CN" altLang="en-US" sz="1400" b="1" smtClean="0">
                <a:latin typeface="微软雅黑" panose="020b0503020204020204" pitchFamily="34" charset="-122"/>
                <a:ea typeface="微软雅黑" panose="020b0503020204020204" pitchFamily="34" charset="-122"/>
              </a:rPr>
              <a:t>战 略 目 标</a:t>
            </a:r>
            <a:endParaRPr lang="zh-CN" altLang="en-US" sz="1400" b="1">
              <a:latin typeface="微软雅黑" panose="020b0503020204020204" pitchFamily="34" charset="-122"/>
              <a:ea typeface="微软雅黑" panose="020b0503020204020204" pitchFamily="34" charset="-122"/>
            </a:endParaRPr>
          </a:p>
        </p:txBody>
      </p:sp>
      <p:sp>
        <p:nvSpPr>
          <p:cNvPr id="5" name="矩形 3"/>
          <p:cNvSpPr>
            <a:spLocks noChangeArrowheads="1"/>
          </p:cNvSpPr>
          <p:nvPr>
            <p:custDataLst>
              <p:tags r:id="rId2"/>
            </p:custDataLst>
          </p:nvPr>
        </p:nvSpPr>
        <p:spPr bwMode="invGray">
          <a:xfrm>
            <a:off x="7937002" y="3894727"/>
            <a:ext cx="11938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3450" eaLnBrk="0" hangingPunct="0"/>
            <a:r>
              <a:rPr lang="zh-CN" altLang="en-US" sz="1400" b="1" smtClean="0">
                <a:latin typeface="微软雅黑" panose="020b0503020204020204" pitchFamily="34" charset="-122"/>
                <a:ea typeface="微软雅黑" panose="020b0503020204020204" pitchFamily="34" charset="-122"/>
              </a:rPr>
              <a:t>时间安排</a:t>
            </a:r>
            <a:endParaRPr lang="zh-CN" altLang="en-US" sz="1400" b="1">
              <a:latin typeface="微软雅黑" panose="020b0503020204020204" pitchFamily="34" charset="-122"/>
              <a:ea typeface="微软雅黑" panose="020b0503020204020204" pitchFamily="34" charset="-122"/>
            </a:endParaRPr>
          </a:p>
        </p:txBody>
      </p:sp>
      <p:sp>
        <p:nvSpPr>
          <p:cNvPr id="6" name="自选图形 7"/>
          <p:cNvSpPr>
            <a:spLocks noChangeArrowheads="1"/>
          </p:cNvSpPr>
          <p:nvPr/>
        </p:nvSpPr>
        <p:spPr bwMode="auto">
          <a:xfrm>
            <a:off x="2437902" y="4439240"/>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固本强基，重点布局</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7" name="自选图形 8"/>
          <p:cNvSpPr>
            <a:spLocks noChangeArrowheads="1"/>
          </p:cNvSpPr>
          <p:nvPr/>
        </p:nvSpPr>
        <p:spPr bwMode="auto">
          <a:xfrm>
            <a:off x="4817574" y="4415427"/>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全面发展，重点突破</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8" name="自选图形 9"/>
          <p:cNvSpPr>
            <a:spLocks noChangeArrowheads="1"/>
          </p:cNvSpPr>
          <p:nvPr/>
        </p:nvSpPr>
        <p:spPr bwMode="auto">
          <a:xfrm>
            <a:off x="7074988" y="4457700"/>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全面提升，跨越发展</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9" name="矩形 10"/>
          <p:cNvSpPr>
            <a:spLocks noChangeArrowheads="1"/>
          </p:cNvSpPr>
          <p:nvPr>
            <p:custDataLst>
              <p:tags r:id="rId3"/>
            </p:custDataLst>
          </p:nvPr>
        </p:nvSpPr>
        <p:spPr bwMode="invGray">
          <a:xfrm>
            <a:off x="1693364" y="1518240"/>
            <a:ext cx="34290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3450" eaLnBrk="0" hangingPunct="0"/>
            <a:r>
              <a:rPr lang="zh-CN" altLang="en-US" sz="1400" b="1" smtClean="0">
                <a:latin typeface="微软雅黑" panose="020b0503020204020204" pitchFamily="34" charset="-122"/>
                <a:ea typeface="微软雅黑" panose="020b0503020204020204" pitchFamily="34" charset="-122"/>
              </a:rPr>
              <a:t>价值</a:t>
            </a:r>
            <a:endParaRPr lang="zh-CN" altLang="en-US" sz="1400" b="1">
              <a:latin typeface="微软雅黑" panose="020b0503020204020204" pitchFamily="34" charset="-122"/>
              <a:ea typeface="微软雅黑" panose="020b0503020204020204" pitchFamily="34" charset="-122"/>
            </a:endParaRPr>
          </a:p>
        </p:txBody>
      </p:sp>
      <p:sp>
        <p:nvSpPr>
          <p:cNvPr id="10" name="直线 11"/>
          <p:cNvSpPr>
            <a:spLocks noChangeShapeType="1"/>
          </p:cNvSpPr>
          <p:nvPr/>
        </p:nvSpPr>
        <p:spPr bwMode="invGray">
          <a:xfrm>
            <a:off x="2096589" y="1532527"/>
            <a:ext cx="1588" cy="2649538"/>
          </a:xfrm>
          <a:prstGeom prst="line">
            <a:avLst/>
          </a:prstGeom>
          <a:noFill/>
          <a:ln w="1905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直线 12"/>
          <p:cNvSpPr>
            <a:spLocks noChangeShapeType="1"/>
          </p:cNvSpPr>
          <p:nvPr/>
        </p:nvSpPr>
        <p:spPr bwMode="invGray">
          <a:xfrm>
            <a:off x="2098177" y="4182065"/>
            <a:ext cx="5865812" cy="0"/>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矩形 13"/>
          <p:cNvSpPr>
            <a:spLocks noChangeArrowheads="1"/>
          </p:cNvSpPr>
          <p:nvPr/>
        </p:nvSpPr>
        <p:spPr bwMode="invGray">
          <a:xfrm>
            <a:off x="7968752" y="1908765"/>
            <a:ext cx="176212"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7303" tIns="44445" rIns="87303" bIns="44445">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25500" eaLnBrk="0" hangingPunct="0"/>
            <a:endParaRPr lang="en-US" altLang="zh-CN" sz="1400" b="1">
              <a:latin typeface="微软雅黑" panose="020b0503020204020204" pitchFamily="34" charset="-122"/>
              <a:ea typeface="微软雅黑" panose="020b0503020204020204" pitchFamily="34" charset="-122"/>
            </a:endParaRPr>
          </a:p>
          <a:p>
            <a:pPr defTabSz="825500" eaLnBrk="0" hangingPunct="0"/>
            <a:endParaRPr lang="en-US" altLang="zh-CN" sz="1400" b="1">
              <a:latin typeface="微软雅黑" panose="020b0503020204020204" pitchFamily="34" charset="-122"/>
              <a:ea typeface="微软雅黑" panose="020b0503020204020204" pitchFamily="34" charset="-122"/>
            </a:endParaRPr>
          </a:p>
        </p:txBody>
      </p:sp>
      <p:sp>
        <p:nvSpPr>
          <p:cNvPr id="13" name="矩形 14"/>
          <p:cNvSpPr>
            <a:spLocks noChangeArrowheads="1"/>
          </p:cNvSpPr>
          <p:nvPr/>
        </p:nvSpPr>
        <p:spPr bwMode="invGray">
          <a:xfrm>
            <a:off x="5119189" y="2759665"/>
            <a:ext cx="176213"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7303" tIns="44445" rIns="87303" bIns="44445">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25500" eaLnBrk="0" hangingPunct="0"/>
            <a:endParaRPr lang="en-US" altLang="zh-CN" sz="1400" b="1">
              <a:latin typeface="微软雅黑" panose="020b0503020204020204" pitchFamily="34" charset="-122"/>
              <a:ea typeface="微软雅黑" panose="020b0503020204020204" pitchFamily="34" charset="-122"/>
            </a:endParaRPr>
          </a:p>
          <a:p>
            <a:pPr defTabSz="825500" eaLnBrk="0" hangingPunct="0"/>
            <a:endParaRPr lang="en-US" altLang="zh-CN" sz="1400" b="1">
              <a:latin typeface="微软雅黑" panose="020b0503020204020204" pitchFamily="34" charset="-122"/>
              <a:ea typeface="微软雅黑" panose="020b0503020204020204" pitchFamily="34" charset="-122"/>
            </a:endParaRPr>
          </a:p>
        </p:txBody>
      </p:sp>
      <p:sp>
        <p:nvSpPr>
          <p:cNvPr id="14" name="弧线 15"/>
          <p:cNvSpPr/>
          <p:nvPr/>
        </p:nvSpPr>
        <p:spPr bwMode="auto">
          <a:xfrm>
            <a:off x="5206502" y="1878602"/>
            <a:ext cx="2678112" cy="650875"/>
          </a:xfrm>
          <a:custGeom>
            <a:gdLst>
              <a:gd name="T0" fmla="*/ 0 w 21600"/>
              <a:gd name="T1" fmla="*/ 2147483647 h 21600"/>
              <a:gd name="T2" fmla="*/ 2147483647 w 21600"/>
              <a:gd name="T3" fmla="*/ 0 h 21600"/>
              <a:gd name="T4" fmla="*/ 2147483647 w 21600"/>
              <a:gd name="T5" fmla="*/ 2147483647 h 21600"/>
              <a:gd name="T6" fmla="*/ 0 60000 65536"/>
              <a:gd name="T7" fmla="*/ 0 60000 65536"/>
              <a:gd name="T8" fmla="*/ 0 60000 65536"/>
              <a:gd name="T9" fmla="*/ 0 w 21600"/>
              <a:gd name="T10" fmla="*/ 0 h 21600"/>
              <a:gd name="T11" fmla="*/ 21600 w 21600"/>
              <a:gd name="T12" fmla="*/ 21600 h 21600"/>
            </a:gdLst>
            <a:cxnLst>
              <a:cxn ang="T6">
                <a:pos x="T0" y="T1"/>
              </a:cxn>
              <a:cxn ang="T7">
                <a:pos x="T2" y="T3"/>
              </a:cxn>
              <a:cxn ang="T8">
                <a:pos x="T4" y="T5"/>
              </a:cxn>
            </a:cxnLst>
            <a:rect l="T9" t="T10" r="T11" b="T12"/>
            <a:pathLst>
              <a:path w="21600" h="21600" fill="none" extrusionOk="0">
                <a:moveTo>
                  <a:pt x="0" y="21600"/>
                </a:moveTo>
                <a:cubicBezTo>
                  <a:pt x="0" y="9674"/>
                  <a:pt x="9663" y="6"/>
                  <a:pt x="21589" y="0"/>
                </a:cubicBezTo>
              </a:path>
              <a:path w="21600" h="21600" stroke="0" extrusionOk="0">
                <a:moveTo>
                  <a:pt x="0" y="21600"/>
                </a:moveTo>
                <a:cubicBezTo>
                  <a:pt x="0" y="9674"/>
                  <a:pt x="9663" y="6"/>
                  <a:pt x="21589" y="0"/>
                </a:cubicBezTo>
                <a:lnTo>
                  <a:pt x="21600" y="21600"/>
                </a:lnTo>
                <a:lnTo>
                  <a:pt x="0" y="21600"/>
                </a:lnTo>
                <a:close/>
              </a:path>
            </a:pathLst>
          </a:custGeom>
          <a:solidFill>
            <a:schemeClr val="bg1">
              <a:alpha val="50195"/>
            </a:schemeClr>
          </a:solidFill>
          <a:ln w="28575">
            <a:solidFill>
              <a:srgbClr val="FF6600"/>
            </a:solidFill>
            <a:round/>
            <a:headEnd type="none" w="sm" len="sm"/>
            <a:tailEnd type="none" w="sm" len="sm"/>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弧线 16"/>
          <p:cNvSpPr/>
          <p:nvPr/>
        </p:nvSpPr>
        <p:spPr bwMode="auto">
          <a:xfrm>
            <a:off x="2117227" y="3431177"/>
            <a:ext cx="2781300" cy="427038"/>
          </a:xfrm>
          <a:custGeom>
            <a:gdLst>
              <a:gd name="T0" fmla="*/ 0 w 24963"/>
              <a:gd name="T1" fmla="*/ 2147483647 h 21600"/>
              <a:gd name="T2" fmla="*/ 2147483647 w 24963"/>
              <a:gd name="T3" fmla="*/ 40182753 h 21600"/>
              <a:gd name="T4" fmla="*/ 2147483647 w 24963"/>
              <a:gd name="T5" fmla="*/ 2147483647 h 21600"/>
              <a:gd name="T6" fmla="*/ 0 60000 65536"/>
              <a:gd name="T7" fmla="*/ 0 60000 65536"/>
              <a:gd name="T8" fmla="*/ 0 60000 65536"/>
              <a:gd name="T9" fmla="*/ 0 w 24963"/>
              <a:gd name="T10" fmla="*/ 0 h 21600"/>
              <a:gd name="T11" fmla="*/ 24963 w 24963"/>
              <a:gd name="T12" fmla="*/ 21600 h 21600"/>
            </a:gdLst>
            <a:cxnLst>
              <a:cxn ang="T6">
                <a:pos x="T0" y="T1"/>
              </a:cxn>
              <a:cxn ang="T7">
                <a:pos x="T2" y="T3"/>
              </a:cxn>
              <a:cxn ang="T8">
                <a:pos x="T4" y="T5"/>
              </a:cxn>
            </a:cxnLst>
            <a:rect l="T9" t="T10" r="T11" b="T12"/>
            <a:pathLst>
              <a:path w="24963" h="21600" fill="none" extrusionOk="0">
                <a:moveTo>
                  <a:pt x="0" y="21551"/>
                </a:moveTo>
                <a:cubicBezTo>
                  <a:pt x="27" y="9640"/>
                  <a:pt x="9689" y="-1"/>
                  <a:pt x="21600" y="0"/>
                </a:cubicBezTo>
                <a:cubicBezTo>
                  <a:pt x="22726" y="0"/>
                  <a:pt x="23850" y="88"/>
                  <a:pt x="24962" y="263"/>
                </a:cubicBezTo>
              </a:path>
              <a:path w="24963" h="21600" stroke="0" extrusionOk="0">
                <a:moveTo>
                  <a:pt x="0" y="21551"/>
                </a:moveTo>
                <a:cubicBezTo>
                  <a:pt x="27" y="9640"/>
                  <a:pt x="9689" y="-1"/>
                  <a:pt x="21600" y="0"/>
                </a:cubicBezTo>
                <a:cubicBezTo>
                  <a:pt x="22726" y="0"/>
                  <a:pt x="23850" y="88"/>
                  <a:pt x="24962" y="263"/>
                </a:cubicBezTo>
                <a:lnTo>
                  <a:pt x="21600" y="21600"/>
                </a:lnTo>
                <a:lnTo>
                  <a:pt x="0" y="21551"/>
                </a:lnTo>
                <a:close/>
              </a:path>
            </a:pathLst>
          </a:custGeom>
          <a:solidFill>
            <a:schemeClr val="bg1">
              <a:alpha val="50195"/>
            </a:schemeClr>
          </a:solidFill>
          <a:ln w="28575">
            <a:solidFill>
              <a:srgbClr val="FF6600"/>
            </a:solidFill>
            <a:round/>
            <a:headEnd type="none" w="sm" len="sm"/>
            <a:tailEnd type="none" w="sm" len="sm"/>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矩形 17"/>
          <p:cNvSpPr>
            <a:spLocks noChangeArrowheads="1"/>
          </p:cNvSpPr>
          <p:nvPr/>
        </p:nvSpPr>
        <p:spPr bwMode="invGray">
          <a:xfrm>
            <a:off x="2723662" y="3644696"/>
            <a:ext cx="1088762"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2813" eaLnBrk="0" hangingPunct="0"/>
            <a:r>
              <a:rPr lang="zh-CN" altLang="en-US" sz="1200" b="1" smtClean="0">
                <a:latin typeface="微软雅黑" panose="020b0503020204020204" pitchFamily="34" charset="-122"/>
                <a:ea typeface="微软雅黑" panose="020b0503020204020204" pitchFamily="34" charset="-122"/>
              </a:rPr>
              <a:t>布局期</a:t>
            </a:r>
            <a:endParaRPr lang="zh-CN" altLang="en-US" sz="1200" b="1">
              <a:latin typeface="微软雅黑" panose="020b0503020204020204" pitchFamily="34" charset="-122"/>
              <a:ea typeface="微软雅黑" panose="020b0503020204020204" pitchFamily="34" charset="-122"/>
            </a:endParaRPr>
          </a:p>
        </p:txBody>
      </p:sp>
      <p:sp>
        <p:nvSpPr>
          <p:cNvPr id="17" name="弧线 18"/>
          <p:cNvSpPr/>
          <p:nvPr/>
        </p:nvSpPr>
        <p:spPr bwMode="auto">
          <a:xfrm rot="10740000">
            <a:off x="3534864" y="2464390"/>
            <a:ext cx="3297238" cy="968375"/>
          </a:xfrm>
          <a:custGeom>
            <a:gdLst>
              <a:gd name="T0" fmla="*/ 2147483647 w 21600"/>
              <a:gd name="T1" fmla="*/ 0 h 21162"/>
              <a:gd name="T2" fmla="*/ 2147483647 w 21600"/>
              <a:gd name="T3" fmla="*/ 2147483647 h 21162"/>
              <a:gd name="T4" fmla="*/ 0 w 21600"/>
              <a:gd name="T5" fmla="*/ 83269451 h 21162"/>
              <a:gd name="T6" fmla="*/ 0 60000 65536"/>
              <a:gd name="T7" fmla="*/ 0 60000 65536"/>
              <a:gd name="T8" fmla="*/ 0 60000 65536"/>
              <a:gd name="T9" fmla="*/ 0 w 21600"/>
              <a:gd name="T10" fmla="*/ 0 h 21162"/>
              <a:gd name="T11" fmla="*/ 21600 w 21600"/>
              <a:gd name="T12" fmla="*/ 21162 h 21162"/>
            </a:gdLst>
            <a:cxnLst>
              <a:cxn ang="T6">
                <a:pos x="T0" y="T1"/>
              </a:cxn>
              <a:cxn ang="T7">
                <a:pos x="T2" y="T3"/>
              </a:cxn>
              <a:cxn ang="T8">
                <a:pos x="T4" y="T5"/>
              </a:cxn>
            </a:cxnLst>
            <a:rect l="T9" t="T10" r="T11" b="T12"/>
            <a:pathLst>
              <a:path w="21600" h="21162" fill="none" extrusionOk="0">
                <a:moveTo>
                  <a:pt x="21599" y="0"/>
                </a:moveTo>
                <a:cubicBezTo>
                  <a:pt x="21599" y="6"/>
                  <a:pt x="21600" y="12"/>
                  <a:pt x="21600" y="19"/>
                </a:cubicBezTo>
                <a:cubicBezTo>
                  <a:pt x="21600" y="10245"/>
                  <a:pt x="14428" y="19070"/>
                  <a:pt x="4418" y="21162"/>
                </a:cubicBezTo>
              </a:path>
              <a:path w="21600" h="21162" stroke="0" extrusionOk="0">
                <a:moveTo>
                  <a:pt x="21599" y="0"/>
                </a:moveTo>
                <a:cubicBezTo>
                  <a:pt x="21599" y="6"/>
                  <a:pt x="21600" y="12"/>
                  <a:pt x="21600" y="19"/>
                </a:cubicBezTo>
                <a:cubicBezTo>
                  <a:pt x="21600" y="10245"/>
                  <a:pt x="14428" y="19070"/>
                  <a:pt x="4418" y="21162"/>
                </a:cubicBezTo>
                <a:lnTo>
                  <a:pt x="0" y="19"/>
                </a:lnTo>
                <a:lnTo>
                  <a:pt x="21599" y="0"/>
                </a:lnTo>
                <a:close/>
              </a:path>
            </a:pathLst>
          </a:custGeom>
          <a:solidFill>
            <a:schemeClr val="bg1">
              <a:alpha val="50195"/>
            </a:schemeClr>
          </a:solidFill>
          <a:ln w="28575">
            <a:solidFill>
              <a:srgbClr val="FF6600"/>
            </a:solidFill>
            <a:round/>
            <a:headEnd type="none" w="sm" len="sm"/>
            <a:tailEnd type="none" w="sm" len="sm"/>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矩形 19"/>
          <p:cNvSpPr>
            <a:spLocks noChangeArrowheads="1"/>
          </p:cNvSpPr>
          <p:nvPr/>
        </p:nvSpPr>
        <p:spPr bwMode="invGray">
          <a:xfrm>
            <a:off x="4896958" y="2829515"/>
            <a:ext cx="1847850"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2813" eaLnBrk="0" hangingPunct="0"/>
            <a:r>
              <a:rPr lang="zh-CN" altLang="en-US" sz="1200" b="1" smtClean="0">
                <a:latin typeface="微软雅黑" panose="020b0503020204020204" pitchFamily="34" charset="-122"/>
                <a:ea typeface="微软雅黑" panose="020b0503020204020204" pitchFamily="34" charset="-122"/>
              </a:rPr>
              <a:t>发展期</a:t>
            </a:r>
            <a:endParaRPr lang="zh-CN" altLang="en-US" sz="1200">
              <a:latin typeface="微软雅黑" panose="020b0503020204020204" pitchFamily="34" charset="-122"/>
              <a:ea typeface="微软雅黑" panose="020b0503020204020204" pitchFamily="34" charset="-122"/>
            </a:endParaRPr>
          </a:p>
        </p:txBody>
      </p:sp>
      <p:sp>
        <p:nvSpPr>
          <p:cNvPr id="19" name="矩形 20"/>
          <p:cNvSpPr>
            <a:spLocks noChangeArrowheads="1"/>
          </p:cNvSpPr>
          <p:nvPr/>
        </p:nvSpPr>
        <p:spPr bwMode="invGray">
          <a:xfrm>
            <a:off x="6595573" y="2078627"/>
            <a:ext cx="1612900"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2813" eaLnBrk="0" hangingPunct="0"/>
            <a:r>
              <a:rPr lang="zh-CN" altLang="en-US" sz="1200" b="1" smtClean="0">
                <a:latin typeface="微软雅黑" panose="020b0503020204020204" pitchFamily="34" charset="-122"/>
                <a:ea typeface="微软雅黑" panose="020b0503020204020204" pitchFamily="34" charset="-122"/>
              </a:rPr>
              <a:t>提升期</a:t>
            </a:r>
            <a:endParaRPr lang="zh-CN" altLang="en-US" sz="1200">
              <a:latin typeface="微软雅黑" panose="020b0503020204020204" pitchFamily="34" charset="-122"/>
              <a:ea typeface="微软雅黑" panose="020b0503020204020204" pitchFamily="34" charset="-122"/>
            </a:endParaRPr>
          </a:p>
        </p:txBody>
      </p:sp>
      <p:sp>
        <p:nvSpPr>
          <p:cNvPr id="20" name="矩形 21"/>
          <p:cNvSpPr>
            <a:spLocks noChangeArrowheads="1"/>
          </p:cNvSpPr>
          <p:nvPr/>
        </p:nvSpPr>
        <p:spPr bwMode="auto">
          <a:xfrm>
            <a:off x="2672852" y="4255090"/>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21" name="矩形 22"/>
          <p:cNvSpPr>
            <a:spLocks noChangeArrowheads="1"/>
          </p:cNvSpPr>
          <p:nvPr/>
        </p:nvSpPr>
        <p:spPr bwMode="auto">
          <a:xfrm>
            <a:off x="5182701" y="4231277"/>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22" name="矩形 23"/>
          <p:cNvSpPr>
            <a:spLocks noChangeArrowheads="1"/>
          </p:cNvSpPr>
          <p:nvPr/>
        </p:nvSpPr>
        <p:spPr bwMode="auto">
          <a:xfrm>
            <a:off x="7082927" y="4255090"/>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sp>
        <p:nvSpPr>
          <p:cNvPr id="23" name="自选图形 24"/>
          <p:cNvSpPr>
            <a:spLocks noChangeArrowheads="1"/>
          </p:cNvSpPr>
          <p:nvPr/>
        </p:nvSpPr>
        <p:spPr bwMode="auto">
          <a:xfrm>
            <a:off x="8135439" y="2086565"/>
            <a:ext cx="268288" cy="1328737"/>
          </a:xfrm>
          <a:prstGeom prst="notchedRightArrow">
            <a:avLst>
              <a:gd name="adj1" fmla="val 81435"/>
              <a:gd name="adj2" fmla="val 100000"/>
            </a:avLst>
          </a:prstGeom>
          <a:solidFill>
            <a:srgbClr val="EAEAEA"/>
          </a:solidFill>
          <a:ln>
            <a:noFill/>
          </a:ln>
          <a:effectLst>
            <a:outerShdw dist="17961" dir="2700000" algn="ctr" rotWithShape="0">
              <a:srgbClr val="8C8C8C"/>
            </a:outerShdw>
          </a:effectLst>
          <a:extLst>
            <a:ext uri="{91240B29-F687-4F45-9708-019B960494DF}">
              <a14:hiddenLine xmlns:a14="http://schemas.microsoft.com/office/drawing/2010/main" w="6350">
                <a:solidFill>
                  <a:srgbClr val="000000"/>
                </a:solidFill>
                <a:miter lim="800000"/>
                <a:headEnd/>
                <a:tailEnd/>
              </a14:hiddenLine>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endParaRPr kumimoji="1" lang="zh-CN" altLang="zh-CN" sz="1400">
              <a:latin typeface="微软雅黑" panose="020b0503020204020204" pitchFamily="34" charset="-122"/>
              <a:ea typeface="微软雅黑" panose="020b0503020204020204" pitchFamily="34" charset="-122"/>
            </a:endParaRPr>
          </a:p>
        </p:txBody>
      </p:sp>
      <p:sp>
        <p:nvSpPr>
          <p:cNvPr id="24" name="矩形 25"/>
          <p:cNvSpPr>
            <a:spLocks noChangeArrowheads="1"/>
          </p:cNvSpPr>
          <p:nvPr/>
        </p:nvSpPr>
        <p:spPr bwMode="auto">
          <a:xfrm>
            <a:off x="8976823" y="2072277"/>
            <a:ext cx="1470025" cy="360362"/>
          </a:xfrm>
          <a:prstGeom prst="rect">
            <a:avLst/>
          </a:prstGeom>
          <a:solidFill>
            <a:srgbClr val="FFFF99"/>
          </a:solidFill>
          <a:ln w="9525" algn="ctr">
            <a:solidFill>
              <a:schemeClr val="tx1"/>
            </a:solidFill>
            <a:miter lim="800000"/>
          </a:ln>
          <a:effectLst>
            <a:outerShdw dist="35921" dir="2700000" algn="ctr" rotWithShape="0">
              <a:srgbClr val="808080"/>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1200" b="1" smtClean="0">
                <a:latin typeface="微软雅黑" panose="020b0503020204020204" pitchFamily="34" charset="-122"/>
                <a:ea typeface="微软雅黑" panose="020b0503020204020204" pitchFamily="34" charset="-122"/>
              </a:rPr>
              <a:t>总体目标</a:t>
            </a:r>
            <a:endParaRPr lang="zh-CN" altLang="en-US" sz="1200" b="1">
              <a:latin typeface="微软雅黑" panose="020b0503020204020204" pitchFamily="34" charset="-122"/>
              <a:ea typeface="微软雅黑" panose="020b0503020204020204" pitchFamily="34" charset="-122"/>
            </a:endParaRPr>
          </a:p>
        </p:txBody>
      </p:sp>
      <p:sp>
        <p:nvSpPr>
          <p:cNvPr id="25" name="文本框 26"/>
          <p:cNvSpPr txBox="1">
            <a:spLocks noChangeArrowheads="1"/>
          </p:cNvSpPr>
          <p:nvPr/>
        </p:nvSpPr>
        <p:spPr bwMode="gray">
          <a:xfrm>
            <a:off x="8968886" y="2450102"/>
            <a:ext cx="1477962" cy="1286927"/>
          </a:xfrm>
          <a:prstGeom prst="rect">
            <a:avLst/>
          </a:prstGeom>
          <a:noFill/>
          <a:ln w="9525" algn="ctr">
            <a:solidFill>
              <a:srgbClr val="B2B2B2"/>
            </a:solidFill>
            <a:miter lim="800000"/>
          </a:ln>
          <a:extLst>
            <a:ext uri="{909E8E84-426E-40DD-AFC4-6F175D3DCCD1}">
              <a14:hiddenFill xmlns:a14="http://schemas.microsoft.com/office/drawing/2010/main">
                <a:solidFill>
                  <a:srgbClr val="FFFFFF"/>
                </a:solidFill>
              </a14:hiddenFill>
            </a:ext>
          </a:extLst>
        </p:spPr>
        <p:txBody>
          <a:bodyPr lIns="38100" tIns="46038" rIns="38100" bIns="46038" anchor="ct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algn="ctr" eaLnBrk="1" hangingPunct="1"/>
            <a:endParaRPr lang="zh-CN" altLang="zh-CN" sz="1400" b="1">
              <a:latin typeface="微软雅黑" panose="020b0503020204020204" pitchFamily="34" charset="-122"/>
              <a:ea typeface="微软雅黑" panose="020b0503020204020204" pitchFamily="34" charset="-122"/>
            </a:endParaRPr>
          </a:p>
        </p:txBody>
      </p:sp>
      <p:sp>
        <p:nvSpPr>
          <p:cNvPr id="26" name="矩形 27"/>
          <p:cNvSpPr>
            <a:spLocks noChangeArrowheads="1"/>
          </p:cNvSpPr>
          <p:nvPr/>
        </p:nvSpPr>
        <p:spPr bwMode="auto">
          <a:xfrm>
            <a:off x="8968887" y="2086558"/>
            <a:ext cx="1490664" cy="360362"/>
          </a:xfrm>
          <a:prstGeom prst="rect">
            <a:avLst/>
          </a:prstGeom>
          <a:solidFill>
            <a:srgbClr val="006699"/>
          </a:solidFill>
          <a:ln>
            <a:noFill/>
          </a:ln>
          <a:effectLst>
            <a:outerShdw dist="35921" dir="2700000" algn="ctr" rotWithShape="0">
              <a:schemeClr val="bg2"/>
            </a:outerShdw>
          </a:effectLst>
          <a:extLst>
            <a:ext uri="{91240B29-F687-4F45-9708-019B960494DF}">
              <a14:hiddenLine xmlns:a14="http://schemas.microsoft.com/office/drawing/2010/main" w="9525" algn="ctr">
                <a:solidFill>
                  <a:srgbClr val="000000"/>
                </a:solidFill>
                <a:miter lim="800000"/>
                <a:headEnd/>
                <a:tailEnd/>
              </a14:hiddenLine>
            </a:ex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总体目标</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27" name="矩形 28"/>
          <p:cNvSpPr>
            <a:spLocks noChangeArrowheads="1"/>
          </p:cNvSpPr>
          <p:nvPr/>
        </p:nvSpPr>
        <p:spPr bwMode="auto">
          <a:xfrm>
            <a:off x="9053026" y="2445339"/>
            <a:ext cx="1276849" cy="12025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200000"/>
              </a:lnSpc>
            </a:pPr>
            <a:r>
              <a:rPr lang="zh-CN" altLang="en-US" sz="1200" smtClean="0">
                <a:latin typeface="微软雅黑" panose="020b0503020204020204" pitchFamily="34" charset="-122"/>
                <a:ea typeface="微软雅黑" panose="020b0503020204020204" pitchFamily="34" charset="-122"/>
              </a:rPr>
              <a:t>成为中国公路服务区综合开发运营的持续领跑者</a:t>
            </a:r>
            <a:endParaRPr lang="zh-CN" altLang="en-US" sz="1200">
              <a:latin typeface="微软雅黑" panose="020b0503020204020204" pitchFamily="34" charset="-122"/>
              <a:ea typeface="微软雅黑" panose="020b0503020204020204" pitchFamily="34" charset="-122"/>
            </a:endParaRPr>
          </a:p>
        </p:txBody>
      </p:sp>
      <p:sp>
        <p:nvSpPr>
          <p:cNvPr id="28" name="TextBox 35"/>
          <p:cNvSpPr txBox="1"/>
          <p:nvPr/>
        </p:nvSpPr>
        <p:spPr>
          <a:xfrm>
            <a:off x="2002927" y="4829765"/>
            <a:ext cx="2308225" cy="1368425"/>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4000" indent="-273050" fontAlgn="auto">
              <a:spcBef>
                <a:spcPts val="6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明晰战略定位和发展方向</a:t>
            </a:r>
            <a:endParaRPr lang="zh-CN" altLang="zh-CN" sz="1200">
              <a:latin typeface="微软雅黑" panose="020b0503020204020204" pitchFamily="34" charset="-122"/>
              <a:ea typeface="微软雅黑" panose="020b0503020204020204" pitchFamily="34" charset="-122"/>
            </a:endParaRPr>
          </a:p>
          <a:p>
            <a:pPr marL="324000" indent="-273050" fontAlgn="auto">
              <a:spcBef>
                <a:spcPts val="600"/>
              </a:spcBef>
              <a:spcAft>
                <a:spcPct val="0"/>
              </a:spcAft>
              <a:buClr>
                <a:srgbClr val="FF6600"/>
              </a:buClr>
              <a:buFont typeface="Wingdings" panose="05000000000000000000" pitchFamily="2" charset="2"/>
              <a:buChar char="n"/>
              <a:defRPr/>
            </a:pPr>
            <a:r>
              <a:rPr lang="zh-CN" altLang="zh-CN" sz="1200" smtClean="0">
                <a:latin typeface="微软雅黑" panose="020b0503020204020204" pitchFamily="34" charset="-122"/>
                <a:ea typeface="微软雅黑" panose="020b0503020204020204" pitchFamily="34" charset="-122"/>
              </a:rPr>
              <a:t>夯实</a:t>
            </a:r>
            <a:r>
              <a:rPr lang="zh-CN" altLang="en-US" sz="1200" smtClean="0">
                <a:latin typeface="微软雅黑" panose="020b0503020204020204" pitchFamily="34" charset="-122"/>
                <a:ea typeface="微软雅黑" panose="020b0503020204020204" pitchFamily="34" charset="-122"/>
              </a:rPr>
              <a:t>内部</a:t>
            </a:r>
            <a:r>
              <a:rPr lang="zh-CN" altLang="zh-CN" sz="1200" smtClean="0">
                <a:latin typeface="微软雅黑" panose="020b0503020204020204" pitchFamily="34" charset="-122"/>
                <a:ea typeface="微软雅黑" panose="020b0503020204020204" pitchFamily="34" charset="-122"/>
              </a:rPr>
              <a:t>管理基础</a:t>
            </a:r>
            <a:endParaRPr lang="en-US" altLang="zh-CN" sz="1200" smtClean="0">
              <a:latin typeface="微软雅黑" panose="020b0503020204020204" pitchFamily="34" charset="-122"/>
              <a:ea typeface="微软雅黑" panose="020b0503020204020204" pitchFamily="34" charset="-122"/>
            </a:endParaRPr>
          </a:p>
          <a:p>
            <a:pPr marL="324000" indent="-273050" fontAlgn="auto">
              <a:spcBef>
                <a:spcPts val="6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加强盈利能力培育</a:t>
            </a:r>
            <a:endParaRPr lang="zh-CN" altLang="zh-CN" sz="1200">
              <a:latin typeface="微软雅黑" panose="020b0503020204020204" pitchFamily="34" charset="-122"/>
              <a:ea typeface="微软雅黑" panose="020b0503020204020204" pitchFamily="34" charset="-122"/>
            </a:endParaRPr>
          </a:p>
        </p:txBody>
      </p:sp>
      <p:sp>
        <p:nvSpPr>
          <p:cNvPr id="29" name="TextBox 36"/>
          <p:cNvSpPr txBox="1"/>
          <p:nvPr/>
        </p:nvSpPr>
        <p:spPr>
          <a:xfrm>
            <a:off x="4317493" y="4829765"/>
            <a:ext cx="2428875" cy="1376363"/>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4000" indent="-273050" fontAlgn="auto">
              <a:spcBef>
                <a:spcPts val="6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形成零售、能源两大业务增长极</a:t>
            </a:r>
            <a:endParaRPr lang="en-US" altLang="zh-CN" sz="1200" smtClean="0">
              <a:latin typeface="微软雅黑" panose="020b0503020204020204" pitchFamily="34" charset="-122"/>
              <a:ea typeface="微软雅黑" panose="020b0503020204020204" pitchFamily="34" charset="-122"/>
            </a:endParaRPr>
          </a:p>
          <a:p>
            <a:pPr marL="324000" indent="-273050" fontAlgn="auto">
              <a:spcBef>
                <a:spcPts val="6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推进商业地产建设</a:t>
            </a:r>
            <a:endParaRPr lang="en-US" altLang="zh-CN" sz="1200" smtClean="0">
              <a:latin typeface="微软雅黑" panose="020b0503020204020204" pitchFamily="34" charset="-122"/>
              <a:ea typeface="微软雅黑" panose="020b0503020204020204" pitchFamily="34" charset="-122"/>
            </a:endParaRPr>
          </a:p>
          <a:p>
            <a:pPr marL="324000" indent="-273050" fontAlgn="auto">
              <a:spcBef>
                <a:spcPts val="6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提升产品及品牌的市场差异化程度</a:t>
            </a:r>
            <a:endParaRPr lang="zh-CN" altLang="zh-CN" sz="1200">
              <a:latin typeface="微软雅黑" panose="020b0503020204020204" pitchFamily="34" charset="-122"/>
              <a:ea typeface="微软雅黑" panose="020b0503020204020204" pitchFamily="34" charset="-122"/>
            </a:endParaRPr>
          </a:p>
        </p:txBody>
      </p:sp>
      <p:sp>
        <p:nvSpPr>
          <p:cNvPr id="30" name="TextBox 37"/>
          <p:cNvSpPr txBox="1"/>
          <p:nvPr/>
        </p:nvSpPr>
        <p:spPr>
          <a:xfrm>
            <a:off x="6746368" y="4828177"/>
            <a:ext cx="2269045" cy="1370013"/>
          </a:xfrm>
          <a:prstGeom prst="rect">
            <a:avLst/>
          </a:prstGeom>
          <a:solidFill>
            <a:schemeClr val="bg1">
              <a:lumMod val="95000"/>
            </a:schemeClr>
          </a:solidFill>
          <a:ln w="6350">
            <a:solidFill>
              <a:schemeClr val="tx1"/>
            </a:solidFill>
          </a:ln>
          <a:effectLst>
            <a:outerShdw blurRad="50800" dist="38100" dir="2700000" algn="tl"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4000" indent="-273050" fontAlgn="auto">
              <a:spcBef>
                <a:spcPts val="4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深挖整合平台资源，打造服务区经济生活生态圈</a:t>
            </a:r>
            <a:endParaRPr lang="en-US" altLang="zh-CN" sz="1200" smtClean="0">
              <a:latin typeface="微软雅黑" panose="020b0503020204020204" pitchFamily="34" charset="-122"/>
              <a:ea typeface="微软雅黑" panose="020b0503020204020204" pitchFamily="34" charset="-122"/>
            </a:endParaRPr>
          </a:p>
          <a:p>
            <a:pPr marL="324000" indent="-273050" fontAlgn="auto">
              <a:spcBef>
                <a:spcPts val="400"/>
              </a:spcBef>
              <a:spcAft>
                <a:spcPct val="0"/>
              </a:spcAft>
              <a:buClr>
                <a:srgbClr val="FF6600"/>
              </a:buClr>
              <a:buFont typeface="Wingdings" panose="05000000000000000000" pitchFamily="2" charset="2"/>
              <a:buChar char="n"/>
              <a:defRPr/>
            </a:pPr>
            <a:r>
              <a:rPr lang="zh-CN" altLang="en-US" sz="1200" smtClean="0">
                <a:latin typeface="微软雅黑" panose="020b0503020204020204" pitchFamily="34" charset="-122"/>
                <a:ea typeface="微软雅黑" panose="020b0503020204020204" pitchFamily="34" charset="-122"/>
              </a:rPr>
              <a:t>成为国际水平的高速公路服务资源连锁综合开发与运营的价值服务商</a:t>
            </a:r>
            <a:endParaRPr lang="zh-CN" altLang="zh-CN" sz="1200">
              <a:latin typeface="微软雅黑" panose="020b0503020204020204" pitchFamily="34" charset="-122"/>
              <a:ea typeface="微软雅黑" panose="020b0503020204020204" pitchFamily="34" charset="-122"/>
            </a:endParaRPr>
          </a:p>
        </p:txBody>
      </p:sp>
      <p:sp>
        <p:nvSpPr>
          <p:cNvPr id="31" name="矩形 3"/>
          <p:cNvSpPr>
            <a:spLocks noChangeArrowheads="1"/>
          </p:cNvSpPr>
          <p:nvPr>
            <p:custDataLst>
              <p:tags r:id="rId4"/>
            </p:custDataLst>
          </p:nvPr>
        </p:nvSpPr>
        <p:spPr bwMode="invGray">
          <a:xfrm>
            <a:off x="1969588" y="6353864"/>
            <a:ext cx="435949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3450" eaLnBrk="0" hangingPunct="0"/>
            <a:r>
              <a:rPr lang="zh-CN" altLang="en-US" sz="1100" smtClean="0">
                <a:latin typeface="微软雅黑" panose="020b0503020204020204" pitchFamily="34" charset="-122"/>
                <a:ea typeface="微软雅黑" panose="020b0503020204020204" pitchFamily="34" charset="-122"/>
              </a:rPr>
              <a:t>资料</a:t>
            </a:r>
            <a:r>
              <a:rPr lang="zh-CN" altLang="en-US" sz="1100">
                <a:latin typeface="微软雅黑" panose="020b0503020204020204" pitchFamily="34" charset="-122"/>
                <a:ea typeface="微软雅黑" panose="020b0503020204020204" pitchFamily="34" charset="-122"/>
              </a:rPr>
              <a:t>来源：通驿公司“十三五”战略规划报告</a:t>
            </a:r>
          </a:p>
        </p:txBody>
      </p:sp>
    </p:spTree>
    <p:extLst>
      <p:ext uri="{BB962C8B-B14F-4D97-AF65-F5344CB8AC3E}">
        <p14:creationId xmlns:p14="http://schemas.microsoft.com/office/powerpoint/2010/main" val="4282580257"/>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圆角矩形 11"/>
          <p:cNvSpPr/>
          <p:nvPr/>
        </p:nvSpPr>
        <p:spPr>
          <a:xfrm>
            <a:off x="8743686" y="1997961"/>
            <a:ext cx="1557338" cy="338554"/>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标题 1"/>
          <p:cNvSpPr txBox="1"/>
          <p:nvPr/>
        </p:nvSpPr>
        <p:spPr>
          <a:xfrm>
            <a:off x="561022" y="307374"/>
            <a:ext cx="11630978" cy="542631"/>
          </a:xfrm>
          <a:prstGeom prst="rect">
            <a:avLst/>
          </a:prstGeom>
        </p:spPr>
        <p:txBody>
          <a:bodyPr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mtClean="0">
                <a:latin typeface="微软雅黑" panose="020b0503020204020204" pitchFamily="34" charset="-122"/>
                <a:ea typeface="微软雅黑" panose="020b0503020204020204" pitchFamily="34" charset="-122"/>
              </a:rPr>
              <a:t>通驿在</a:t>
            </a:r>
            <a:r>
              <a:rPr lang="en-US" altLang="zh-CN" sz="1800" b="1" smtClean="0">
                <a:latin typeface="微软雅黑" panose="020b0503020204020204" pitchFamily="34" charset="-122"/>
                <a:ea typeface="微软雅黑" panose="020b0503020204020204" pitchFamily="34" charset="-122"/>
              </a:rPr>
              <a:t>”</a:t>
            </a:r>
            <a:r>
              <a:rPr lang="zh-CN" altLang="en-US" sz="1800" b="1" smtClean="0">
                <a:latin typeface="微软雅黑" panose="020b0503020204020204" pitchFamily="34" charset="-122"/>
                <a:ea typeface="微软雅黑" panose="020b0503020204020204" pitchFamily="34" charset="-122"/>
              </a:rPr>
              <a:t>十三五</a:t>
            </a:r>
            <a:r>
              <a:rPr lang="en-US" altLang="zh-CN" sz="1800" b="1" smtClean="0">
                <a:latin typeface="微软雅黑" panose="020b0503020204020204" pitchFamily="34" charset="-122"/>
                <a:ea typeface="微软雅黑" panose="020b0503020204020204" pitchFamily="34" charset="-122"/>
              </a:rPr>
              <a:t>”</a:t>
            </a:r>
            <a:r>
              <a:rPr lang="zh-CN" altLang="en-US" sz="1800" b="1" smtClean="0">
                <a:latin typeface="微软雅黑" panose="020b0503020204020204" pitchFamily="34" charset="-122"/>
                <a:ea typeface="微软雅黑" panose="020b0503020204020204" pitchFamily="34" charset="-122"/>
              </a:rPr>
              <a:t>期间，以安全与物业管理为核心，进行横纵产业链布局</a:t>
            </a:r>
            <a:endParaRPr lang="zh-CN" altLang="en-US" sz="1800" b="1">
              <a:latin typeface="微软雅黑" panose="020b0503020204020204" pitchFamily="34" charset="-122"/>
              <a:ea typeface="微软雅黑" panose="020b0503020204020204" pitchFamily="34" charset="-122"/>
            </a:endParaRPr>
          </a:p>
        </p:txBody>
      </p:sp>
      <p:sp>
        <p:nvSpPr>
          <p:cNvPr id="18" name="矩形 17"/>
          <p:cNvSpPr/>
          <p:nvPr/>
        </p:nvSpPr>
        <p:spPr>
          <a:xfrm>
            <a:off x="1303999" y="4825614"/>
            <a:ext cx="9640226" cy="1384995"/>
          </a:xfrm>
          <a:prstGeom prst="rect">
            <a:avLst/>
          </a:prstGeom>
          <a:solidFill>
            <a:schemeClr val="bg1">
              <a:lumMod val="85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defTabSz="933450" latinLnBrk="1">
              <a:lnSpc>
                <a:spcPct val="150000"/>
              </a:lnSpc>
            </a:pPr>
            <a:r>
              <a:rPr lang="zh-CN" altLang="en-US" sz="1400" smtClean="0">
                <a:latin typeface="微软雅黑" panose="020b0503020204020204" pitchFamily="34" charset="-122"/>
                <a:ea typeface="微软雅黑" panose="020b0503020204020204" pitchFamily="34" charset="-122"/>
              </a:rPr>
              <a:t>“十三五”期间，广东通驿的战略定位：</a:t>
            </a:r>
            <a:endParaRPr lang="en-US" altLang="zh-CN" sz="1400" smtClean="0">
              <a:latin typeface="微软雅黑" panose="020b0503020204020204" pitchFamily="34" charset="-122"/>
              <a:ea typeface="微软雅黑" panose="020b0503020204020204" pitchFamily="34" charset="-122"/>
            </a:endParaRPr>
          </a:p>
          <a:p>
            <a:pPr algn="just" defTabSz="933450" latinLnBrk="1">
              <a:lnSpc>
                <a:spcPct val="150000"/>
              </a:lnSpc>
            </a:pPr>
            <a:r>
              <a:rPr lang="zh-CN" altLang="en-US" sz="1400" b="1" smtClean="0">
                <a:latin typeface="微软雅黑" panose="020b0503020204020204" pitchFamily="34" charset="-122"/>
                <a:ea typeface="微软雅黑" panose="020b0503020204020204" pitchFamily="34" charset="-122"/>
              </a:rPr>
              <a:t>立足广东省，成为国际水平的高速公路服务资源连锁综合开发与运营的价值服务商。</a:t>
            </a:r>
            <a:endParaRPr lang="en-US" altLang="zh-CN" sz="1400" b="1" smtClean="0">
              <a:latin typeface="微软雅黑" panose="020b0503020204020204" pitchFamily="34" charset="-122"/>
              <a:ea typeface="微软雅黑" panose="020b0503020204020204" pitchFamily="34" charset="-122"/>
            </a:endParaRPr>
          </a:p>
          <a:p>
            <a:pPr algn="just" defTabSz="933450" latinLnBrk="1">
              <a:lnSpc>
                <a:spcPct val="150000"/>
              </a:lnSpc>
            </a:pPr>
            <a:r>
              <a:rPr lang="zh-CN" altLang="en-US" sz="1400" smtClean="0">
                <a:latin typeface="微软雅黑" panose="020b0503020204020204" pitchFamily="34" charset="-122"/>
                <a:ea typeface="微软雅黑" panose="020b0503020204020204" pitchFamily="34" charset="-122"/>
              </a:rPr>
              <a:t>管理目标：</a:t>
            </a:r>
            <a:endParaRPr lang="en-US" altLang="zh-CN" sz="1400" smtClean="0">
              <a:latin typeface="微软雅黑" panose="020b0503020204020204" pitchFamily="34" charset="-122"/>
              <a:ea typeface="微软雅黑" panose="020b0503020204020204" pitchFamily="34" charset="-122"/>
            </a:endParaRPr>
          </a:p>
          <a:p>
            <a:pPr algn="just" defTabSz="933450" latinLnBrk="1">
              <a:lnSpc>
                <a:spcPct val="150000"/>
              </a:lnSpc>
            </a:pPr>
            <a:r>
              <a:rPr lang="zh-CN" altLang="en-US" sz="1400" b="1" smtClean="0">
                <a:latin typeface="微软雅黑" panose="020b0503020204020204" pitchFamily="34" charset="-122"/>
                <a:ea typeface="微软雅黑" panose="020b0503020204020204" pitchFamily="34" charset="-122"/>
              </a:rPr>
              <a:t>完成</a:t>
            </a:r>
            <a:r>
              <a:rPr lang="zh-CN" altLang="en-US" sz="1400" b="1">
                <a:latin typeface="微软雅黑" panose="020b0503020204020204" pitchFamily="34" charset="-122"/>
                <a:ea typeface="微软雅黑" panose="020b0503020204020204" pitchFamily="34" charset="-122"/>
              </a:rPr>
              <a:t>战略管理体系的搭建，并进一步完善公司战略运作机制；完成薪酬、绩效、培训体系建立，完善公司市场化运作机制。</a:t>
            </a:r>
          </a:p>
        </p:txBody>
      </p:sp>
      <p:sp>
        <p:nvSpPr>
          <p:cNvPr id="4" name="矩形 3"/>
          <p:cNvSpPr/>
          <p:nvPr/>
        </p:nvSpPr>
        <p:spPr>
          <a:xfrm>
            <a:off x="1575844" y="1196786"/>
            <a:ext cx="2024623" cy="489137"/>
          </a:xfrm>
          <a:prstGeom prst="rect">
            <a:avLst/>
          </a:prstGeom>
          <a:solidFill>
            <a:srgbClr val="366B7E"/>
          </a:solidFill>
        </p:spPr>
        <p:style>
          <a:lnRef idx="0">
            <a:schemeClr val="accent1"/>
          </a:lnRef>
          <a:fillRef idx="3">
            <a:schemeClr val="accent1"/>
          </a:fillRef>
          <a:effectRef idx="3">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a:solidFill>
                  <a:srgbClr val="FFFFFF"/>
                </a:solidFill>
                <a:latin typeface="微软雅黑" panose="020b0503020204020204" pitchFamily="34" charset="-122"/>
                <a:ea typeface="微软雅黑" panose="020b0503020204020204" pitchFamily="34" charset="-122"/>
              </a:rPr>
              <a:t>规划</a:t>
            </a:r>
          </a:p>
        </p:txBody>
      </p:sp>
      <p:sp>
        <p:nvSpPr>
          <p:cNvPr id="9" name="矩形 8"/>
          <p:cNvSpPr/>
          <p:nvPr/>
        </p:nvSpPr>
        <p:spPr>
          <a:xfrm>
            <a:off x="3887244" y="1196786"/>
            <a:ext cx="2024623" cy="489137"/>
          </a:xfrm>
          <a:prstGeom prst="rect">
            <a:avLst/>
          </a:prstGeom>
          <a:solidFill>
            <a:srgbClr val="366B7E"/>
          </a:solidFill>
        </p:spPr>
        <p:style>
          <a:lnRef idx="0">
            <a:schemeClr val="accent1"/>
          </a:lnRef>
          <a:fillRef idx="3">
            <a:schemeClr val="accent1"/>
          </a:fillRef>
          <a:effectRef idx="3">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smtClean="0">
                <a:solidFill>
                  <a:srgbClr val="FFFFFF"/>
                </a:solidFill>
                <a:latin typeface="微软雅黑" panose="020b0503020204020204" pitchFamily="34" charset="-122"/>
                <a:ea typeface="微软雅黑" panose="020b0503020204020204" pitchFamily="34" charset="-122"/>
              </a:rPr>
              <a:t>设计</a:t>
            </a: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10" name="矩形 9"/>
          <p:cNvSpPr/>
          <p:nvPr/>
        </p:nvSpPr>
        <p:spPr>
          <a:xfrm>
            <a:off x="6198644" y="1196786"/>
            <a:ext cx="2024623" cy="489137"/>
          </a:xfrm>
          <a:prstGeom prst="rect">
            <a:avLst/>
          </a:prstGeom>
          <a:solidFill>
            <a:srgbClr val="366B7E"/>
          </a:solidFill>
        </p:spPr>
        <p:style>
          <a:lnRef idx="0">
            <a:schemeClr val="accent1"/>
          </a:lnRef>
          <a:fillRef idx="3">
            <a:schemeClr val="accent1"/>
          </a:fillRef>
          <a:effectRef idx="3">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smtClean="0">
                <a:solidFill>
                  <a:srgbClr val="FFFFFF"/>
                </a:solidFill>
                <a:latin typeface="微软雅黑" panose="020b0503020204020204" pitchFamily="34" charset="-122"/>
                <a:ea typeface="微软雅黑" panose="020b0503020204020204" pitchFamily="34" charset="-122"/>
              </a:rPr>
              <a:t>建设</a:t>
            </a: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11" name="矩形 10"/>
          <p:cNvSpPr/>
          <p:nvPr/>
        </p:nvSpPr>
        <p:spPr>
          <a:xfrm>
            <a:off x="8510044" y="1196786"/>
            <a:ext cx="2024623" cy="489137"/>
          </a:xfrm>
          <a:prstGeom prst="rect">
            <a:avLst/>
          </a:prstGeom>
          <a:solidFill>
            <a:srgbClr val="366B7E"/>
          </a:solidFill>
        </p:spPr>
        <p:style>
          <a:lnRef idx="0">
            <a:schemeClr val="accent1"/>
          </a:lnRef>
          <a:fillRef idx="3">
            <a:schemeClr val="accent1"/>
          </a:fillRef>
          <a:effectRef idx="3">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600" smtClean="0">
                <a:solidFill>
                  <a:srgbClr val="FFFFFF"/>
                </a:solidFill>
                <a:latin typeface="微软雅黑" panose="020b0503020204020204" pitchFamily="34" charset="-122"/>
                <a:ea typeface="微软雅黑" panose="020b0503020204020204" pitchFamily="34" charset="-122"/>
              </a:rPr>
              <a:t>运营</a:t>
            </a: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5" name="右箭头 4"/>
          <p:cNvSpPr/>
          <p:nvPr/>
        </p:nvSpPr>
        <p:spPr>
          <a:xfrm rot="5400000">
            <a:off x="8088924" y="1988152"/>
            <a:ext cx="2818198" cy="2549527"/>
          </a:xfrm>
          <a:prstGeom prst="rightArrow">
            <a:avLst>
              <a:gd name="adj1" fmla="val 78986"/>
              <a:gd name="adj2" fmla="val 22540"/>
            </a:avLst>
          </a:prstGeom>
          <a:no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右箭头 12"/>
          <p:cNvSpPr/>
          <p:nvPr/>
        </p:nvSpPr>
        <p:spPr>
          <a:xfrm rot="10800000">
            <a:off x="1185880" y="1757362"/>
            <a:ext cx="9334494" cy="819751"/>
          </a:xfrm>
          <a:prstGeom prst="rightArrow">
            <a:avLst>
              <a:gd name="adj1" fmla="val 78986"/>
              <a:gd name="adj2" fmla="val 60884"/>
            </a:avLst>
          </a:prstGeom>
          <a:no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TextBox 5"/>
          <p:cNvSpPr txBox="1"/>
          <p:nvPr/>
        </p:nvSpPr>
        <p:spPr>
          <a:xfrm>
            <a:off x="5219237" y="1997961"/>
            <a:ext cx="1557338"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latin typeface="微软雅黑" panose="020b0503020204020204" pitchFamily="34" charset="-122"/>
                <a:ea typeface="微软雅黑" panose="020b0503020204020204" pitchFamily="34" charset="-122"/>
              </a:rPr>
              <a:t>商业地产</a:t>
            </a:r>
            <a:endParaRPr lang="zh-CN" altLang="en-US" sz="1600">
              <a:latin typeface="微软雅黑" panose="020b0503020204020204" pitchFamily="34" charset="-122"/>
              <a:ea typeface="微软雅黑" panose="020b0503020204020204" pitchFamily="34" charset="-122"/>
            </a:endParaRPr>
          </a:p>
        </p:txBody>
      </p:sp>
      <p:sp>
        <p:nvSpPr>
          <p:cNvPr id="15" name="TextBox 14"/>
          <p:cNvSpPr txBox="1"/>
          <p:nvPr/>
        </p:nvSpPr>
        <p:spPr>
          <a:xfrm>
            <a:off x="8743686" y="1933757"/>
            <a:ext cx="1557338"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1600" smtClean="0">
                <a:latin typeface="微软雅黑" panose="020b0503020204020204" pitchFamily="34" charset="-122"/>
                <a:ea typeface="微软雅黑" panose="020b0503020204020204" pitchFamily="34" charset="-122"/>
              </a:rPr>
              <a:t>安全与物业</a:t>
            </a:r>
            <a:endParaRPr lang="en-US" altLang="zh-CN" sz="1600" smtClean="0">
              <a:latin typeface="微软雅黑" panose="020b0503020204020204" pitchFamily="34" charset="-122"/>
              <a:ea typeface="微软雅黑" panose="020b0503020204020204" pitchFamily="34" charset="-122"/>
            </a:endParaRPr>
          </a:p>
          <a:p>
            <a:pPr algn="ctr">
              <a:lnSpc>
                <a:spcPct val="150000"/>
              </a:lnSpc>
            </a:pPr>
            <a:endParaRPr lang="en-US" altLang="zh-CN" sz="1600">
              <a:latin typeface="微软雅黑" panose="020b0503020204020204" pitchFamily="34" charset="-122"/>
              <a:ea typeface="微软雅黑" panose="020b0503020204020204" pitchFamily="34" charset="-122"/>
            </a:endParaRPr>
          </a:p>
          <a:p>
            <a:pPr algn="ctr">
              <a:lnSpc>
                <a:spcPct val="150000"/>
              </a:lnSpc>
            </a:pPr>
            <a:r>
              <a:rPr lang="zh-CN" altLang="en-US" sz="1600" smtClean="0">
                <a:latin typeface="微软雅黑" panose="020b0503020204020204" pitchFamily="34" charset="-122"/>
                <a:ea typeface="微软雅黑" panose="020b0503020204020204" pitchFamily="34" charset="-122"/>
              </a:rPr>
              <a:t>零售业务</a:t>
            </a:r>
            <a:endParaRPr lang="en-US" altLang="zh-CN" sz="1600" smtClean="0">
              <a:latin typeface="微软雅黑" panose="020b0503020204020204" pitchFamily="34" charset="-122"/>
              <a:ea typeface="微软雅黑" panose="020b0503020204020204" pitchFamily="34" charset="-122"/>
            </a:endParaRPr>
          </a:p>
          <a:p>
            <a:pPr algn="ctr">
              <a:lnSpc>
                <a:spcPct val="150000"/>
              </a:lnSpc>
            </a:pPr>
            <a:endParaRPr lang="en-US" altLang="zh-CN" sz="1600">
              <a:latin typeface="微软雅黑" panose="020b0503020204020204" pitchFamily="34" charset="-122"/>
              <a:ea typeface="微软雅黑" panose="020b0503020204020204" pitchFamily="34" charset="-122"/>
            </a:endParaRPr>
          </a:p>
          <a:p>
            <a:pPr algn="ctr">
              <a:lnSpc>
                <a:spcPct val="150000"/>
              </a:lnSpc>
            </a:pPr>
            <a:r>
              <a:rPr lang="zh-CN" altLang="en-US" sz="1600" smtClean="0">
                <a:latin typeface="微软雅黑" panose="020b0503020204020204" pitchFamily="34" charset="-122"/>
                <a:ea typeface="微软雅黑" panose="020b0503020204020204" pitchFamily="34" charset="-122"/>
              </a:rPr>
              <a:t>能源业务</a:t>
            </a:r>
            <a:endParaRPr lang="en-US" altLang="zh-CN" sz="1600" smtClean="0">
              <a:latin typeface="微软雅黑" panose="020b0503020204020204" pitchFamily="34" charset="-122"/>
              <a:ea typeface="微软雅黑" panose="020b0503020204020204" pitchFamily="34" charset="-122"/>
            </a:endParaRPr>
          </a:p>
          <a:p>
            <a:pPr algn="ctr">
              <a:lnSpc>
                <a:spcPct val="150000"/>
              </a:lnSpc>
            </a:pPr>
            <a:endParaRPr lang="en-US" altLang="zh-CN" sz="1200">
              <a:latin typeface="微软雅黑" panose="020b0503020204020204" pitchFamily="34" charset="-122"/>
              <a:ea typeface="微软雅黑" panose="020b0503020204020204" pitchFamily="34" charset="-122"/>
            </a:endParaRPr>
          </a:p>
          <a:p>
            <a:pPr algn="ctr">
              <a:lnSpc>
                <a:spcPct val="150000"/>
              </a:lnSpc>
            </a:pPr>
            <a:r>
              <a:rPr lang="en-US" altLang="zh-CN" sz="1600" smtClean="0">
                <a:latin typeface="微软雅黑" panose="020b0503020204020204" pitchFamily="34" charset="-122"/>
                <a:ea typeface="微软雅黑" panose="020b0503020204020204" pitchFamily="34" charset="-122"/>
              </a:rPr>
              <a:t>……</a:t>
            </a:r>
            <a:endParaRPr lang="zh-CN" altLang="en-US" sz="1600">
              <a:latin typeface="微软雅黑" panose="020b0503020204020204" pitchFamily="34" charset="-122"/>
              <a:ea typeface="微软雅黑" panose="020b0503020204020204" pitchFamily="34" charset="-122"/>
            </a:endParaRPr>
          </a:p>
        </p:txBody>
      </p:sp>
      <p:sp>
        <p:nvSpPr>
          <p:cNvPr id="14" name="圆角矩形 13"/>
          <p:cNvSpPr/>
          <p:nvPr/>
        </p:nvSpPr>
        <p:spPr>
          <a:xfrm>
            <a:off x="2414588" y="2857500"/>
            <a:ext cx="5286375" cy="1343025"/>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TextBox 18"/>
          <p:cNvSpPr txBox="1"/>
          <p:nvPr/>
        </p:nvSpPr>
        <p:spPr>
          <a:xfrm>
            <a:off x="3730345" y="3113513"/>
            <a:ext cx="2520700"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smtClean="0">
                <a:latin typeface="微软雅黑" panose="020b0503020204020204" pitchFamily="34" charset="-122"/>
                <a:ea typeface="微软雅黑" panose="020b0503020204020204" pitchFamily="34" charset="-122"/>
              </a:rPr>
              <a:t>通驿公司</a:t>
            </a:r>
            <a:endParaRPr lang="en-US" altLang="zh-CN" sz="1600" smtClean="0">
              <a:latin typeface="微软雅黑" panose="020b0503020204020204" pitchFamily="34" charset="-122"/>
              <a:ea typeface="微软雅黑" panose="020b0503020204020204" pitchFamily="34" charset="-122"/>
            </a:endParaRPr>
          </a:p>
          <a:p>
            <a:pPr algn="ctr"/>
            <a:r>
              <a:rPr lang="zh-CN" altLang="en-US" sz="1600" smtClean="0">
                <a:latin typeface="微软雅黑" panose="020b0503020204020204" pitchFamily="34" charset="-122"/>
                <a:ea typeface="微软雅黑" panose="020b0503020204020204" pitchFamily="34" charset="-122"/>
              </a:rPr>
              <a:t>高速公路服务区</a:t>
            </a:r>
            <a:endParaRPr lang="en-US" altLang="zh-CN" sz="1600" smtClean="0">
              <a:latin typeface="微软雅黑" panose="020b0503020204020204" pitchFamily="34" charset="-122"/>
              <a:ea typeface="微软雅黑" panose="020b0503020204020204" pitchFamily="34" charset="-122"/>
            </a:endParaRPr>
          </a:p>
          <a:p>
            <a:pPr algn="ctr"/>
            <a:r>
              <a:rPr lang="zh-CN" altLang="en-US" sz="1600" smtClean="0">
                <a:latin typeface="微软雅黑" panose="020b0503020204020204" pitchFamily="34" charset="-122"/>
                <a:ea typeface="微软雅黑" panose="020b0503020204020204" pitchFamily="34" charset="-122"/>
              </a:rPr>
              <a:t>综合运营产业布局</a:t>
            </a:r>
            <a:endParaRPr lang="zh-CN" altLang="en-US" sz="1600">
              <a:latin typeface="微软雅黑" panose="020b0503020204020204" pitchFamily="34" charset="-122"/>
              <a:ea typeface="微软雅黑" panose="020b0503020204020204" pitchFamily="34" charset="-122"/>
            </a:endParaRPr>
          </a:p>
        </p:txBody>
      </p:sp>
      <p:sp>
        <p:nvSpPr>
          <p:cNvPr id="21" name="灯片编号占位符 3"/>
          <p:cNvSpPr>
            <a:spLocks noGrp="1"/>
          </p:cNvSpPr>
          <p:nvPr>
            <p:ph type="sldNum" sz="quarter" idx="12"/>
          </p:nvPr>
        </p:nvSpPr>
        <p:spPr>
          <a:xfrm>
            <a:off x="332449" y="6380626"/>
            <a:ext cx="573860" cy="365125"/>
          </a:xfrm>
        </p:spPr>
        <p:txBody>
          <a:bodyPr/>
          <a:lstStyle/>
          <a:p>
            <a:fld id="{F297BB46-9CBA-41B2-AE9D-7FB5CEF7EA70}" type="slidenum">
              <a:rPr lang="zh-CN" altLang="en-US" smtClean="0"/>
              <a:t>5</a:t>
            </a:fld>
            <a:endParaRPr lang="zh-CN" altLang="en-US"/>
          </a:p>
        </p:txBody>
      </p:sp>
    </p:spTree>
    <p:extLst>
      <p:ext uri="{BB962C8B-B14F-4D97-AF65-F5344CB8AC3E}">
        <p14:creationId xmlns:p14="http://schemas.microsoft.com/office/powerpoint/2010/main" val="4221166622"/>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en-US" altLang="zh-CN" smtClean="0"/>
              <a:t>1.2  </a:t>
            </a:r>
            <a:r>
              <a:rPr lang="zh-CN" altLang="en-US" smtClean="0"/>
              <a:t>基于通驿“十三五”期间的战略规划和战略落地的要求，通驿本部应该定位为战略管理中心和新业务孵化中心；考虑到对客户及市场的快速反应和管理成本，经营重心应该下沉，部分本部管理及监督职能应该下放</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6</a:t>
            </a:fld>
            <a:endParaRPr lang="zh-CN" altLang="en-US"/>
          </a:p>
        </p:txBody>
      </p:sp>
      <p:sp>
        <p:nvSpPr>
          <p:cNvPr id="7" name="TextBox 6"/>
          <p:cNvSpPr txBox="1"/>
          <p:nvPr/>
        </p:nvSpPr>
        <p:spPr>
          <a:xfrm>
            <a:off x="482885" y="1450559"/>
            <a:ext cx="4947772" cy="43858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b="1" u="sng" smtClean="0">
                <a:latin typeface="微软雅黑" panose="020b0503020204020204" pitchFamily="34" charset="-122"/>
                <a:ea typeface="微软雅黑" panose="020b0503020204020204" pitchFamily="34" charset="-122"/>
              </a:rPr>
              <a:t>现状</a:t>
            </a:r>
            <a:endParaRPr lang="en-US" altLang="zh-CN" b="1" u="sng"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对市场反馈不及时</a:t>
            </a:r>
            <a:r>
              <a:rPr lang="zh-CN" altLang="en-US" sz="1400" smtClean="0">
                <a:latin typeface="微软雅黑" panose="020b0503020204020204" pitchFamily="34" charset="-122"/>
                <a:ea typeface="微软雅黑" panose="020b0503020204020204" pitchFamily="34" charset="-122"/>
              </a:rPr>
              <a:t>：现有管理模式多数以本部承担运营调控及监督管理</a:t>
            </a:r>
            <a:r>
              <a:rPr lang="zh-CN" altLang="en-US" sz="1400">
                <a:latin typeface="微软雅黑" panose="020b0503020204020204" pitchFamily="34" charset="-122"/>
                <a:ea typeface="微软雅黑" panose="020b0503020204020204" pitchFamily="34" charset="-122"/>
              </a:rPr>
              <a:t>职能，对</a:t>
            </a:r>
            <a:r>
              <a:rPr lang="zh-CN" altLang="en-US" sz="1400" smtClean="0">
                <a:latin typeface="微软雅黑" panose="020b0503020204020204" pitchFamily="34" charset="-122"/>
                <a:ea typeface="微软雅黑" panose="020b0503020204020204" pitchFamily="34" charset="-122"/>
              </a:rPr>
              <a:t>客户需求及</a:t>
            </a:r>
            <a:r>
              <a:rPr lang="zh-CN" altLang="en-US" sz="1400">
                <a:latin typeface="微软雅黑" panose="020b0503020204020204" pitchFamily="34" charset="-122"/>
                <a:ea typeface="微软雅黑" panose="020b0503020204020204" pitchFamily="34" charset="-122"/>
              </a:rPr>
              <a:t>市场的反应较慢</a:t>
            </a:r>
            <a:r>
              <a:rPr lang="zh-CN" altLang="en-US" sz="1400" smtClean="0">
                <a:latin typeface="微软雅黑" panose="020b0503020204020204" pitchFamily="34" charset="-122"/>
                <a:ea typeface="微软雅黑" panose="020b0503020204020204" pitchFamily="34" charset="-122"/>
              </a:rPr>
              <a:t>，对日常经营信息不敏感；</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管理成本</a:t>
            </a:r>
            <a:r>
              <a:rPr lang="zh-CN" altLang="en-US" sz="1400" b="1">
                <a:latin typeface="微软雅黑" panose="020b0503020204020204" pitchFamily="34" charset="-122"/>
                <a:ea typeface="微软雅黑" panose="020b0503020204020204" pitchFamily="34" charset="-122"/>
              </a:rPr>
              <a:t>高</a:t>
            </a:r>
            <a:r>
              <a:rPr lang="zh-CN" altLang="en-US" sz="1400" smtClean="0">
                <a:latin typeface="微软雅黑" panose="020b0503020204020204" pitchFamily="34" charset="-122"/>
                <a:ea typeface="微软雅黑" panose="020b0503020204020204" pitchFamily="34" charset="-122"/>
              </a:rPr>
              <a:t>：通驿服务区</a:t>
            </a:r>
            <a:r>
              <a:rPr lang="zh-CN" altLang="en-US" sz="1400">
                <a:latin typeface="微软雅黑" panose="020b0503020204020204" pitchFamily="34" charset="-122"/>
                <a:ea typeface="微软雅黑" panose="020b0503020204020204" pitchFamily="34" charset="-122"/>
              </a:rPr>
              <a:t>网络遍布全省各地，</a:t>
            </a:r>
            <a:r>
              <a:rPr lang="zh-CN" altLang="en-US" sz="1400" smtClean="0">
                <a:latin typeface="微软雅黑" panose="020b0503020204020204" pitchFamily="34" charset="-122"/>
                <a:ea typeface="微软雅黑" panose="020b0503020204020204" pitchFamily="34" charset="-122"/>
              </a:rPr>
              <a:t>现有</a:t>
            </a:r>
            <a:r>
              <a:rPr lang="zh-CN" altLang="en-US" sz="1400">
                <a:latin typeface="微软雅黑" panose="020b0503020204020204" pitchFamily="34" charset="-122"/>
                <a:ea typeface="微软雅黑" panose="020b0503020204020204" pitchFamily="34" charset="-122"/>
              </a:rPr>
              <a:t>管理权限多数集中在总部，服务区及区域管理权限虚化</a:t>
            </a:r>
            <a:r>
              <a:rPr lang="zh-CN" altLang="en-US" sz="1400" smtClean="0">
                <a:latin typeface="微软雅黑" panose="020b0503020204020204" pitchFamily="34" charset="-122"/>
                <a:ea typeface="微软雅黑" panose="020b0503020204020204" pitchFamily="34" charset="-122"/>
              </a:rPr>
              <a:t>，</a:t>
            </a:r>
            <a:r>
              <a:rPr lang="zh-CN" altLang="en-US" sz="1400">
                <a:latin typeface="微软雅黑" panose="020b0503020204020204" pitchFamily="34" charset="-122"/>
                <a:ea typeface="微软雅黑" panose="020b0503020204020204" pitchFamily="34" charset="-122"/>
              </a:rPr>
              <a:t>总部承担较多监督与管理职能，管理成本居高不下</a:t>
            </a:r>
            <a:r>
              <a:rPr lang="zh-CN" altLang="en-US" sz="1400" smtClean="0">
                <a:latin typeface="微软雅黑" panose="020b0503020204020204" pitchFamily="34" charset="-122"/>
                <a:ea typeface="微软雅黑" panose="020b0503020204020204" pitchFamily="34" charset="-122"/>
              </a:rPr>
              <a:t>，</a:t>
            </a:r>
            <a:r>
              <a:rPr lang="zh-CN" altLang="en-US" sz="1400">
                <a:latin typeface="微软雅黑" panose="020b0503020204020204" pitchFamily="34" charset="-122"/>
                <a:ea typeface="微软雅黑" panose="020b0503020204020204" pitchFamily="34" charset="-122"/>
              </a:rPr>
              <a:t>不利于降本增</a:t>
            </a:r>
            <a:r>
              <a:rPr lang="zh-CN" altLang="en-US" sz="1400" smtClean="0">
                <a:latin typeface="微软雅黑" panose="020b0503020204020204" pitchFamily="34" charset="-122"/>
                <a:ea typeface="微软雅黑" panose="020b0503020204020204" pitchFamily="34" charset="-122"/>
              </a:rPr>
              <a:t>效，且</a:t>
            </a:r>
            <a:r>
              <a:rPr lang="zh-CN" altLang="en-US" sz="1400">
                <a:latin typeface="微软雅黑" panose="020b0503020204020204" pitchFamily="34" charset="-122"/>
                <a:ea typeface="微软雅黑" panose="020b0503020204020204" pitchFamily="34" charset="-122"/>
              </a:rPr>
              <a:t>基层积极性不高</a:t>
            </a:r>
            <a:r>
              <a:rPr lang="zh-CN" altLang="en-US" sz="1400" smtClean="0">
                <a:latin typeface="微软雅黑" panose="020b0503020204020204" pitchFamily="34" charset="-122"/>
                <a:ea typeface="微软雅黑" panose="020b0503020204020204" pitchFamily="34" charset="-122"/>
              </a:rPr>
              <a:t>；</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管控压力</a:t>
            </a:r>
            <a:r>
              <a:rPr lang="zh-CN" altLang="en-US" sz="1400" b="1">
                <a:latin typeface="微软雅黑" panose="020b0503020204020204" pitchFamily="34" charset="-122"/>
                <a:ea typeface="微软雅黑" panose="020b0503020204020204" pitchFamily="34" charset="-122"/>
              </a:rPr>
              <a:t>大</a:t>
            </a:r>
            <a:r>
              <a:rPr lang="zh-CN" altLang="en-US" sz="1400">
                <a:latin typeface="微软雅黑" panose="020b0503020204020204" pitchFamily="34" charset="-122"/>
                <a:ea typeface="微软雅黑" panose="020b0503020204020204" pitchFamily="34" charset="-122"/>
              </a:rPr>
              <a:t>：本部文职化、空心化，距离基层较远，对于基层的日常管理缺乏控制力</a:t>
            </a:r>
            <a:r>
              <a:rPr lang="zh-CN" altLang="en-US" sz="1400" smtClean="0">
                <a:latin typeface="微软雅黑" panose="020b0503020204020204" pitchFamily="34" charset="-122"/>
                <a:ea typeface="微软雅黑" panose="020b0503020204020204" pitchFamily="34" charset="-122"/>
              </a:rPr>
              <a:t>；</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基层经营积极性不高，总部压力大</a:t>
            </a:r>
            <a:r>
              <a:rPr lang="zh-CN" altLang="en-US" sz="1400" smtClean="0">
                <a:latin typeface="微软雅黑" panose="020b0503020204020204" pitchFamily="34" charset="-122"/>
                <a:ea typeface="微软雅黑" panose="020b0503020204020204" pitchFamily="34" charset="-122"/>
              </a:rPr>
              <a:t>：目前区域设置虚化，区域及服务区定位以服务及管控为主，对经营关注度不够，且责权利不匹配，不利于调动积极性</a:t>
            </a:r>
            <a:endParaRPr lang="zh-CN" altLang="en-US" sz="1600">
              <a:latin typeface="微软雅黑" panose="020b0503020204020204" pitchFamily="34" charset="-122"/>
              <a:ea typeface="微软雅黑" panose="020b0503020204020204" pitchFamily="34" charset="-122"/>
            </a:endParaRPr>
          </a:p>
        </p:txBody>
      </p:sp>
      <p:sp>
        <p:nvSpPr>
          <p:cNvPr id="22" name="燕尾形 21"/>
          <p:cNvSpPr/>
          <p:nvPr/>
        </p:nvSpPr>
        <p:spPr>
          <a:xfrm>
            <a:off x="5790909" y="3083530"/>
            <a:ext cx="559558" cy="846161"/>
          </a:xfrm>
          <a:prstGeom prst="chevron">
            <a:avLst/>
          </a:prstGeom>
          <a:solidFill>
            <a:schemeClr val="bg1">
              <a:lumMod val="8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sp>
        <p:nvSpPr>
          <p:cNvPr id="23" name="TextBox 6"/>
          <p:cNvSpPr txBox="1"/>
          <p:nvPr/>
        </p:nvSpPr>
        <p:spPr>
          <a:xfrm>
            <a:off x="6710719" y="1450559"/>
            <a:ext cx="4947772" cy="43858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b="1" u="sng" smtClean="0">
                <a:latin typeface="微软雅黑" panose="020b0503020204020204" pitchFamily="34" charset="-122"/>
                <a:ea typeface="微软雅黑" panose="020b0503020204020204" pitchFamily="34" charset="-122"/>
              </a:rPr>
              <a:t>战略诉求</a:t>
            </a:r>
            <a:endParaRPr lang="en-US" altLang="zh-CN" b="1" u="sng"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强化市场竞争力</a:t>
            </a:r>
            <a:r>
              <a:rPr lang="zh-CN" altLang="en-US" sz="1400" smtClean="0">
                <a:latin typeface="微软雅黑" panose="020b0503020204020204" pitchFamily="34" charset="-122"/>
                <a:ea typeface="微软雅黑" panose="020b0503020204020204" pitchFamily="34" charset="-122"/>
              </a:rPr>
              <a:t>：通驿在“十三五”期间，要培育自身的市场竞争能力，便于在“十四五”期间抢占市场资源，提升自身的核心竞争能力；</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强化资源整合及孵化能力“</a:t>
            </a:r>
            <a:r>
              <a:rPr lang="zh-CN" altLang="en-US" sz="1400" smtClean="0">
                <a:latin typeface="微软雅黑" panose="020b0503020204020204" pitchFamily="34" charset="-122"/>
                <a:ea typeface="微软雅黑" panose="020b0503020204020204" pitchFamily="34" charset="-122"/>
              </a:rPr>
              <a:t>：利用通驿及粤运资源的优势，推动资源的整合，以及新兴业务的孵化能力；</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以经营和客户为</a:t>
            </a:r>
            <a:r>
              <a:rPr lang="zh-CN" altLang="en-US" sz="1400" b="1">
                <a:latin typeface="微软雅黑" panose="020b0503020204020204" pitchFamily="34" charset="-122"/>
                <a:ea typeface="微软雅黑" panose="020b0503020204020204" pitchFamily="34" charset="-122"/>
              </a:rPr>
              <a:t>导向</a:t>
            </a:r>
            <a:r>
              <a:rPr lang="zh-CN" altLang="en-US" sz="1400" smtClean="0">
                <a:latin typeface="微软雅黑" panose="020b0503020204020204" pitchFamily="34" charset="-122"/>
                <a:ea typeface="微软雅黑" panose="020b0503020204020204" pitchFamily="34" charset="-122"/>
              </a:rPr>
              <a:t>：</a:t>
            </a:r>
            <a:r>
              <a:rPr lang="zh-CN" altLang="en-US" sz="1400">
                <a:latin typeface="微软雅黑" panose="020b0503020204020204" pitchFamily="34" charset="-122"/>
                <a:ea typeface="微软雅黑" panose="020b0503020204020204" pitchFamily="34" charset="-122"/>
              </a:rPr>
              <a:t>明确基层的经营重心地位，责权利匹配，提升基层经营管理的积极性</a:t>
            </a:r>
            <a:r>
              <a:rPr lang="zh-CN" altLang="en-US" sz="1400" smtClean="0">
                <a:latin typeface="微软雅黑" panose="020b0503020204020204" pitchFamily="34" charset="-122"/>
                <a:ea typeface="微软雅黑" panose="020b0503020204020204" pitchFamily="34" charset="-122"/>
              </a:rPr>
              <a:t>；同时，要积极关注竞争对手的变化，及时</a:t>
            </a:r>
            <a:r>
              <a:rPr lang="zh-CN" altLang="en-US" sz="1400">
                <a:latin typeface="微软雅黑" panose="020b0503020204020204" pitchFamily="34" charset="-122"/>
                <a:ea typeface="微软雅黑" panose="020b0503020204020204" pitchFamily="34" charset="-122"/>
              </a:rPr>
              <a:t>收集客户</a:t>
            </a:r>
            <a:r>
              <a:rPr lang="zh-CN" altLang="en-US" sz="1400" smtClean="0">
                <a:latin typeface="微软雅黑" panose="020b0503020204020204" pitchFamily="34" charset="-122"/>
                <a:ea typeface="微软雅黑" panose="020b0503020204020204" pitchFamily="34" charset="-122"/>
              </a:rPr>
              <a:t>信息、满足</a:t>
            </a:r>
            <a:r>
              <a:rPr lang="zh-CN" altLang="en-US" sz="1400">
                <a:latin typeface="微软雅黑" panose="020b0503020204020204" pitchFamily="34" charset="-122"/>
                <a:ea typeface="微软雅黑" panose="020b0503020204020204" pitchFamily="34" charset="-122"/>
              </a:rPr>
              <a:t>客户</a:t>
            </a:r>
            <a:r>
              <a:rPr lang="zh-CN" altLang="en-US" sz="1400" smtClean="0">
                <a:latin typeface="微软雅黑" panose="020b0503020204020204" pitchFamily="34" charset="-122"/>
                <a:ea typeface="微软雅黑" panose="020b0503020204020204" pitchFamily="34" charset="-122"/>
              </a:rPr>
              <a:t>需求，积极反馈市场情况的变化；</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多业务协同</a:t>
            </a:r>
            <a:r>
              <a:rPr lang="zh-CN" altLang="en-US" sz="1400" smtClean="0">
                <a:latin typeface="微软雅黑" panose="020b0503020204020204" pitchFamily="34" charset="-122"/>
                <a:ea typeface="微软雅黑" panose="020b0503020204020204" pitchFamily="34" charset="-122"/>
              </a:rPr>
              <a:t>：实现不同场景的多业务协同与精准营销；</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b="1" smtClean="0">
                <a:latin typeface="微软雅黑" panose="020b0503020204020204" pitchFamily="34" charset="-122"/>
                <a:ea typeface="微软雅黑" panose="020b0503020204020204" pitchFamily="34" charset="-122"/>
              </a:rPr>
              <a:t>降低管理成本</a:t>
            </a:r>
            <a:r>
              <a:rPr lang="zh-CN" altLang="en-US" sz="1400" smtClean="0">
                <a:latin typeface="微软雅黑" panose="020b0503020204020204" pitchFamily="34" charset="-122"/>
                <a:ea typeface="微软雅黑" panose="020b0503020204020204" pitchFamily="34" charset="-122"/>
              </a:rPr>
              <a:t>：提升管理效能，通过各种手段降低管理成本，提升通驿的市场竞争力</a:t>
            </a:r>
            <a:endParaRPr lang="zh-CN" altLang="en-US"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918801644"/>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标题 1"/>
          <p:cNvSpPr>
            <a:spLocks noGrp="1"/>
          </p:cNvSpPr>
          <p:nvPr>
            <p:ph type="title"/>
          </p:nvPr>
        </p:nvSpPr>
        <p:spPr>
          <a:xfrm>
            <a:off x="530773" y="116635"/>
            <a:ext cx="10972800" cy="845062"/>
          </a:xfrm>
        </p:spPr>
        <p:txBody>
          <a:bodyPr vert="horz" lIns="103897" tIns="51949" rIns="103897" bIns="51949" rtlCol="0" anchor="ctr">
            <a:normAutofit/>
          </a:bodyPr>
          <a:lstStyle/>
          <a:p>
            <a:r>
              <a:rPr lang="zh-CN" altLang="en-US" smtClean="0"/>
              <a:t>基于本部定位、职能下放需要匹配组织结构的优化，以提升管理效能</a:t>
            </a:r>
            <a:endParaRPr lang="zh-CN" altLang="en-US"/>
          </a:p>
        </p:txBody>
      </p:sp>
      <p:sp>
        <p:nvSpPr>
          <p:cNvPr id="2" name="文本框 1"/>
          <p:cNvSpPr txBox="1"/>
          <p:nvPr/>
        </p:nvSpPr>
        <p:spPr>
          <a:xfrm>
            <a:off x="786784" y="1666175"/>
            <a:ext cx="335790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模式一：两级架构</a:t>
            </a:r>
            <a:endParaRPr lang="zh-CN" altLang="en-US" b="1">
              <a:latin typeface="微软雅黑" panose="020b0503020204020204" pitchFamily="34" charset="-122"/>
              <a:ea typeface="微软雅黑" panose="020b0503020204020204" pitchFamily="34" charset="-122"/>
            </a:endParaRPr>
          </a:p>
        </p:txBody>
      </p:sp>
      <p:grpSp>
        <p:nvGrpSpPr>
          <p:cNvPr id="27" name="组合 26"/>
          <p:cNvGrpSpPr/>
          <p:nvPr/>
        </p:nvGrpSpPr>
        <p:grpSpPr>
          <a:xfrm>
            <a:off x="528201" y="2343130"/>
            <a:ext cx="5488972" cy="2637753"/>
            <a:chOff x="528201" y="2755512"/>
            <a:chExt cx="5488972" cy="2637753"/>
          </a:xfrm>
        </p:grpSpPr>
        <p:sp>
          <p:nvSpPr>
            <p:cNvPr id="21" name="直角上箭头 20"/>
            <p:cNvSpPr/>
            <p:nvPr/>
          </p:nvSpPr>
          <p:spPr>
            <a:xfrm rot="5400000">
              <a:off x="875088" y="3717757"/>
              <a:ext cx="1275469" cy="1452077"/>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23" name="任意多边形 22"/>
            <p:cNvSpPr/>
            <p:nvPr/>
          </p:nvSpPr>
          <p:spPr>
            <a:xfrm>
              <a:off x="528201" y="2755512"/>
              <a:ext cx="2147139" cy="949468"/>
            </a:xfrm>
            <a:custGeom>
              <a:gdLst>
                <a:gd name="connsiteX0" fmla="*/ 0 w 2147139"/>
                <a:gd name="connsiteY0" fmla="*/ 250538 h 1502928"/>
                <a:gd name="connsiteX1" fmla="*/ 250538 w 2147139"/>
                <a:gd name="connsiteY1" fmla="*/ 0 h 1502928"/>
                <a:gd name="connsiteX2" fmla="*/ 1896601 w 2147139"/>
                <a:gd name="connsiteY2" fmla="*/ 0 h 1502928"/>
                <a:gd name="connsiteX3" fmla="*/ 2147139 w 2147139"/>
                <a:gd name="connsiteY3" fmla="*/ 250538 h 1502928"/>
                <a:gd name="connsiteX4" fmla="*/ 2147139 w 2147139"/>
                <a:gd name="connsiteY4" fmla="*/ 1252390 h 1502928"/>
                <a:gd name="connsiteX5" fmla="*/ 1896601 w 2147139"/>
                <a:gd name="connsiteY5" fmla="*/ 1502928 h 1502928"/>
                <a:gd name="connsiteX6" fmla="*/ 250538 w 2147139"/>
                <a:gd name="connsiteY6" fmla="*/ 1502928 h 1502928"/>
                <a:gd name="connsiteX7" fmla="*/ 0 w 2147139"/>
                <a:gd name="connsiteY7" fmla="*/ 1252390 h 1502928"/>
                <a:gd name="connsiteX8" fmla="*/ 0 w 2147139"/>
                <a:gd name="connsiteY8" fmla="*/ 250538 h 15029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7139" h="1502928">
                  <a:moveTo>
                    <a:pt x="0" y="250538"/>
                  </a:moveTo>
                  <a:cubicBezTo>
                    <a:pt x="0" y="112170"/>
                    <a:pt x="112170" y="0"/>
                    <a:pt x="250538" y="0"/>
                  </a:cubicBezTo>
                  <a:lnTo>
                    <a:pt x="1896601" y="0"/>
                  </a:lnTo>
                  <a:cubicBezTo>
                    <a:pt x="2034969" y="0"/>
                    <a:pt x="2147139" y="112170"/>
                    <a:pt x="2147139" y="250538"/>
                  </a:cubicBezTo>
                  <a:lnTo>
                    <a:pt x="2147139" y="1252390"/>
                  </a:lnTo>
                  <a:cubicBezTo>
                    <a:pt x="2147139" y="1390758"/>
                    <a:pt x="2034969" y="1502928"/>
                    <a:pt x="1896601" y="1502928"/>
                  </a:cubicBezTo>
                  <a:lnTo>
                    <a:pt x="250538" y="1502928"/>
                  </a:lnTo>
                  <a:cubicBezTo>
                    <a:pt x="112170" y="1502928"/>
                    <a:pt x="0" y="1390758"/>
                    <a:pt x="0" y="1252390"/>
                  </a:cubicBezTo>
                  <a:lnTo>
                    <a:pt x="0" y="25053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210" tIns="237210" rIns="237210" bIns="23721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defTabSz="1911350">
                <a:lnSpc>
                  <a:spcPct val="90000"/>
                </a:lnSpc>
                <a:spcBef>
                  <a:spcPct val="0"/>
                </a:spcBef>
                <a:spcAft>
                  <a:spcPct val="35000"/>
                </a:spcAft>
              </a:pPr>
              <a:r>
                <a:rPr lang="zh-CN" altLang="en-US" b="1" kern="1200" smtClean="0">
                  <a:latin typeface="微软雅黑" panose="020b0503020204020204" pitchFamily="34" charset="-122"/>
                  <a:ea typeface="微软雅黑" panose="020b0503020204020204" pitchFamily="34" charset="-122"/>
                </a:rPr>
                <a:t>本部</a:t>
              </a:r>
              <a:endParaRPr lang="zh-CN" altLang="en-US" b="1" kern="1200">
                <a:latin typeface="微软雅黑" panose="020b0503020204020204" pitchFamily="34" charset="-122"/>
                <a:ea typeface="微软雅黑" panose="020b0503020204020204" pitchFamily="34" charset="-122"/>
              </a:endParaRPr>
            </a:p>
          </p:txBody>
        </p:sp>
        <p:sp>
          <p:nvSpPr>
            <p:cNvPr id="24" name="任意多边形 23"/>
            <p:cNvSpPr/>
            <p:nvPr/>
          </p:nvSpPr>
          <p:spPr>
            <a:xfrm>
              <a:off x="2675340" y="2755512"/>
              <a:ext cx="3341833" cy="949468"/>
            </a:xfrm>
            <a:custGeom>
              <a:gdLst>
                <a:gd name="connsiteX0" fmla="*/ 0 w 1561625"/>
                <a:gd name="connsiteY0" fmla="*/ 0 h 1214732"/>
                <a:gd name="connsiteX1" fmla="*/ 1561625 w 1561625"/>
                <a:gd name="connsiteY1" fmla="*/ 0 h 1214732"/>
                <a:gd name="connsiteX2" fmla="*/ 1561625 w 1561625"/>
                <a:gd name="connsiteY2" fmla="*/ 1214732 h 1214732"/>
                <a:gd name="connsiteX3" fmla="*/ 0 w 1561625"/>
                <a:gd name="connsiteY3" fmla="*/ 1214732 h 1214732"/>
                <a:gd name="connsiteX4" fmla="*/ 0 w 1561625"/>
                <a:gd name="connsiteY4" fmla="*/ 0 h 121473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61625" h="1214732">
                  <a:moveTo>
                    <a:pt x="0" y="0"/>
                  </a:moveTo>
                  <a:lnTo>
                    <a:pt x="1561625" y="0"/>
                  </a:lnTo>
                  <a:lnTo>
                    <a:pt x="1561625" y="1214732"/>
                  </a:lnTo>
                  <a:lnTo>
                    <a:pt x="0" y="121473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ctr" anchorCtr="0">
              <a:no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171450" lvl="1" indent="-171450" algn="l" defTabSz="711200">
                <a:lnSpc>
                  <a:spcPct val="90000"/>
                </a:lnSpc>
                <a:spcBef>
                  <a:spcPct val="0"/>
                </a:spcBef>
                <a:spcAft>
                  <a:spcPct val="15000"/>
                </a:spcAft>
                <a:buChar char="••"/>
              </a:pPr>
              <a:r>
                <a:rPr lang="zh-CN" altLang="en-US" sz="1400" kern="1200" smtClean="0">
                  <a:latin typeface="微软雅黑" panose="020b0503020204020204" pitchFamily="34" charset="-122"/>
                  <a:ea typeface="微软雅黑" panose="020b0503020204020204" pitchFamily="34" charset="-122"/>
                </a:rPr>
                <a:t>战略管理中心</a:t>
              </a:r>
              <a:endParaRPr lang="zh-CN" altLang="en-US" sz="1400" kern="1200">
                <a:latin typeface="微软雅黑" panose="020b0503020204020204" pitchFamily="34" charset="-122"/>
                <a:ea typeface="微软雅黑" panose="020b0503020204020204" pitchFamily="34" charset="-122"/>
              </a:endParaRPr>
            </a:p>
            <a:p>
              <a:pPr marL="171450" lvl="1" indent="-171450" algn="l" defTabSz="711200">
                <a:lnSpc>
                  <a:spcPct val="90000"/>
                </a:lnSpc>
                <a:spcBef>
                  <a:spcPct val="0"/>
                </a:spcBef>
                <a:spcAft>
                  <a:spcPct val="15000"/>
                </a:spcAft>
                <a:buChar char="••"/>
              </a:pPr>
              <a:r>
                <a:rPr lang="zh-CN" altLang="en-US" sz="1400" kern="1200" smtClean="0">
                  <a:latin typeface="微软雅黑" panose="020b0503020204020204" pitchFamily="34" charset="-122"/>
                  <a:ea typeface="微软雅黑" panose="020b0503020204020204" pitchFamily="34" charset="-122"/>
                </a:rPr>
                <a:t>经营决策中心</a:t>
              </a:r>
              <a:endParaRPr lang="zh-CN" altLang="en-US" sz="1400" kern="1200">
                <a:latin typeface="微软雅黑" panose="020b0503020204020204" pitchFamily="34" charset="-122"/>
                <a:ea typeface="微软雅黑" panose="020b0503020204020204" pitchFamily="34" charset="-122"/>
              </a:endParaRPr>
            </a:p>
            <a:p>
              <a:pPr marL="171450" lvl="1" indent="-171450" algn="l" defTabSz="711200">
                <a:lnSpc>
                  <a:spcPct val="90000"/>
                </a:lnSpc>
                <a:spcBef>
                  <a:spcPct val="0"/>
                </a:spcBef>
                <a:spcAft>
                  <a:spcPct val="15000"/>
                </a:spcAft>
                <a:buChar char="••"/>
              </a:pPr>
              <a:r>
                <a:rPr lang="zh-CN" altLang="en-US" sz="1400" kern="1200" smtClean="0">
                  <a:latin typeface="微软雅黑" panose="020b0503020204020204" pitchFamily="34" charset="-122"/>
                  <a:ea typeface="微软雅黑" panose="020b0503020204020204" pitchFamily="34" charset="-122"/>
                </a:rPr>
                <a:t>职能支持服务中心</a:t>
              </a:r>
              <a:endParaRPr lang="zh-CN" altLang="en-US" sz="1400" kern="1200">
                <a:latin typeface="微软雅黑" panose="020b0503020204020204" pitchFamily="34" charset="-122"/>
                <a:ea typeface="微软雅黑" panose="020b0503020204020204" pitchFamily="34" charset="-122"/>
              </a:endParaRPr>
            </a:p>
          </p:txBody>
        </p:sp>
        <p:sp>
          <p:nvSpPr>
            <p:cNvPr id="25" name="任意多边形 24"/>
            <p:cNvSpPr/>
            <p:nvPr/>
          </p:nvSpPr>
          <p:spPr>
            <a:xfrm>
              <a:off x="2308408" y="4443796"/>
              <a:ext cx="2147139" cy="949468"/>
            </a:xfrm>
            <a:custGeom>
              <a:gdLst>
                <a:gd name="connsiteX0" fmla="*/ 0 w 2147139"/>
                <a:gd name="connsiteY0" fmla="*/ 250538 h 1502928"/>
                <a:gd name="connsiteX1" fmla="*/ 250538 w 2147139"/>
                <a:gd name="connsiteY1" fmla="*/ 0 h 1502928"/>
                <a:gd name="connsiteX2" fmla="*/ 1896601 w 2147139"/>
                <a:gd name="connsiteY2" fmla="*/ 0 h 1502928"/>
                <a:gd name="connsiteX3" fmla="*/ 2147139 w 2147139"/>
                <a:gd name="connsiteY3" fmla="*/ 250538 h 1502928"/>
                <a:gd name="connsiteX4" fmla="*/ 2147139 w 2147139"/>
                <a:gd name="connsiteY4" fmla="*/ 1252390 h 1502928"/>
                <a:gd name="connsiteX5" fmla="*/ 1896601 w 2147139"/>
                <a:gd name="connsiteY5" fmla="*/ 1502928 h 1502928"/>
                <a:gd name="connsiteX6" fmla="*/ 250538 w 2147139"/>
                <a:gd name="connsiteY6" fmla="*/ 1502928 h 1502928"/>
                <a:gd name="connsiteX7" fmla="*/ 0 w 2147139"/>
                <a:gd name="connsiteY7" fmla="*/ 1252390 h 1502928"/>
                <a:gd name="connsiteX8" fmla="*/ 0 w 2147139"/>
                <a:gd name="connsiteY8" fmla="*/ 250538 h 15029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7139" h="1502928">
                  <a:moveTo>
                    <a:pt x="0" y="250538"/>
                  </a:moveTo>
                  <a:cubicBezTo>
                    <a:pt x="0" y="112170"/>
                    <a:pt x="112170" y="0"/>
                    <a:pt x="250538" y="0"/>
                  </a:cubicBezTo>
                  <a:lnTo>
                    <a:pt x="1896601" y="0"/>
                  </a:lnTo>
                  <a:cubicBezTo>
                    <a:pt x="2034969" y="0"/>
                    <a:pt x="2147139" y="112170"/>
                    <a:pt x="2147139" y="250538"/>
                  </a:cubicBezTo>
                  <a:lnTo>
                    <a:pt x="2147139" y="1252390"/>
                  </a:lnTo>
                  <a:cubicBezTo>
                    <a:pt x="2147139" y="1390758"/>
                    <a:pt x="2034969" y="1502928"/>
                    <a:pt x="1896601" y="1502928"/>
                  </a:cubicBezTo>
                  <a:lnTo>
                    <a:pt x="250538" y="1502928"/>
                  </a:lnTo>
                  <a:cubicBezTo>
                    <a:pt x="112170" y="1502928"/>
                    <a:pt x="0" y="1390758"/>
                    <a:pt x="0" y="1252390"/>
                  </a:cubicBezTo>
                  <a:lnTo>
                    <a:pt x="0" y="25053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210" tIns="237210" rIns="237210" bIns="23721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defTabSz="1911350">
                <a:lnSpc>
                  <a:spcPct val="90000"/>
                </a:lnSpc>
                <a:spcBef>
                  <a:spcPct val="0"/>
                </a:spcBef>
                <a:spcAft>
                  <a:spcPct val="35000"/>
                </a:spcAft>
              </a:pPr>
              <a:r>
                <a:rPr lang="zh-CN" altLang="en-US" b="1" kern="1200" smtClean="0">
                  <a:latin typeface="微软雅黑" panose="020b0503020204020204" pitchFamily="34" charset="-122"/>
                  <a:ea typeface="微软雅黑" panose="020b0503020204020204" pitchFamily="34" charset="-122"/>
                </a:rPr>
                <a:t>服务区</a:t>
              </a:r>
              <a:endParaRPr lang="zh-CN" altLang="en-US" b="1" kern="1200">
                <a:latin typeface="微软雅黑" panose="020b0503020204020204" pitchFamily="34" charset="-122"/>
                <a:ea typeface="微软雅黑" panose="020b0503020204020204" pitchFamily="34" charset="-122"/>
              </a:endParaRPr>
            </a:p>
          </p:txBody>
        </p:sp>
        <p:sp>
          <p:nvSpPr>
            <p:cNvPr id="26" name="任意多边形 25"/>
            <p:cNvSpPr/>
            <p:nvPr/>
          </p:nvSpPr>
          <p:spPr>
            <a:xfrm>
              <a:off x="4455548" y="4443797"/>
              <a:ext cx="1561625" cy="949468"/>
            </a:xfrm>
            <a:custGeom>
              <a:gdLst>
                <a:gd name="connsiteX0" fmla="*/ 0 w 1561625"/>
                <a:gd name="connsiteY0" fmla="*/ 0 h 1214732"/>
                <a:gd name="connsiteX1" fmla="*/ 1561625 w 1561625"/>
                <a:gd name="connsiteY1" fmla="*/ 0 h 1214732"/>
                <a:gd name="connsiteX2" fmla="*/ 1561625 w 1561625"/>
                <a:gd name="connsiteY2" fmla="*/ 1214732 h 1214732"/>
                <a:gd name="connsiteX3" fmla="*/ 0 w 1561625"/>
                <a:gd name="connsiteY3" fmla="*/ 1214732 h 1214732"/>
                <a:gd name="connsiteX4" fmla="*/ 0 w 1561625"/>
                <a:gd name="connsiteY4" fmla="*/ 0 h 121473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61625" h="1214732">
                  <a:moveTo>
                    <a:pt x="0" y="0"/>
                  </a:moveTo>
                  <a:lnTo>
                    <a:pt x="1561625" y="0"/>
                  </a:lnTo>
                  <a:lnTo>
                    <a:pt x="1561625" y="1214732"/>
                  </a:lnTo>
                  <a:lnTo>
                    <a:pt x="0" y="121473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285750" lvl="1" indent="-285750" algn="l" defTabSz="1244600">
                <a:lnSpc>
                  <a:spcPct val="90000"/>
                </a:lnSpc>
                <a:spcBef>
                  <a:spcPct val="0"/>
                </a:spcBef>
                <a:spcAft>
                  <a:spcPct val="15000"/>
                </a:spcAft>
                <a:buChar char="••"/>
              </a:pPr>
              <a:r>
                <a:rPr lang="zh-CN" altLang="en-US" sz="1400" kern="1200" smtClean="0">
                  <a:latin typeface="微软雅黑" panose="020b0503020204020204" pitchFamily="34" charset="-122"/>
                  <a:ea typeface="微软雅黑" panose="020b0503020204020204" pitchFamily="34" charset="-122"/>
                </a:rPr>
                <a:t>经营中心</a:t>
              </a:r>
              <a:endParaRPr lang="zh-CN" altLang="en-US" sz="1400" kern="1200">
                <a:latin typeface="微软雅黑" panose="020b0503020204020204" pitchFamily="34" charset="-122"/>
                <a:ea typeface="微软雅黑" panose="020b0503020204020204" pitchFamily="34" charset="-122"/>
              </a:endParaRPr>
            </a:p>
          </p:txBody>
        </p:sp>
      </p:grpSp>
      <p:graphicFrame>
        <p:nvGraphicFramePr>
          <p:cNvPr id="28" name="表格 27"/>
          <p:cNvGraphicFramePr>
            <a:graphicFrameLocks noGrp="1"/>
          </p:cNvGraphicFramePr>
          <p:nvPr>
            <p:extLst>
              <p:ext uri="{D42A27DB-BD31-4B8C-83A1-F6EECF244321}">
                <p14:modId xmlns:p14="http://schemas.microsoft.com/office/powerpoint/2010/main" val="908668466"/>
              </p:ext>
            </p:extLst>
          </p:nvPr>
        </p:nvGraphicFramePr>
        <p:xfrm>
          <a:off x="6017173" y="1415995"/>
          <a:ext cx="5611908" cy="4780132"/>
        </p:xfrm>
        <a:graphic>
          <a:graphicData uri="http://schemas.openxmlformats.org/drawingml/2006/table">
            <a:tbl>
              <a:tblPr firstRow="1" bandRow="1">
                <a:tableStyleId>{5C22544A-7EE6-4342-B048-85BDC9FD1C3A}</a:tableStyleId>
              </a:tblPr>
              <a:tblGrid>
                <a:gridCol w="2639147">
                  <a:extLst>
                    <a:ext uri="{9D8B030D-6E8A-4147-A177-3AD203B41FA5}">
                      <a16:colId xmlns:a16="http://schemas.microsoft.com/office/drawing/2014/main" val="800286836"/>
                    </a:ext>
                  </a:extLst>
                </a:gridCol>
                <a:gridCol w="2972761">
                  <a:extLst>
                    <a:ext uri="{9D8B030D-6E8A-4147-A177-3AD203B41FA5}">
                      <a16:colId xmlns:a16="http://schemas.microsoft.com/office/drawing/2014/main" val="2588956657"/>
                    </a:ext>
                  </a:extLst>
                </a:gridCol>
              </a:tblGrid>
              <a:tr h="467212">
                <a:tc>
                  <a:txBody>
                    <a:bodyPr vert="horz" wrap="square"/>
                    <a:lstStyle/>
                    <a:p>
                      <a:pPr algn="ctr">
                        <a:lnSpc>
                          <a:spcPct val="150000"/>
                        </a:lnSpc>
                        <a:spcAft>
                          <a:spcPts val="600"/>
                        </a:spcAft>
                      </a:pPr>
                      <a:r>
                        <a:rPr lang="zh-CN" altLang="en-US" sz="1400" smtClean="0">
                          <a:latin typeface="微软雅黑" panose="020b0503020204020204" pitchFamily="34" charset="-122"/>
                          <a:ea typeface="微软雅黑" panose="020b0503020204020204" pitchFamily="34" charset="-122"/>
                        </a:rPr>
                        <a:t>前提条件</a:t>
                      </a:r>
                      <a:endParaRPr lang="zh-CN" altLang="en-US" sz="1400">
                        <a:latin typeface="微软雅黑" panose="020b0503020204020204" pitchFamily="34" charset="-122"/>
                        <a:ea typeface="微软雅黑" panose="020b0503020204020204" pitchFamily="34" charset="-122"/>
                      </a:endParaRPr>
                    </a:p>
                  </a:txBody>
                  <a:tcPr/>
                </a:tc>
                <a:tc>
                  <a:txBody>
                    <a:bodyPr vert="horz" wrap="square"/>
                    <a:lstStyle/>
                    <a:p>
                      <a:pPr algn="ctr">
                        <a:lnSpc>
                          <a:spcPct val="150000"/>
                        </a:lnSpc>
                        <a:spcAft>
                          <a:spcPts val="600"/>
                        </a:spcAft>
                      </a:pPr>
                      <a:r>
                        <a:rPr lang="zh-CN" altLang="en-US" sz="1400" smtClean="0">
                          <a:latin typeface="微软雅黑" panose="020b0503020204020204" pitchFamily="34" charset="-122"/>
                          <a:ea typeface="微软雅黑" panose="020b0503020204020204" pitchFamily="34" charset="-122"/>
                        </a:rPr>
                        <a:t>通驿现有能力的匹配度</a:t>
                      </a:r>
                      <a:endParaRPr lang="zh-CN" altLang="en-US" sz="140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2054322502"/>
                  </a:ext>
                </a:extLst>
              </a:tr>
              <a:tr h="3878501">
                <a:tc>
                  <a:txBody>
                    <a:bodyPr vert="horz" wrap="square"/>
                    <a:lstStyle/>
                    <a:p>
                      <a:pPr marL="285750" marR="0" indent="-285750" algn="l" defTabSz="914400" rtl="0" eaLnBrk="1" fontAlgn="auto" latinLnBrk="0" hangingPunct="1">
                        <a:lnSpc>
                          <a:spcPct val="150000"/>
                        </a:lnSpc>
                        <a:spcBef>
                          <a:spcPct val="0"/>
                        </a:spcBef>
                        <a:spcAft>
                          <a:spcPts val="600"/>
                        </a:spcAft>
                        <a:buClrTx/>
                        <a:buSzTx/>
                        <a:buFont typeface="Arial" pitchFamily="34" charset="0"/>
                        <a:buChar char="•"/>
                        <a:defRPr/>
                      </a:pPr>
                      <a:r>
                        <a:rPr lang="zh-CN" altLang="en-US" sz="1400" smtClean="0">
                          <a:latin typeface="微软雅黑" panose="020b0503020204020204" pitchFamily="34" charset="-122"/>
                          <a:ea typeface="微软雅黑" panose="020b0503020204020204" pitchFamily="34" charset="-122"/>
                        </a:rPr>
                        <a:t>战略清晰，业务运营成熟；</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总部具有非常强的运营管理能力与服务意识；</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员工专业化能力强、职业化程度高、综合素质强；</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服务区经理综合素质高，经营意识强，积极性高</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有大量优秀的服务区经理后备队伍；</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信息化基础较好，管理效率高；</a:t>
                      </a:r>
                      <a:endParaRPr lang="zh-CN" altLang="en-US" sz="1400">
                        <a:latin typeface="微软雅黑" panose="020b0503020204020204" pitchFamily="34" charset="-122"/>
                        <a:ea typeface="微软雅黑" panose="020b0503020204020204" pitchFamily="34" charset="-122"/>
                      </a:endParaRPr>
                    </a:p>
                  </a:txBody>
                  <a:tcPr/>
                </a:tc>
                <a:tc>
                  <a:txBody>
                    <a:bodyPr vert="horz" wrap="square"/>
                    <a:lstStyle/>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战略处于转型升级阶段，部分业务处于孵化及探索阶段；</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总部以管控和监督为主，对经营反应能力不足；</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员工综合素质一般，制约通驿的快速发展；</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服务区经理水平层次不齐，积极性不高</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服务区经理的培养机制及后备人才队伍不足；</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信息化对于日常管理支撑度不高，制度繁琐，管理效率较低</a:t>
                      </a:r>
                      <a:endParaRPr lang="en-US" altLang="zh-CN" sz="1400" smtClean="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4257629152"/>
                  </a:ext>
                </a:extLst>
              </a:tr>
            </a:tbl>
          </a:graphicData>
        </a:graphic>
      </p:graphicFrame>
      <p:sp>
        <p:nvSpPr>
          <p:cNvPr id="11" name="灯片编号占位符 2"/>
          <p:cNvSpPr>
            <a:spLocks noGrp="1"/>
          </p:cNvSpPr>
          <p:nvPr>
            <p:ph type="sldNum" sz="quarter" idx="12"/>
          </p:nvPr>
        </p:nvSpPr>
        <p:spPr>
          <a:xfrm>
            <a:off x="332449" y="6380626"/>
            <a:ext cx="573860" cy="365125"/>
          </a:xfrm>
        </p:spPr>
        <p:txBody>
          <a:bodyPr/>
          <a:lstStyle/>
          <a:p>
            <a:fld id="{F297BB46-9CBA-41B2-AE9D-7FB5CEF7EA70}" type="slidenum">
              <a:rPr lang="zh-CN" altLang="en-US" smtClean="0"/>
              <a:t>7</a:t>
            </a:fld>
            <a:endParaRPr lang="zh-CN" altLang="en-US"/>
          </a:p>
        </p:txBody>
      </p:sp>
      <p:sp>
        <p:nvSpPr>
          <p:cNvPr id="3" name="文本框 2"/>
          <p:cNvSpPr txBox="1"/>
          <p:nvPr/>
        </p:nvSpPr>
        <p:spPr>
          <a:xfrm>
            <a:off x="332449" y="5450541"/>
            <a:ext cx="5243598"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说明：中大咨询针分析通驿管理现状后，认为通驿目前不适合采用两级管理架构模式</a:t>
            </a:r>
            <a:endParaRPr lang="zh-CN" altLang="en-US" sz="1600" b="1">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17961897"/>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2"/>
          </p:nvPr>
        </p:nvSpPr>
        <p:spPr/>
        <p:txBody>
          <a:bodyPr/>
          <a:lstStyle/>
          <a:p>
            <a:fld id="{F297BB46-9CBA-41B2-AE9D-7FB5CEF7EA70}" type="slidenum">
              <a:rPr lang="zh-CN" altLang="en-US" smtClean="0"/>
              <a:t>8</a:t>
            </a:fld>
            <a:endParaRPr lang="zh-CN" altLang="en-US"/>
          </a:p>
        </p:txBody>
      </p:sp>
      <p:sp>
        <p:nvSpPr>
          <p:cNvPr id="62" name="TextBox 61"/>
          <p:cNvSpPr txBox="1"/>
          <p:nvPr/>
        </p:nvSpPr>
        <p:spPr>
          <a:xfrm>
            <a:off x="619379" y="1491705"/>
            <a:ext cx="4463823" cy="5078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b="1" smtClean="0">
                <a:latin typeface="微软雅黑" panose="020b0503020204020204" pitchFamily="34" charset="-122"/>
                <a:ea typeface="微软雅黑" panose="020b0503020204020204" pitchFamily="34" charset="-122"/>
              </a:rPr>
              <a:t>方案二：做实分公司，经营重心下沉</a:t>
            </a:r>
            <a:endParaRPr lang="zh-CN" altLang="en-US" b="1">
              <a:latin typeface="微软雅黑" panose="020b0503020204020204" pitchFamily="34" charset="-122"/>
              <a:ea typeface="微软雅黑" panose="020b0503020204020204" pitchFamily="34" charset="-122"/>
            </a:endParaRPr>
          </a:p>
        </p:txBody>
      </p:sp>
      <p:grpSp>
        <p:nvGrpSpPr>
          <p:cNvPr id="4" name="组合 3"/>
          <p:cNvGrpSpPr/>
          <p:nvPr/>
        </p:nvGrpSpPr>
        <p:grpSpPr>
          <a:xfrm>
            <a:off x="482885" y="2436601"/>
            <a:ext cx="4777784" cy="2820946"/>
            <a:chOff x="6700502" y="2014016"/>
            <a:chExt cx="4777784" cy="2820946"/>
          </a:xfrm>
        </p:grpSpPr>
        <p:grpSp>
          <p:nvGrpSpPr>
            <p:cNvPr id="63" name="组合 62"/>
            <p:cNvGrpSpPr/>
            <p:nvPr/>
          </p:nvGrpSpPr>
          <p:grpSpPr>
            <a:xfrm>
              <a:off x="6700502" y="2014016"/>
              <a:ext cx="2664296" cy="2820946"/>
              <a:chOff x="251520" y="847413"/>
              <a:chExt cx="3179824" cy="3205377"/>
            </a:xfrm>
          </p:grpSpPr>
          <p:sp>
            <p:nvSpPr>
              <p:cNvPr id="64" name="等腰三角形 63"/>
              <p:cNvSpPr/>
              <p:nvPr/>
            </p:nvSpPr>
            <p:spPr>
              <a:xfrm>
                <a:off x="1179663" y="847413"/>
                <a:ext cx="1349380" cy="1210459"/>
              </a:xfrm>
              <a:prstGeom prst="triangl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65" name="梯形 64"/>
              <p:cNvSpPr/>
              <p:nvPr/>
            </p:nvSpPr>
            <p:spPr>
              <a:xfrm>
                <a:off x="720592" y="2289207"/>
                <a:ext cx="2219298" cy="794769"/>
              </a:xfrm>
              <a:prstGeom prst="trapezoid">
                <a:avLst>
                  <a:gd name="adj" fmla="val 40941"/>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66" name="梯形 65"/>
              <p:cNvSpPr/>
              <p:nvPr/>
            </p:nvSpPr>
            <p:spPr>
              <a:xfrm>
                <a:off x="251520" y="3382628"/>
                <a:ext cx="3179824" cy="670162"/>
              </a:xfrm>
              <a:prstGeom prst="trapezoid">
                <a:avLst>
                  <a:gd name="adj" fmla="val 47286"/>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67" name="TextBox 66"/>
              <p:cNvSpPr txBox="1"/>
              <p:nvPr/>
            </p:nvSpPr>
            <p:spPr>
              <a:xfrm>
                <a:off x="1297094" y="1393045"/>
                <a:ext cx="1091592" cy="6226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smtClean="0">
                    <a:solidFill>
                      <a:schemeClr val="bg1"/>
                    </a:solidFill>
                    <a:latin typeface="微软雅黑" panose="020b0503020204020204" pitchFamily="34" charset="-122"/>
                    <a:ea typeface="微软雅黑" panose="020b0503020204020204" pitchFamily="34" charset="-122"/>
                  </a:rPr>
                  <a:t>公司</a:t>
                </a:r>
                <a:endParaRPr lang="en-US" altLang="zh-CN" sz="1600" b="1" smtClean="0">
                  <a:solidFill>
                    <a:schemeClr val="bg1"/>
                  </a:solidFill>
                  <a:latin typeface="微软雅黑" panose="020b0503020204020204" pitchFamily="34" charset="-122"/>
                  <a:ea typeface="微软雅黑" panose="020b0503020204020204" pitchFamily="34" charset="-122"/>
                </a:endParaRPr>
              </a:p>
              <a:p>
                <a:pPr algn="ctr"/>
                <a:r>
                  <a:rPr lang="zh-CN" altLang="en-US" sz="1600" b="1" smtClean="0">
                    <a:solidFill>
                      <a:schemeClr val="bg1"/>
                    </a:solidFill>
                    <a:latin typeface="微软雅黑" panose="020b0503020204020204" pitchFamily="34" charset="-122"/>
                    <a:ea typeface="微软雅黑" panose="020b0503020204020204" pitchFamily="34" charset="-122"/>
                  </a:rPr>
                  <a:t>本部</a:t>
                </a:r>
                <a:endParaRPr lang="zh-CN" altLang="en-US" sz="1600" b="1">
                  <a:solidFill>
                    <a:schemeClr val="bg1"/>
                  </a:solidFill>
                  <a:latin typeface="微软雅黑" panose="020b0503020204020204" pitchFamily="34" charset="-122"/>
                  <a:ea typeface="微软雅黑" panose="020b0503020204020204" pitchFamily="34" charset="-122"/>
                </a:endParaRPr>
              </a:p>
            </p:txBody>
          </p:sp>
          <p:sp>
            <p:nvSpPr>
              <p:cNvPr id="68" name="TextBox 67"/>
              <p:cNvSpPr txBox="1"/>
              <p:nvPr/>
            </p:nvSpPr>
            <p:spPr>
              <a:xfrm>
                <a:off x="1088883" y="2502785"/>
                <a:ext cx="1440159" cy="38469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分公司</a:t>
                </a:r>
              </a:p>
            </p:txBody>
          </p:sp>
          <p:sp>
            <p:nvSpPr>
              <p:cNvPr id="69" name="TextBox 68"/>
              <p:cNvSpPr txBox="1"/>
              <p:nvPr/>
            </p:nvSpPr>
            <p:spPr>
              <a:xfrm>
                <a:off x="1088883" y="3499592"/>
                <a:ext cx="1440159" cy="38469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smtClean="0">
                    <a:latin typeface="微软雅黑" panose="020b0503020204020204" pitchFamily="34" charset="-122"/>
                    <a:ea typeface="微软雅黑" panose="020b0503020204020204" pitchFamily="34" charset="-122"/>
                  </a:rPr>
                  <a:t>服务区</a:t>
                </a:r>
                <a:endParaRPr lang="zh-CN" altLang="en-US" sz="1600" b="1">
                  <a:latin typeface="微软雅黑" panose="020b0503020204020204" pitchFamily="34" charset="-122"/>
                  <a:ea typeface="微软雅黑" panose="020b0503020204020204" pitchFamily="34" charset="-122"/>
                </a:endParaRPr>
              </a:p>
            </p:txBody>
          </p:sp>
        </p:grpSp>
        <p:sp>
          <p:nvSpPr>
            <p:cNvPr id="70" name="Rectangle 16"/>
            <p:cNvSpPr>
              <a:spLocks noChangeArrowheads="1"/>
            </p:cNvSpPr>
            <p:nvPr/>
          </p:nvSpPr>
          <p:spPr bwMode="auto">
            <a:xfrm>
              <a:off x="9526642" y="2349602"/>
              <a:ext cx="165618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marL="0" algn="l" defTabSz="895350" rtl="0" eaLnBrk="1" latinLnBrk="0" hangingPunct="1">
                <a:buSzPct val="120000"/>
                <a:defRPr sz="1600" kern="1200">
                  <a:solidFill>
                    <a:schemeClr val="tx1"/>
                  </a:solidFill>
                  <a:latin typeface="Arial" pitchFamily="34" charset="0"/>
                  <a:ea typeface="-윤고딕130" pitchFamily="18" charset="-127"/>
                  <a:cs typeface="+mn-cs"/>
                </a:defRPr>
              </a:lvl1pPr>
              <a:lvl2pPr marL="144463" indent="-142875" algn="l" defTabSz="895350" rtl="0" eaLnBrk="1" latinLnBrk="0" hangingPunct="1">
                <a:buSzPct val="120000"/>
                <a:buChar char="•"/>
                <a:defRPr sz="1600" kern="1200">
                  <a:solidFill>
                    <a:schemeClr val="tx1"/>
                  </a:solidFill>
                  <a:latin typeface="Arial" pitchFamily="34" charset="0"/>
                  <a:ea typeface="-윤고딕130" pitchFamily="18" charset="-127"/>
                  <a:cs typeface="+mn-cs"/>
                </a:defRPr>
              </a:lvl2pPr>
              <a:lvl3pPr marL="295275" indent="-149225" algn="l" defTabSz="895350" rtl="0" eaLnBrk="1" latinLnBrk="0" hangingPunct="1">
                <a:buChar char="–"/>
                <a:defRPr sz="1600" kern="1200">
                  <a:solidFill>
                    <a:schemeClr val="tx1"/>
                  </a:solidFill>
                  <a:latin typeface="Arial" pitchFamily="34" charset="0"/>
                  <a:ea typeface="-윤고딕130" pitchFamily="18" charset="-127"/>
                  <a:cs typeface="+mn-cs"/>
                </a:defRPr>
              </a:lvl3pPr>
              <a:lvl4pPr marL="431800" indent="-134938" algn="l" defTabSz="895350" rtl="0" eaLnBrk="1" latinLnBrk="0" hangingPunct="1">
                <a:buSzPct val="89000"/>
                <a:buChar char="•"/>
                <a:defRPr sz="1600" kern="1200">
                  <a:solidFill>
                    <a:schemeClr val="tx1"/>
                  </a:solidFill>
                  <a:latin typeface="Arial" pitchFamily="34" charset="0"/>
                  <a:ea typeface="-윤고딕130" pitchFamily="18" charset="-127"/>
                  <a:cs typeface="+mn-cs"/>
                </a:defRPr>
              </a:lvl4pPr>
              <a:lvl5pPr marL="582613" indent="-149225" algn="l" defTabSz="895350" rtl="0" eaLnBrk="1" latinLnBrk="0" hangingPunct="1">
                <a:buSzPct val="75000"/>
                <a:buChar char="–"/>
                <a:defRPr sz="1600" kern="1200">
                  <a:solidFill>
                    <a:schemeClr val="tx1"/>
                  </a:solidFill>
                  <a:latin typeface="Arial" pitchFamily="34" charset="0"/>
                  <a:ea typeface="-윤고딕130" pitchFamily="18" charset="-127"/>
                  <a:cs typeface="+mn-cs"/>
                </a:defRPr>
              </a:lvl5pPr>
              <a:lvl6pPr marL="10398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6pPr>
              <a:lvl7pPr marL="14970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7pPr>
              <a:lvl8pPr marL="19542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8pPr>
              <a:lvl9pPr marL="24114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9pPr>
            </a:lstStyle>
            <a:p>
              <a:pPr lvl="1"/>
              <a:r>
                <a:rPr lang="zh-CN" altLang="en-US" sz="1400">
                  <a:latin typeface="微软雅黑" panose="020b0503020204020204" pitchFamily="34" charset="-122"/>
                  <a:ea typeface="微软雅黑" panose="020b0503020204020204" pitchFamily="34" charset="-122"/>
                </a:rPr>
                <a:t>战略管控中心</a:t>
              </a:r>
              <a:endParaRPr lang="en-US" altLang="zh-CN" sz="1400">
                <a:latin typeface="微软雅黑" panose="020b0503020204020204" pitchFamily="34" charset="-122"/>
                <a:ea typeface="微软雅黑" panose="020b0503020204020204" pitchFamily="34" charset="-122"/>
              </a:endParaRPr>
            </a:p>
            <a:p>
              <a:pPr lvl="1"/>
              <a:r>
                <a:rPr lang="zh-CN" altLang="en-US" sz="1400" smtClean="0">
                  <a:latin typeface="微软雅黑" panose="020b0503020204020204" pitchFamily="34" charset="-122"/>
                  <a:ea typeface="微软雅黑" panose="020b0503020204020204" pitchFamily="34" charset="-122"/>
                </a:rPr>
                <a:t>资源整合平台</a:t>
              </a:r>
              <a:endParaRPr lang="en-US" altLang="zh-CN" sz="1400" smtClean="0">
                <a:latin typeface="微软雅黑" panose="020b0503020204020204" pitchFamily="34" charset="-122"/>
                <a:ea typeface="微软雅黑" panose="020b0503020204020204" pitchFamily="34" charset="-122"/>
              </a:endParaRPr>
            </a:p>
            <a:p>
              <a:pPr lvl="1"/>
              <a:r>
                <a:rPr lang="zh-CN" altLang="en-US" sz="1400" smtClean="0">
                  <a:latin typeface="微软雅黑" panose="020b0503020204020204" pitchFamily="34" charset="-122"/>
                  <a:ea typeface="微软雅黑" panose="020b0503020204020204" pitchFamily="34" charset="-122"/>
                </a:rPr>
                <a:t>新业务孵化中心</a:t>
              </a:r>
              <a:endParaRPr lang="zh-CN" altLang="en-US" sz="1400">
                <a:latin typeface="微软雅黑" panose="020b0503020204020204" pitchFamily="34" charset="-122"/>
                <a:ea typeface="微软雅黑" panose="020b0503020204020204" pitchFamily="34" charset="-122"/>
              </a:endParaRPr>
            </a:p>
          </p:txBody>
        </p:sp>
        <p:sp>
          <p:nvSpPr>
            <p:cNvPr id="71" name="Rectangle 17"/>
            <p:cNvSpPr>
              <a:spLocks noChangeArrowheads="1"/>
            </p:cNvSpPr>
            <p:nvPr/>
          </p:nvSpPr>
          <p:spPr bwMode="auto">
            <a:xfrm>
              <a:off x="9474727" y="3470854"/>
              <a:ext cx="2003559"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marL="0" algn="l" defTabSz="895350" rtl="0" eaLnBrk="1" latinLnBrk="0" hangingPunct="1">
                <a:buSzPct val="120000"/>
                <a:defRPr sz="1600" kern="1200">
                  <a:solidFill>
                    <a:schemeClr val="tx1"/>
                  </a:solidFill>
                  <a:latin typeface="Arial" pitchFamily="34" charset="0"/>
                  <a:ea typeface="-윤고딕130" pitchFamily="18" charset="-127"/>
                  <a:cs typeface="+mn-cs"/>
                </a:defRPr>
              </a:lvl1pPr>
              <a:lvl2pPr marL="144463" indent="-142875" algn="l" defTabSz="895350" rtl="0" eaLnBrk="1" latinLnBrk="0" hangingPunct="1">
                <a:buSzPct val="120000"/>
                <a:buChar char="•"/>
                <a:defRPr sz="1600" kern="1200">
                  <a:solidFill>
                    <a:schemeClr val="tx1"/>
                  </a:solidFill>
                  <a:latin typeface="Arial" pitchFamily="34" charset="0"/>
                  <a:ea typeface="-윤고딕130" pitchFamily="18" charset="-127"/>
                  <a:cs typeface="+mn-cs"/>
                </a:defRPr>
              </a:lvl2pPr>
              <a:lvl3pPr marL="295275" indent="-149225" algn="l" defTabSz="895350" rtl="0" eaLnBrk="1" latinLnBrk="0" hangingPunct="1">
                <a:buChar char="–"/>
                <a:defRPr sz="1600" kern="1200">
                  <a:solidFill>
                    <a:schemeClr val="tx1"/>
                  </a:solidFill>
                  <a:latin typeface="Arial" pitchFamily="34" charset="0"/>
                  <a:ea typeface="-윤고딕130" pitchFamily="18" charset="-127"/>
                  <a:cs typeface="+mn-cs"/>
                </a:defRPr>
              </a:lvl3pPr>
              <a:lvl4pPr marL="431800" indent="-134938" algn="l" defTabSz="895350" rtl="0" eaLnBrk="1" latinLnBrk="0" hangingPunct="1">
                <a:buSzPct val="89000"/>
                <a:buChar char="•"/>
                <a:defRPr sz="1600" kern="1200">
                  <a:solidFill>
                    <a:schemeClr val="tx1"/>
                  </a:solidFill>
                  <a:latin typeface="Arial" pitchFamily="34" charset="0"/>
                  <a:ea typeface="-윤고딕130" pitchFamily="18" charset="-127"/>
                  <a:cs typeface="+mn-cs"/>
                </a:defRPr>
              </a:lvl4pPr>
              <a:lvl5pPr marL="582613" indent="-149225" algn="l" defTabSz="895350" rtl="0" eaLnBrk="1" latinLnBrk="0" hangingPunct="1">
                <a:buSzPct val="75000"/>
                <a:buChar char="–"/>
                <a:defRPr sz="1600" kern="1200">
                  <a:solidFill>
                    <a:schemeClr val="tx1"/>
                  </a:solidFill>
                  <a:latin typeface="Arial" pitchFamily="34" charset="0"/>
                  <a:ea typeface="-윤고딕130" pitchFamily="18" charset="-127"/>
                  <a:cs typeface="+mn-cs"/>
                </a:defRPr>
              </a:lvl5pPr>
              <a:lvl6pPr marL="10398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6pPr>
              <a:lvl7pPr marL="14970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7pPr>
              <a:lvl8pPr marL="19542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8pPr>
              <a:lvl9pPr marL="24114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9pPr>
            </a:lstStyle>
            <a:p>
              <a:pPr lvl="1"/>
              <a:r>
                <a:rPr lang="zh-CN" altLang="en-US" sz="1400" b="1" smtClean="0">
                  <a:solidFill>
                    <a:srgbClr val="C00000"/>
                  </a:solidFill>
                  <a:latin typeface="微软雅黑" panose="020b0503020204020204" pitchFamily="34" charset="-122"/>
                  <a:ea typeface="微软雅黑" panose="020b0503020204020204" pitchFamily="34" charset="-122"/>
                  <a:sym typeface="Wingdings" panose="05000000000000000000" pitchFamily="2" charset="2"/>
                </a:rPr>
                <a:t>物业管理经营决策中心</a:t>
              </a:r>
              <a:endParaRPr lang="en-US" altLang="zh-CN" sz="1400" b="1" smtClean="0">
                <a:solidFill>
                  <a:srgbClr val="C00000"/>
                </a:solidFill>
                <a:latin typeface="微软雅黑" panose="020b0503020204020204" pitchFamily="34" charset="-122"/>
                <a:ea typeface="微软雅黑" panose="020b0503020204020204" pitchFamily="34" charset="-122"/>
                <a:sym typeface="Wingdings" panose="05000000000000000000" pitchFamily="2" charset="2"/>
              </a:endParaRPr>
            </a:p>
            <a:p>
              <a:pPr lvl="1"/>
              <a:r>
                <a:rPr lang="zh-CN" altLang="en-US" sz="1400" smtClean="0">
                  <a:solidFill>
                    <a:prstClr val="black"/>
                  </a:solidFill>
                  <a:latin typeface="微软雅黑" panose="020b0503020204020204" pitchFamily="34" charset="-122"/>
                  <a:ea typeface="微软雅黑" panose="020b0503020204020204" pitchFamily="34" charset="-122"/>
                  <a:sym typeface="Wingdings" panose="05000000000000000000" pitchFamily="2" charset="2"/>
                </a:rPr>
                <a:t>职能服务支撑平台</a:t>
              </a:r>
              <a:endParaRPr lang="en-US" altLang="zh-CN" sz="1400" smtClean="0">
                <a:solidFill>
                  <a:prstClr val="black"/>
                </a:solidFill>
                <a:latin typeface="微软雅黑" panose="020b0503020204020204" pitchFamily="34" charset="-122"/>
                <a:ea typeface="微软雅黑" panose="020b0503020204020204" pitchFamily="34" charset="-122"/>
                <a:sym typeface="Wingdings" panose="05000000000000000000" pitchFamily="2" charset="2"/>
              </a:endParaRPr>
            </a:p>
          </p:txBody>
        </p:sp>
        <p:sp>
          <p:nvSpPr>
            <p:cNvPr id="72" name="Rectangle 17"/>
            <p:cNvSpPr>
              <a:spLocks noChangeArrowheads="1"/>
            </p:cNvSpPr>
            <p:nvPr/>
          </p:nvSpPr>
          <p:spPr bwMode="auto">
            <a:xfrm>
              <a:off x="9526642" y="4297269"/>
              <a:ext cx="1944216"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marL="0" algn="l" defTabSz="895350" rtl="0" eaLnBrk="1" latinLnBrk="0" hangingPunct="1">
                <a:buSzPct val="120000"/>
                <a:defRPr sz="1600" kern="1200">
                  <a:solidFill>
                    <a:schemeClr val="tx1"/>
                  </a:solidFill>
                  <a:latin typeface="Arial" pitchFamily="34" charset="0"/>
                  <a:ea typeface="-윤고딕130" pitchFamily="18" charset="-127"/>
                  <a:cs typeface="+mn-cs"/>
                </a:defRPr>
              </a:lvl1pPr>
              <a:lvl2pPr marL="144463" indent="-142875" algn="l" defTabSz="895350" rtl="0" eaLnBrk="1" latinLnBrk="0" hangingPunct="1">
                <a:buSzPct val="120000"/>
                <a:buChar char="•"/>
                <a:defRPr sz="1600" kern="1200">
                  <a:solidFill>
                    <a:schemeClr val="tx1"/>
                  </a:solidFill>
                  <a:latin typeface="Arial" pitchFamily="34" charset="0"/>
                  <a:ea typeface="-윤고딕130" pitchFamily="18" charset="-127"/>
                  <a:cs typeface="+mn-cs"/>
                </a:defRPr>
              </a:lvl2pPr>
              <a:lvl3pPr marL="295275" indent="-149225" algn="l" defTabSz="895350" rtl="0" eaLnBrk="1" latinLnBrk="0" hangingPunct="1">
                <a:buChar char="–"/>
                <a:defRPr sz="1600" kern="1200">
                  <a:solidFill>
                    <a:schemeClr val="tx1"/>
                  </a:solidFill>
                  <a:latin typeface="Arial" pitchFamily="34" charset="0"/>
                  <a:ea typeface="-윤고딕130" pitchFamily="18" charset="-127"/>
                  <a:cs typeface="+mn-cs"/>
                </a:defRPr>
              </a:lvl3pPr>
              <a:lvl4pPr marL="431800" indent="-134938" algn="l" defTabSz="895350" rtl="0" eaLnBrk="1" latinLnBrk="0" hangingPunct="1">
                <a:buSzPct val="89000"/>
                <a:buChar char="•"/>
                <a:defRPr sz="1600" kern="1200">
                  <a:solidFill>
                    <a:schemeClr val="tx1"/>
                  </a:solidFill>
                  <a:latin typeface="Arial" pitchFamily="34" charset="0"/>
                  <a:ea typeface="-윤고딕130" pitchFamily="18" charset="-127"/>
                  <a:cs typeface="+mn-cs"/>
                </a:defRPr>
              </a:lvl4pPr>
              <a:lvl5pPr marL="582613" indent="-149225" algn="l" defTabSz="895350" rtl="0" eaLnBrk="1" latinLnBrk="0" hangingPunct="1">
                <a:buSzPct val="75000"/>
                <a:buChar char="–"/>
                <a:defRPr sz="1600" kern="1200">
                  <a:solidFill>
                    <a:schemeClr val="tx1"/>
                  </a:solidFill>
                  <a:latin typeface="Arial" pitchFamily="34" charset="0"/>
                  <a:ea typeface="-윤고딕130" pitchFamily="18" charset="-127"/>
                  <a:cs typeface="+mn-cs"/>
                </a:defRPr>
              </a:lvl5pPr>
              <a:lvl6pPr marL="10398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6pPr>
              <a:lvl7pPr marL="14970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7pPr>
              <a:lvl8pPr marL="19542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8pPr>
              <a:lvl9pPr marL="2411413" indent="-149225" algn="l" defTabSz="895350" rtl="0" eaLnBrk="1" fontAlgn="base" latinLnBrk="0" hangingPunct="1">
                <a:spcBef>
                  <a:spcPct val="0"/>
                </a:spcBef>
                <a:spcAft>
                  <a:spcPct val="0"/>
                </a:spcAft>
                <a:buSzPct val="75000"/>
                <a:buChar char="–"/>
                <a:defRPr sz="1600" kern="1200">
                  <a:solidFill>
                    <a:schemeClr val="tx1"/>
                  </a:solidFill>
                  <a:latin typeface="Arial" pitchFamily="34" charset="0"/>
                  <a:ea typeface="-윤고딕130" pitchFamily="18" charset="-127"/>
                  <a:cs typeface="+mn-cs"/>
                </a:defRPr>
              </a:lvl9pPr>
            </a:lstStyle>
            <a:p>
              <a:pPr lvl="1"/>
              <a:r>
                <a:rPr lang="zh-CN" altLang="en-US" sz="1400" smtClean="0">
                  <a:solidFill>
                    <a:prstClr val="black"/>
                  </a:solidFill>
                  <a:latin typeface="微软雅黑" panose="020b0503020204020204" pitchFamily="34" charset="-122"/>
                  <a:ea typeface="微软雅黑" panose="020b0503020204020204" pitchFamily="34" charset="-122"/>
                  <a:sym typeface="Wingdings" panose="05000000000000000000" pitchFamily="2" charset="2"/>
                </a:rPr>
                <a:t>业务运营中心</a:t>
              </a:r>
              <a:endParaRPr lang="en-US" altLang="zh-CN" sz="1400" smtClean="0">
                <a:solidFill>
                  <a:prstClr val="black"/>
                </a:solidFill>
                <a:latin typeface="微软雅黑" panose="020b0503020204020204" pitchFamily="34" charset="-122"/>
                <a:ea typeface="微软雅黑" panose="020b0503020204020204" pitchFamily="34" charset="-122"/>
                <a:sym typeface="Wingdings" panose="05000000000000000000" pitchFamily="2" charset="2"/>
              </a:endParaRPr>
            </a:p>
            <a:p>
              <a:pPr lvl="1"/>
              <a:r>
                <a:rPr lang="zh-CN" altLang="en-US" sz="1400" smtClean="0">
                  <a:solidFill>
                    <a:prstClr val="black"/>
                  </a:solidFill>
                  <a:latin typeface="微软雅黑" panose="020b0503020204020204" pitchFamily="34" charset="-122"/>
                  <a:ea typeface="微软雅黑" panose="020b0503020204020204" pitchFamily="34" charset="-122"/>
                  <a:sym typeface="Wingdings" panose="05000000000000000000" pitchFamily="2" charset="2"/>
                </a:rPr>
                <a:t>利润中心</a:t>
              </a:r>
              <a:endParaRPr lang="en-US" altLang="ko-KR" sz="1400">
                <a:latin typeface="微软雅黑" panose="020b0503020204020204" pitchFamily="34" charset="-122"/>
                <a:ea typeface="微软雅黑" panose="020b0503020204020204" pitchFamily="34" charset="-122"/>
              </a:endParaRPr>
            </a:p>
          </p:txBody>
        </p:sp>
        <p:cxnSp>
          <p:nvCxnSpPr>
            <p:cNvPr id="74" name="直接连接符 73"/>
            <p:cNvCxnSpPr/>
            <p:nvPr/>
          </p:nvCxnSpPr>
          <p:spPr>
            <a:xfrm>
              <a:off x="7402108" y="3201003"/>
              <a:ext cx="368002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直接连接符 74"/>
            <p:cNvCxnSpPr/>
            <p:nvPr/>
          </p:nvCxnSpPr>
          <p:spPr>
            <a:xfrm>
              <a:off x="7063180" y="4104043"/>
              <a:ext cx="4141631" cy="0"/>
            </a:xfrm>
            <a:prstGeom prst="line">
              <a:avLst/>
            </a:prstGeom>
          </p:spPr>
          <p:style>
            <a:lnRef idx="1">
              <a:schemeClr val="accent1"/>
            </a:lnRef>
            <a:fillRef idx="0">
              <a:schemeClr val="accent1"/>
            </a:fillRef>
            <a:effectRef idx="0">
              <a:schemeClr val="accent1"/>
            </a:effectRef>
            <a:fontRef idx="minor">
              <a:schemeClr val="tx1"/>
            </a:fontRef>
          </p:style>
        </p:cxnSp>
      </p:grpSp>
      <p:sp>
        <p:nvSpPr>
          <p:cNvPr id="79" name="圆角矩形 78"/>
          <p:cNvSpPr/>
          <p:nvPr/>
        </p:nvSpPr>
        <p:spPr>
          <a:xfrm>
            <a:off x="1050605" y="5664087"/>
            <a:ext cx="10244597" cy="575026"/>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u="sng">
                <a:solidFill>
                  <a:schemeClr val="tx1"/>
                </a:solidFill>
                <a:latin typeface="微软雅黑" panose="020b0503020204020204" pitchFamily="34" charset="-122"/>
                <a:ea typeface="微软雅黑" panose="020b0503020204020204" pitchFamily="34" charset="-122"/>
              </a:rPr>
              <a:t>中大咨询认为</a:t>
            </a:r>
            <a:r>
              <a:rPr lang="zh-CN" altLang="en-US" b="1" u="sng" smtClean="0">
                <a:solidFill>
                  <a:schemeClr val="tx1"/>
                </a:solidFill>
                <a:latin typeface="微软雅黑" panose="020b0503020204020204" pitchFamily="34" charset="-122"/>
                <a:ea typeface="微软雅黑" panose="020b0503020204020204" pitchFamily="34" charset="-122"/>
              </a:rPr>
              <a:t>：做实分公司是通驿战略转型升级的必然选择</a:t>
            </a:r>
            <a:endParaRPr lang="zh-CN" altLang="en-US" b="1" u="sng">
              <a:solidFill>
                <a:schemeClr val="tx1"/>
              </a:solidFill>
              <a:latin typeface="微软雅黑" panose="020b0503020204020204" pitchFamily="34" charset="-122"/>
              <a:ea typeface="微软雅黑" panose="020b0503020204020204" pitchFamily="34" charset="-122"/>
            </a:endParaRPr>
          </a:p>
        </p:txBody>
      </p:sp>
      <p:sp>
        <p:nvSpPr>
          <p:cNvPr id="5" name="标题 4"/>
          <p:cNvSpPr>
            <a:spLocks noGrp="1"/>
          </p:cNvSpPr>
          <p:nvPr>
            <p:ph type="title"/>
          </p:nvPr>
        </p:nvSpPr>
        <p:spPr/>
        <p:txBody>
          <a:bodyPr/>
          <a:lstStyle/>
          <a:p>
            <a:r>
              <a:rPr lang="zh-CN" altLang="en-US" smtClean="0"/>
              <a:t>基于现状，在目前八大区域的基础上设立分公司，是通驿战略转型升级的必然选择</a:t>
            </a:r>
            <a:endParaRPr lang="zh-CN" altLang="en-US"/>
          </a:p>
        </p:txBody>
      </p:sp>
      <p:graphicFrame>
        <p:nvGraphicFramePr>
          <p:cNvPr id="22" name="表格 21"/>
          <p:cNvGraphicFramePr>
            <a:graphicFrameLocks noGrp="1"/>
          </p:cNvGraphicFramePr>
          <p:nvPr>
            <p:extLst>
              <p:ext uri="{D42A27DB-BD31-4B8C-83A1-F6EECF244321}">
                <p14:modId xmlns:p14="http://schemas.microsoft.com/office/powerpoint/2010/main" val="1433365567"/>
              </p:ext>
            </p:extLst>
          </p:nvPr>
        </p:nvGraphicFramePr>
        <p:xfrm>
          <a:off x="5656823" y="1925504"/>
          <a:ext cx="5838154" cy="3459480"/>
        </p:xfrm>
        <a:graphic>
          <a:graphicData uri="http://schemas.openxmlformats.org/drawingml/2006/table">
            <a:tbl>
              <a:tblPr firstRow="1" bandRow="1">
                <a:tableStyleId>{5C22544A-7EE6-4342-B048-85BDC9FD1C3A}</a:tableStyleId>
              </a:tblPr>
              <a:tblGrid>
                <a:gridCol w="3236165">
                  <a:extLst>
                    <a:ext uri="{9D8B030D-6E8A-4147-A177-3AD203B41FA5}">
                      <a16:colId xmlns:a16="http://schemas.microsoft.com/office/drawing/2014/main" val="800286836"/>
                    </a:ext>
                  </a:extLst>
                </a:gridCol>
                <a:gridCol w="2601989">
                  <a:extLst>
                    <a:ext uri="{9D8B030D-6E8A-4147-A177-3AD203B41FA5}">
                      <a16:colId xmlns:a16="http://schemas.microsoft.com/office/drawing/2014/main" val="2588956657"/>
                    </a:ext>
                  </a:extLst>
                </a:gridCol>
              </a:tblGrid>
              <a:tr h="364085">
                <a:tc>
                  <a:txBody>
                    <a:bodyPr vert="horz" wrap="square"/>
                    <a:lstStyle/>
                    <a:p>
                      <a:pPr algn="ctr">
                        <a:lnSpc>
                          <a:spcPct val="150000"/>
                        </a:lnSpc>
                        <a:spcAft>
                          <a:spcPts val="600"/>
                        </a:spcAft>
                      </a:pPr>
                      <a:r>
                        <a:rPr lang="zh-CN" altLang="en-US" sz="1400" smtClean="0">
                          <a:latin typeface="微软雅黑" panose="020b0503020204020204" pitchFamily="34" charset="-122"/>
                          <a:ea typeface="微软雅黑" panose="020b0503020204020204" pitchFamily="34" charset="-122"/>
                        </a:rPr>
                        <a:t>优势</a:t>
                      </a:r>
                      <a:endParaRPr lang="zh-CN" altLang="en-US" sz="1400">
                        <a:latin typeface="微软雅黑" panose="020b0503020204020204" pitchFamily="34" charset="-122"/>
                        <a:ea typeface="微软雅黑" panose="020b0503020204020204" pitchFamily="34" charset="-122"/>
                      </a:endParaRPr>
                    </a:p>
                  </a:txBody>
                  <a:tcPr/>
                </a:tc>
                <a:tc>
                  <a:txBody>
                    <a:bodyPr vert="horz" wrap="square"/>
                    <a:lstStyle/>
                    <a:p>
                      <a:pPr algn="ctr">
                        <a:lnSpc>
                          <a:spcPct val="150000"/>
                        </a:lnSpc>
                        <a:spcAft>
                          <a:spcPts val="600"/>
                        </a:spcAft>
                      </a:pPr>
                      <a:r>
                        <a:rPr lang="zh-CN" altLang="en-US" sz="1400" smtClean="0">
                          <a:latin typeface="微软雅黑" panose="020b0503020204020204" pitchFamily="34" charset="-122"/>
                          <a:ea typeface="微软雅黑" panose="020b0503020204020204" pitchFamily="34" charset="-122"/>
                        </a:rPr>
                        <a:t>劣势</a:t>
                      </a:r>
                      <a:endParaRPr lang="zh-CN" altLang="en-US" sz="140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2054322502"/>
                  </a:ext>
                </a:extLst>
              </a:tr>
              <a:tr h="3022406">
                <a:tc>
                  <a:txBody>
                    <a:bodyPr vert="horz" wrap="square"/>
                    <a:lstStyle/>
                    <a:p>
                      <a:pPr marL="285750" marR="0" indent="-285750" algn="l" defTabSz="914400" rtl="0" eaLnBrk="1" fontAlgn="auto" latinLnBrk="0" hangingPunct="1">
                        <a:lnSpc>
                          <a:spcPct val="150000"/>
                        </a:lnSpc>
                        <a:spcBef>
                          <a:spcPct val="0"/>
                        </a:spcBef>
                        <a:spcAft>
                          <a:spcPts val="600"/>
                        </a:spcAft>
                        <a:buClrTx/>
                        <a:buSzTx/>
                        <a:buFont typeface="Arial" pitchFamily="34" charset="0"/>
                        <a:buChar char="•"/>
                        <a:defRPr/>
                      </a:pPr>
                      <a:r>
                        <a:rPr lang="zh-CN" altLang="en-US" sz="1400" smtClean="0">
                          <a:latin typeface="微软雅黑" panose="020b0503020204020204" pitchFamily="34" charset="-122"/>
                          <a:ea typeface="微软雅黑" panose="020b0503020204020204" pitchFamily="34" charset="-122"/>
                        </a:rPr>
                        <a:t>各层级定位清晰：总部专注于战略管理、资源整合及新业务服务，以及管理体系优化；分公司服务负责日常经营决策、管理监督及职能支持服务；服务区作为经营主体，负责业务运营；</a:t>
                      </a:r>
                      <a:endParaRPr lang="en-US" altLang="zh-CN" sz="1400" smtClean="0">
                        <a:latin typeface="微软雅黑" panose="020b0503020204020204" pitchFamily="34" charset="-122"/>
                        <a:ea typeface="微软雅黑" panose="020b0503020204020204" pitchFamily="34" charset="-122"/>
                      </a:endParaRPr>
                    </a:p>
                    <a:p>
                      <a:pPr marL="285750" marR="0" indent="-285750" algn="l" defTabSz="914400" rtl="0" eaLnBrk="1" fontAlgn="auto" latinLnBrk="0" hangingPunct="1">
                        <a:lnSpc>
                          <a:spcPct val="150000"/>
                        </a:lnSpc>
                        <a:spcBef>
                          <a:spcPct val="0"/>
                        </a:spcBef>
                        <a:spcAft>
                          <a:spcPts val="600"/>
                        </a:spcAft>
                        <a:buClrTx/>
                        <a:buSzTx/>
                        <a:buFont typeface="Arial" pitchFamily="34" charset="0"/>
                        <a:buChar char="•"/>
                        <a:defRPr/>
                      </a:pPr>
                      <a:r>
                        <a:rPr lang="zh-CN" altLang="en-US" sz="1400" smtClean="0">
                          <a:latin typeface="微软雅黑" panose="020b0503020204020204" pitchFamily="34" charset="-122"/>
                          <a:ea typeface="微软雅黑" panose="020b0503020204020204" pitchFamily="34" charset="-122"/>
                        </a:rPr>
                        <a:t>便于分公司按照四大出省通道进行业务布局与设计，与通驿的管理现状较为吻合；</a:t>
                      </a:r>
                      <a:endParaRPr lang="zh-CN" altLang="en-US" sz="1400">
                        <a:latin typeface="微软雅黑" panose="020b0503020204020204" pitchFamily="34" charset="-122"/>
                        <a:ea typeface="微软雅黑" panose="020b0503020204020204" pitchFamily="34" charset="-122"/>
                      </a:endParaRPr>
                    </a:p>
                  </a:txBody>
                  <a:tcPr/>
                </a:tc>
                <a:tc>
                  <a:txBody>
                    <a:bodyPr vert="horz" wrap="square"/>
                    <a:lstStyle/>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三级架构管理成本较高；</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spcAft>
                          <a:spcPts val="600"/>
                        </a:spcAft>
                        <a:buFont typeface="Arial" pitchFamily="34" charset="0"/>
                        <a:buChar char="•"/>
                      </a:pPr>
                      <a:r>
                        <a:rPr lang="zh-CN" altLang="en-US" sz="1400" smtClean="0">
                          <a:latin typeface="微软雅黑" panose="020b0503020204020204" pitchFamily="34" charset="-122"/>
                          <a:ea typeface="微软雅黑" panose="020b0503020204020204" pitchFamily="34" charset="-122"/>
                        </a:rPr>
                        <a:t>总部及分公司定位不清晰，容易造成管理层级较多，市场反馈不及时</a:t>
                      </a:r>
                      <a:endParaRPr lang="en-US" altLang="zh-CN" sz="1400" smtClean="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4257629152"/>
                  </a:ext>
                </a:extLst>
              </a:tr>
            </a:tbl>
          </a:graphicData>
        </a:graphic>
      </p:graphicFrame>
    </p:spTree>
    <p:extLst>
      <p:ext uri="{BB962C8B-B14F-4D97-AF65-F5344CB8AC3E}">
        <p14:creationId xmlns:p14="http://schemas.microsoft.com/office/powerpoint/2010/main" val="3457843865"/>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目录</a:t>
            </a:r>
            <a:endParaRPr lang="zh-CN" altLang="en-US"/>
          </a:p>
        </p:txBody>
      </p:sp>
      <p:sp>
        <p:nvSpPr>
          <p:cNvPr id="3" name="文本框 2"/>
          <p:cNvSpPr txBox="1"/>
          <p:nvPr/>
        </p:nvSpPr>
        <p:spPr>
          <a:xfrm>
            <a:off x="7036685" y="2459400"/>
            <a:ext cx="4334081" cy="17543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ts val="600"/>
              </a:spcBef>
            </a:pPr>
            <a:r>
              <a:rPr lang="zh-CN" altLang="en-US" sz="1200" i="1">
                <a:latin typeface="微软雅黑" panose="020b0503020204020204" pitchFamily="34" charset="-122"/>
                <a:ea typeface="微软雅黑" panose="020b0503020204020204" pitchFamily="34" charset="-122"/>
              </a:rPr>
              <a:t>中大</a:t>
            </a:r>
            <a:r>
              <a:rPr lang="zh-CN" altLang="en-US" sz="1200" i="1" smtClean="0">
                <a:latin typeface="微软雅黑" panose="020b0503020204020204" pitchFamily="34" charset="-122"/>
                <a:ea typeface="微软雅黑" panose="020b0503020204020204" pitchFamily="34" charset="-122"/>
              </a:rPr>
              <a:t>咨询对通驿公司本部、分公司、服务区的职责界面进行划分和界定，明确现阶段的职责下放程度。</a:t>
            </a:r>
            <a:endParaRPr lang="en-US" altLang="zh-CN" sz="1200" i="1" smtClean="0">
              <a:latin typeface="微软雅黑" panose="020b0503020204020204" pitchFamily="34" charset="-122"/>
              <a:ea typeface="微软雅黑" panose="020b0503020204020204" pitchFamily="34" charset="-122"/>
            </a:endParaRPr>
          </a:p>
          <a:p>
            <a:pPr>
              <a:lnSpc>
                <a:spcPct val="110000"/>
              </a:lnSpc>
              <a:spcBef>
                <a:spcPts val="600"/>
              </a:spcBef>
            </a:pPr>
            <a:endParaRPr lang="en-US" altLang="zh-CN" sz="1400" i="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本部各部门定位及职责</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分公司、服务区的定位</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本部各部门职权下放内容</a:t>
            </a:r>
            <a:endParaRPr lang="en-US" altLang="zh-CN" sz="1400" b="1" smtClean="0">
              <a:latin typeface="微软雅黑" panose="020b0503020204020204" pitchFamily="34" charset="-122"/>
              <a:ea typeface="微软雅黑" panose="020b0503020204020204" pitchFamily="34" charset="-122"/>
            </a:endParaRPr>
          </a:p>
        </p:txBody>
      </p:sp>
      <p:sp>
        <p:nvSpPr>
          <p:cNvPr id="4" name="圆角矩形 3"/>
          <p:cNvSpPr/>
          <p:nvPr/>
        </p:nvSpPr>
        <p:spPr>
          <a:xfrm>
            <a:off x="1096188" y="1738028"/>
            <a:ext cx="2063907" cy="384801"/>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第一部分</a:t>
            </a:r>
          </a:p>
        </p:txBody>
      </p:sp>
      <p:sp>
        <p:nvSpPr>
          <p:cNvPr id="5" name="圆角矩形 4"/>
          <p:cNvSpPr/>
          <p:nvPr/>
        </p:nvSpPr>
        <p:spPr>
          <a:xfrm>
            <a:off x="1096188" y="3390668"/>
            <a:ext cx="2063907" cy="388270"/>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第三部分</a:t>
            </a:r>
            <a:endParaRPr lang="zh-CN" altLang="en-US" sz="1400" b="1">
              <a:latin typeface="微软雅黑" panose="020b0503020204020204" pitchFamily="34" charset="-122"/>
              <a:ea typeface="微软雅黑" panose="020b0503020204020204" pitchFamily="34" charset="-122"/>
            </a:endParaRPr>
          </a:p>
        </p:txBody>
      </p:sp>
      <p:sp>
        <p:nvSpPr>
          <p:cNvPr id="6" name="圆角矩形 5"/>
          <p:cNvSpPr/>
          <p:nvPr/>
        </p:nvSpPr>
        <p:spPr>
          <a:xfrm>
            <a:off x="1096188" y="2566534"/>
            <a:ext cx="2063907" cy="384845"/>
          </a:xfrm>
          <a:prstGeom prst="roundRect">
            <a:avLst/>
          </a:prstGeom>
          <a:solidFill>
            <a:srgbClr val="C00000"/>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第二部分</a:t>
            </a:r>
          </a:p>
        </p:txBody>
      </p:sp>
      <p:sp>
        <p:nvSpPr>
          <p:cNvPr id="7" name="矩形 6"/>
          <p:cNvSpPr/>
          <p:nvPr/>
        </p:nvSpPr>
        <p:spPr>
          <a:xfrm>
            <a:off x="2971674" y="2561674"/>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tx1"/>
                </a:solidFill>
                <a:latin typeface="微软雅黑" panose="020b0503020204020204" pitchFamily="34" charset="-122"/>
                <a:ea typeface="微软雅黑" panose="020b0503020204020204" pitchFamily="34" charset="-122"/>
              </a:rPr>
              <a:t>本</a:t>
            </a:r>
            <a:r>
              <a:rPr lang="zh-CN" altLang="en-US" sz="1400" b="1" smtClean="0">
                <a:solidFill>
                  <a:schemeClr val="tx1"/>
                </a:solidFill>
                <a:latin typeface="微软雅黑" panose="020b0503020204020204" pitchFamily="34" charset="-122"/>
                <a:ea typeface="微软雅黑" panose="020b0503020204020204" pitchFamily="34" charset="-122"/>
              </a:rPr>
              <a:t>部、分公司和服务区的定位</a:t>
            </a:r>
            <a:r>
              <a:rPr lang="zh-CN" altLang="en-US" sz="1400" b="1">
                <a:solidFill>
                  <a:schemeClr val="tx1"/>
                </a:solidFill>
                <a:latin typeface="微软雅黑" panose="020b0503020204020204" pitchFamily="34" charset="-122"/>
                <a:ea typeface="微软雅黑" panose="020b0503020204020204" pitchFamily="34" charset="-122"/>
              </a:rPr>
              <a:t>及</a:t>
            </a:r>
            <a:r>
              <a:rPr lang="zh-CN" altLang="en-US" sz="1400" b="1" smtClean="0">
                <a:solidFill>
                  <a:schemeClr val="tx1"/>
                </a:solidFill>
                <a:latin typeface="微软雅黑" panose="020b0503020204020204" pitchFamily="34" charset="-122"/>
                <a:ea typeface="微软雅黑" panose="020b0503020204020204" pitchFamily="34" charset="-122"/>
              </a:rPr>
              <a:t>职权界面</a:t>
            </a:r>
            <a:endParaRPr lang="zh-CN" altLang="en-US" sz="1400" b="1">
              <a:solidFill>
                <a:schemeClr val="tx1"/>
              </a:solidFill>
              <a:latin typeface="微软雅黑" panose="020b0503020204020204" pitchFamily="34" charset="-122"/>
              <a:ea typeface="微软雅黑" panose="020b0503020204020204" pitchFamily="34" charset="-122"/>
            </a:endParaRPr>
          </a:p>
        </p:txBody>
      </p:sp>
      <p:sp>
        <p:nvSpPr>
          <p:cNvPr id="8" name="矩形 7"/>
          <p:cNvSpPr/>
          <p:nvPr/>
        </p:nvSpPr>
        <p:spPr>
          <a:xfrm>
            <a:off x="2971674" y="1736445"/>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bg2">
                    <a:lumMod val="50000"/>
                  </a:schemeClr>
                </a:solidFill>
                <a:latin typeface="微软雅黑" panose="020b0503020204020204" pitchFamily="34" charset="-122"/>
                <a:ea typeface="微软雅黑" panose="020b0503020204020204" pitchFamily="34" charset="-122"/>
              </a:rPr>
              <a:t>战略发展与组织优化</a:t>
            </a:r>
          </a:p>
        </p:txBody>
      </p:sp>
      <p:sp>
        <p:nvSpPr>
          <p:cNvPr id="9" name="矩形 8"/>
          <p:cNvSpPr/>
          <p:nvPr/>
        </p:nvSpPr>
        <p:spPr>
          <a:xfrm>
            <a:off x="2971674" y="3386902"/>
            <a:ext cx="3565822" cy="39203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现阶段项目方案</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cxnSp>
        <p:nvCxnSpPr>
          <p:cNvPr id="10" name="直接连接符 9"/>
          <p:cNvCxnSpPr/>
          <p:nvPr/>
        </p:nvCxnSpPr>
        <p:spPr>
          <a:xfrm flipH="1">
            <a:off x="6791595" y="1736445"/>
            <a:ext cx="1287" cy="2862141"/>
          </a:xfrm>
          <a:prstGeom prst="line">
            <a:avLst/>
          </a:prstGeom>
          <a:ln w="19050">
            <a:solidFill>
              <a:schemeClr val="accent1">
                <a:lumMod val="50000"/>
              </a:schemeClr>
            </a:solidFill>
            <a:prstDash val="lgDash"/>
          </a:ln>
        </p:spPr>
        <p:style>
          <a:lnRef idx="1">
            <a:schemeClr val="accent1"/>
          </a:lnRef>
          <a:fillRef idx="0">
            <a:schemeClr val="accent1"/>
          </a:fillRef>
          <a:effectRef idx="0">
            <a:schemeClr val="accent1"/>
          </a:effectRef>
          <a:fontRef idx="minor">
            <a:schemeClr val="tx1"/>
          </a:fontRef>
        </p:style>
      </p:cxnSp>
      <p:sp>
        <p:nvSpPr>
          <p:cNvPr id="11" name="圆角矩形 10"/>
          <p:cNvSpPr/>
          <p:nvPr/>
        </p:nvSpPr>
        <p:spPr>
          <a:xfrm>
            <a:off x="1106484" y="4210316"/>
            <a:ext cx="2063907" cy="388270"/>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第四部分</a:t>
            </a:r>
            <a:endParaRPr lang="zh-CN" altLang="en-US" sz="1400" b="1">
              <a:latin typeface="微软雅黑" panose="020b0503020204020204" pitchFamily="34" charset="-122"/>
              <a:ea typeface="微软雅黑" panose="020b0503020204020204" pitchFamily="34" charset="-122"/>
            </a:endParaRPr>
          </a:p>
        </p:txBody>
      </p:sp>
      <p:sp>
        <p:nvSpPr>
          <p:cNvPr id="12" name="矩形 11"/>
          <p:cNvSpPr/>
          <p:nvPr/>
        </p:nvSpPr>
        <p:spPr>
          <a:xfrm>
            <a:off x="2981970" y="4210316"/>
            <a:ext cx="3565822" cy="39261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未来发展瞭望</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sp>
        <p:nvSpPr>
          <p:cNvPr id="13" name="灯片编号占位符 12"/>
          <p:cNvSpPr>
            <a:spLocks noGrp="1"/>
          </p:cNvSpPr>
          <p:nvPr>
            <p:ph type="sldNum" sz="quarter" idx="12"/>
          </p:nvPr>
        </p:nvSpPr>
        <p:spPr/>
        <p:txBody>
          <a:bodyPr/>
          <a:lstStyle/>
          <a:p>
            <a:fld id="{F297BB46-9CBA-41B2-AE9D-7FB5CEF7EA70}" type="slidenum">
              <a:rPr lang="zh-CN" altLang="en-US" smtClean="0"/>
              <a:t>9</a:t>
            </a:fld>
            <a:endParaRPr lang="zh-CN" altLang="en-US"/>
          </a:p>
        </p:txBody>
      </p:sp>
    </p:spTree>
    <p:extLst>
      <p:ext uri="{BB962C8B-B14F-4D97-AF65-F5344CB8AC3E}">
        <p14:creationId xmlns:p14="http://schemas.microsoft.com/office/powerpoint/2010/main" val="200356033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a:off x="1011810" y="1241547"/>
            <a:ext cx="1407190" cy="461665"/>
            <a:chOff x="783210" y="1241547"/>
            <a:chExt cx="1407190" cy="461665"/>
          </a:xfrm>
        </p:grpSpPr>
        <p:sp>
          <p:nvSpPr>
            <p:cNvPr id="3" name="五边形 2"/>
            <p:cNvSpPr/>
            <p:nvPr/>
          </p:nvSpPr>
          <p:spPr>
            <a:xfrm>
              <a:off x="783210" y="1280706"/>
              <a:ext cx="1407190" cy="396000"/>
            </a:xfrm>
            <a:prstGeom prst="homePlate">
              <a:avLst>
                <a:gd name="adj" fmla="val 35137"/>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8" name="TextBox 17"/>
            <p:cNvSpPr txBox="1"/>
            <p:nvPr/>
          </p:nvSpPr>
          <p:spPr>
            <a:xfrm>
              <a:off x="836674" y="1241547"/>
              <a:ext cx="124539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bg1"/>
                  </a:solidFill>
                  <a:latin typeface="微软雅黑" panose="020b0503020204020204" pitchFamily="34" charset="-122"/>
                  <a:ea typeface="微软雅黑" panose="020b0503020204020204" pitchFamily="34" charset="-122"/>
                  <a:cs typeface="Arial"/>
                </a:rPr>
                <a:t>投资发展部</a:t>
              </a:r>
              <a:endParaRPr lang="en-US" altLang="zh-CN" sz="1600">
                <a:solidFill>
                  <a:schemeClr val="bg1"/>
                </a:solidFill>
                <a:latin typeface="微软雅黑" panose="020b0503020204020204" pitchFamily="34" charset="-122"/>
                <a:ea typeface="微软雅黑" panose="020b0503020204020204" pitchFamily="34" charset="-122"/>
                <a:cs typeface="Arial"/>
              </a:endParaRPr>
            </a:p>
          </p:txBody>
        </p:sp>
      </p:grpSp>
      <p:grpSp>
        <p:nvGrpSpPr>
          <p:cNvPr id="8" name="组合 7"/>
          <p:cNvGrpSpPr/>
          <p:nvPr/>
        </p:nvGrpSpPr>
        <p:grpSpPr>
          <a:xfrm>
            <a:off x="1011810" y="2036692"/>
            <a:ext cx="1407190" cy="432000"/>
            <a:chOff x="783210" y="2064821"/>
            <a:chExt cx="1407190" cy="432000"/>
          </a:xfrm>
        </p:grpSpPr>
        <p:sp>
          <p:nvSpPr>
            <p:cNvPr id="10" name="五边形 9"/>
            <p:cNvSpPr/>
            <p:nvPr/>
          </p:nvSpPr>
          <p:spPr>
            <a:xfrm>
              <a:off x="783210" y="2064821"/>
              <a:ext cx="1407190" cy="432000"/>
            </a:xfrm>
            <a:prstGeom prst="homePlate">
              <a:avLst>
                <a:gd name="adj" fmla="val 35137"/>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9" name="矩形 18"/>
            <p:cNvSpPr/>
            <p:nvPr/>
          </p:nvSpPr>
          <p:spPr>
            <a:xfrm>
              <a:off x="810563" y="2111545"/>
              <a:ext cx="1313180"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bg1"/>
                  </a:solidFill>
                  <a:latin typeface="微软雅黑" panose="020b0503020204020204" pitchFamily="34" charset="-122"/>
                  <a:ea typeface="微软雅黑" panose="020b0503020204020204" pitchFamily="34" charset="-122"/>
                  <a:cs typeface="Arial"/>
                </a:rPr>
                <a:t>资产经营部 </a:t>
              </a:r>
              <a:endParaRPr lang="zh-CN" altLang="en-US">
                <a:latin typeface="微软雅黑" panose="020b0503020204020204" pitchFamily="34" charset="-122"/>
                <a:ea typeface="微软雅黑" panose="020b0503020204020204" pitchFamily="34" charset="-122"/>
              </a:endParaRPr>
            </a:p>
          </p:txBody>
        </p:sp>
      </p:grpSp>
      <p:sp>
        <p:nvSpPr>
          <p:cNvPr id="20" name="矩形 19"/>
          <p:cNvSpPr/>
          <p:nvPr/>
        </p:nvSpPr>
        <p:spPr>
          <a:xfrm>
            <a:off x="2616861" y="1322912"/>
            <a:ext cx="8600039"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latin typeface="微软雅黑" panose="020b0503020204020204" pitchFamily="34" charset="-122"/>
                <a:ea typeface="微软雅黑" panose="020b0503020204020204" pitchFamily="34" charset="-122"/>
              </a:rPr>
              <a:t>公司战略规划及管理</a:t>
            </a:r>
            <a:r>
              <a:rPr lang="zh-CN" altLang="en-US" sz="160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投融资管理、新</a:t>
            </a:r>
            <a:r>
              <a:rPr lang="zh-CN" altLang="en-US" sz="1600">
                <a:latin typeface="微软雅黑" panose="020b0503020204020204" pitchFamily="34" charset="-122"/>
                <a:ea typeface="微软雅黑" panose="020b0503020204020204" pitchFamily="34" charset="-122"/>
              </a:rPr>
              <a:t>业务</a:t>
            </a:r>
            <a:r>
              <a:rPr lang="zh-CN" altLang="en-US" sz="1600" smtClean="0">
                <a:latin typeface="微软雅黑" panose="020b0503020204020204" pitchFamily="34" charset="-122"/>
                <a:ea typeface="微软雅黑" panose="020b0503020204020204" pitchFamily="34" charset="-122"/>
              </a:rPr>
              <a:t>策划、集团内外部资源获取、</a:t>
            </a:r>
            <a:r>
              <a:rPr lang="zh-CN" altLang="en-US" sz="1600" b="1" smtClean="0">
                <a:solidFill>
                  <a:srgbClr val="C00000"/>
                </a:solidFill>
                <a:latin typeface="微软雅黑" panose="020b0503020204020204" pitchFamily="34" charset="-122"/>
                <a:ea typeface="微软雅黑" panose="020b0503020204020204" pitchFamily="34" charset="-122"/>
              </a:rPr>
              <a:t>资源整合</a:t>
            </a:r>
            <a:r>
              <a:rPr lang="zh-CN" altLang="en-US" sz="1600" smtClean="0">
                <a:latin typeface="微软雅黑" panose="020b0503020204020204" pitchFamily="34" charset="-122"/>
                <a:ea typeface="微软雅黑" panose="020b0503020204020204" pitchFamily="34" charset="-122"/>
              </a:rPr>
              <a:t>等工作。</a:t>
            </a:r>
            <a:endParaRPr lang="zh-CN" altLang="en-US" sz="1600">
              <a:latin typeface="微软雅黑" panose="020b0503020204020204" pitchFamily="34" charset="-122"/>
              <a:ea typeface="微软雅黑" panose="020b0503020204020204" pitchFamily="34" charset="-122"/>
            </a:endParaRPr>
          </a:p>
        </p:txBody>
      </p:sp>
      <p:sp>
        <p:nvSpPr>
          <p:cNvPr id="21" name="标题 1"/>
          <p:cNvSpPr txBox="1"/>
          <p:nvPr/>
        </p:nvSpPr>
        <p:spPr>
          <a:xfrm>
            <a:off x="561022" y="307374"/>
            <a:ext cx="10244138" cy="542631"/>
          </a:xfrm>
          <a:prstGeom prst="rect">
            <a:avLst/>
          </a:prstGeom>
        </p:spPr>
        <p:txBody>
          <a:bodyPr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800" b="1" smtClean="0">
                <a:latin typeface="微软雅黑" panose="020b0503020204020204" pitchFamily="34" charset="-122"/>
                <a:ea typeface="微软雅黑" panose="020b0503020204020204" pitchFamily="34" charset="-122"/>
              </a:rPr>
              <a:t>2.1  </a:t>
            </a:r>
            <a:r>
              <a:rPr lang="zh-CN" altLang="en-US" sz="1800" b="1" smtClean="0">
                <a:latin typeface="微软雅黑" panose="020b0503020204020204" pitchFamily="34" charset="-122"/>
                <a:ea typeface="微软雅黑" panose="020b0503020204020204" pitchFamily="34" charset="-122"/>
              </a:rPr>
              <a:t>本部各部门的定位</a:t>
            </a:r>
            <a:endParaRPr lang="zh-CN" altLang="en-US" sz="1800" b="1">
              <a:latin typeface="微软雅黑" panose="020b0503020204020204" pitchFamily="34" charset="-122"/>
              <a:ea typeface="微软雅黑" panose="020b0503020204020204" pitchFamily="34" charset="-122"/>
            </a:endParaRPr>
          </a:p>
        </p:txBody>
      </p:sp>
      <p:sp>
        <p:nvSpPr>
          <p:cNvPr id="22" name="矩形 21"/>
          <p:cNvSpPr/>
          <p:nvPr/>
        </p:nvSpPr>
        <p:spPr>
          <a:xfrm>
            <a:off x="2616861" y="1987331"/>
            <a:ext cx="8851000"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latin typeface="微软雅黑" panose="020b0503020204020204" pitchFamily="34" charset="-122"/>
                <a:ea typeface="微软雅黑" panose="020b0503020204020204" pitchFamily="34" charset="-122"/>
              </a:rPr>
              <a:t>公司</a:t>
            </a:r>
            <a:r>
              <a:rPr lang="zh-CN" altLang="en-US" sz="1600">
                <a:latin typeface="微软雅黑" panose="020b0503020204020204" pitchFamily="34" charset="-122"/>
                <a:ea typeface="微软雅黑" panose="020b0503020204020204" pitchFamily="34" charset="-122"/>
              </a:rPr>
              <a:t>经营分析及考核</a:t>
            </a:r>
            <a:r>
              <a:rPr lang="zh-CN" altLang="en-US" sz="1600" smtClean="0">
                <a:latin typeface="微软雅黑" panose="020b0503020204020204" pitchFamily="34" charset="-122"/>
                <a:ea typeface="微软雅黑" panose="020b0503020204020204" pitchFamily="34" charset="-122"/>
              </a:rPr>
              <a:t>，营销、品牌</a:t>
            </a:r>
            <a:r>
              <a:rPr lang="zh-CN" altLang="en-US" sz="1600">
                <a:latin typeface="微软雅黑" panose="020b0503020204020204" pitchFamily="34" charset="-122"/>
                <a:ea typeface="微软雅黑" panose="020b0503020204020204" pitchFamily="34" charset="-122"/>
              </a:rPr>
              <a:t>管理，合同管理，统筹资产管理工作、大客户管理及</a:t>
            </a:r>
            <a:r>
              <a:rPr lang="zh-CN" altLang="en-US" sz="1600" smtClean="0">
                <a:latin typeface="微软雅黑" panose="020b0503020204020204" pitchFamily="34" charset="-122"/>
                <a:ea typeface="微软雅黑" panose="020b0503020204020204" pitchFamily="34" charset="-122"/>
              </a:rPr>
              <a:t>商业规划（高铁站、服务区）、电商业务</a:t>
            </a:r>
            <a:r>
              <a:rPr lang="zh-CN" altLang="en-US" sz="1600">
                <a:latin typeface="微软雅黑" panose="020b0503020204020204" pitchFamily="34" charset="-122"/>
                <a:ea typeface="微软雅黑" panose="020b0503020204020204" pitchFamily="34" charset="-122"/>
              </a:rPr>
              <a:t>的前期</a:t>
            </a:r>
            <a:r>
              <a:rPr lang="zh-CN" altLang="en-US" sz="1600" smtClean="0">
                <a:latin typeface="微软雅黑" panose="020b0503020204020204" pitchFamily="34" charset="-122"/>
                <a:ea typeface="微软雅黑" panose="020b0503020204020204" pitchFamily="34" charset="-122"/>
              </a:rPr>
              <a:t>筹建。</a:t>
            </a:r>
            <a:endParaRPr lang="zh-CN" altLang="en-US" sz="1600">
              <a:latin typeface="微软雅黑" panose="020b0503020204020204" pitchFamily="34" charset="-122"/>
              <a:ea typeface="微软雅黑" panose="020b0503020204020204" pitchFamily="34" charset="-122"/>
            </a:endParaRPr>
          </a:p>
        </p:txBody>
      </p:sp>
      <p:grpSp>
        <p:nvGrpSpPr>
          <p:cNvPr id="9" name="组合 8"/>
          <p:cNvGrpSpPr/>
          <p:nvPr/>
        </p:nvGrpSpPr>
        <p:grpSpPr>
          <a:xfrm>
            <a:off x="1011810" y="2802172"/>
            <a:ext cx="1407190" cy="432000"/>
            <a:chOff x="783210" y="2790400"/>
            <a:chExt cx="1407190" cy="432000"/>
          </a:xfrm>
        </p:grpSpPr>
        <p:sp>
          <p:nvSpPr>
            <p:cNvPr id="23" name="五边形 22"/>
            <p:cNvSpPr/>
            <p:nvPr/>
          </p:nvSpPr>
          <p:spPr>
            <a:xfrm>
              <a:off x="783210" y="2790400"/>
              <a:ext cx="1407190" cy="432000"/>
            </a:xfrm>
            <a:prstGeom prst="homePlate">
              <a:avLst>
                <a:gd name="adj" fmla="val 35137"/>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4" name="矩形 23"/>
            <p:cNvSpPr/>
            <p:nvPr/>
          </p:nvSpPr>
          <p:spPr>
            <a:xfrm>
              <a:off x="783210" y="2836894"/>
              <a:ext cx="1298855"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smtClean="0">
                  <a:solidFill>
                    <a:schemeClr val="bg1"/>
                  </a:solidFill>
                  <a:latin typeface="微软雅黑" panose="020b0503020204020204" pitchFamily="34" charset="-122"/>
                  <a:ea typeface="微软雅黑" panose="020b0503020204020204" pitchFamily="34" charset="-122"/>
                  <a:cs typeface="Arial"/>
                </a:rPr>
                <a:t>安物部 </a:t>
              </a:r>
              <a:endParaRPr lang="zh-CN" altLang="en-US">
                <a:latin typeface="微软雅黑" panose="020b0503020204020204" pitchFamily="34" charset="-122"/>
                <a:ea typeface="微软雅黑" panose="020b0503020204020204" pitchFamily="34" charset="-122"/>
              </a:endParaRPr>
            </a:p>
          </p:txBody>
        </p:sp>
      </p:grpSp>
      <p:grpSp>
        <p:nvGrpSpPr>
          <p:cNvPr id="11" name="组合 10"/>
          <p:cNvGrpSpPr/>
          <p:nvPr/>
        </p:nvGrpSpPr>
        <p:grpSpPr>
          <a:xfrm>
            <a:off x="1008683" y="3567652"/>
            <a:ext cx="1407190" cy="432000"/>
            <a:chOff x="780083" y="3562732"/>
            <a:chExt cx="1407190" cy="432000"/>
          </a:xfrm>
        </p:grpSpPr>
        <p:sp>
          <p:nvSpPr>
            <p:cNvPr id="25" name="五边形 24"/>
            <p:cNvSpPr/>
            <p:nvPr/>
          </p:nvSpPr>
          <p:spPr>
            <a:xfrm>
              <a:off x="780083" y="3562732"/>
              <a:ext cx="1407190" cy="432000"/>
            </a:xfrm>
            <a:prstGeom prst="homePlate">
              <a:avLst>
                <a:gd name="adj" fmla="val 35137"/>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6" name="矩形 25"/>
            <p:cNvSpPr/>
            <p:nvPr/>
          </p:nvSpPr>
          <p:spPr>
            <a:xfrm>
              <a:off x="810563" y="3609455"/>
              <a:ext cx="1271502"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solidFill>
                  <a:latin typeface="微软雅黑" panose="020b0503020204020204" pitchFamily="34" charset="-122"/>
                  <a:ea typeface="微软雅黑" panose="020b0503020204020204" pitchFamily="34" charset="-122"/>
                  <a:cs typeface="Arial"/>
                </a:rPr>
                <a:t>商地开发部 </a:t>
              </a:r>
              <a:endParaRPr lang="zh-CN" altLang="en-US">
                <a:latin typeface="微软雅黑" panose="020b0503020204020204" pitchFamily="34" charset="-122"/>
                <a:ea typeface="微软雅黑" panose="020b0503020204020204" pitchFamily="34" charset="-122"/>
              </a:endParaRPr>
            </a:p>
          </p:txBody>
        </p:sp>
      </p:grpSp>
      <p:grpSp>
        <p:nvGrpSpPr>
          <p:cNvPr id="12" name="组合 11"/>
          <p:cNvGrpSpPr/>
          <p:nvPr/>
        </p:nvGrpSpPr>
        <p:grpSpPr>
          <a:xfrm>
            <a:off x="1011810" y="4333132"/>
            <a:ext cx="1407190" cy="432000"/>
            <a:chOff x="783210" y="4401965"/>
            <a:chExt cx="1407190" cy="432000"/>
          </a:xfrm>
        </p:grpSpPr>
        <p:sp>
          <p:nvSpPr>
            <p:cNvPr id="27" name="五边形 26"/>
            <p:cNvSpPr/>
            <p:nvPr/>
          </p:nvSpPr>
          <p:spPr>
            <a:xfrm>
              <a:off x="783210" y="4401965"/>
              <a:ext cx="1407190" cy="432000"/>
            </a:xfrm>
            <a:prstGeom prst="homePlate">
              <a:avLst>
                <a:gd name="adj" fmla="val 35137"/>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8" name="矩形 27"/>
            <p:cNvSpPr/>
            <p:nvPr/>
          </p:nvSpPr>
          <p:spPr>
            <a:xfrm>
              <a:off x="783210" y="4448688"/>
              <a:ext cx="1271502"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solidFill>
                  <a:latin typeface="微软雅黑" panose="020b0503020204020204" pitchFamily="34" charset="-122"/>
                  <a:ea typeface="微软雅黑" panose="020b0503020204020204" pitchFamily="34" charset="-122"/>
                  <a:cs typeface="Arial"/>
                </a:rPr>
                <a:t>零售事业部 </a:t>
              </a:r>
              <a:endParaRPr lang="zh-CN" altLang="en-US">
                <a:latin typeface="微软雅黑" panose="020b0503020204020204" pitchFamily="34" charset="-122"/>
                <a:ea typeface="微软雅黑" panose="020b0503020204020204" pitchFamily="34" charset="-122"/>
              </a:endParaRPr>
            </a:p>
          </p:txBody>
        </p:sp>
      </p:grpSp>
      <p:sp>
        <p:nvSpPr>
          <p:cNvPr id="29" name="矩形 28"/>
          <p:cNvSpPr/>
          <p:nvPr/>
        </p:nvSpPr>
        <p:spPr>
          <a:xfrm>
            <a:off x="2510181" y="4388859"/>
            <a:ext cx="8851000"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latin typeface="微软雅黑" panose="020b0503020204020204" pitchFamily="34" charset="-122"/>
                <a:ea typeface="微软雅黑" panose="020b0503020204020204" pitchFamily="34" charset="-122"/>
              </a:rPr>
              <a:t>（快速的顾客需求反应）供应链管理、门店拓展、品类等。</a:t>
            </a:r>
            <a:endParaRPr lang="zh-CN" altLang="en-US" sz="1600">
              <a:latin typeface="微软雅黑" panose="020b0503020204020204" pitchFamily="34" charset="-122"/>
              <a:ea typeface="微软雅黑" panose="020b0503020204020204" pitchFamily="34" charset="-122"/>
            </a:endParaRPr>
          </a:p>
        </p:txBody>
      </p:sp>
      <p:grpSp>
        <p:nvGrpSpPr>
          <p:cNvPr id="13" name="组合 12"/>
          <p:cNvGrpSpPr/>
          <p:nvPr/>
        </p:nvGrpSpPr>
        <p:grpSpPr>
          <a:xfrm>
            <a:off x="1008683" y="5098613"/>
            <a:ext cx="1407190" cy="432000"/>
            <a:chOff x="780083" y="5098613"/>
            <a:chExt cx="1407190" cy="432000"/>
          </a:xfrm>
        </p:grpSpPr>
        <p:sp>
          <p:nvSpPr>
            <p:cNvPr id="30" name="五边形 29"/>
            <p:cNvSpPr/>
            <p:nvPr/>
          </p:nvSpPr>
          <p:spPr>
            <a:xfrm>
              <a:off x="780083" y="5098613"/>
              <a:ext cx="1407190" cy="432000"/>
            </a:xfrm>
            <a:prstGeom prst="homePlate">
              <a:avLst>
                <a:gd name="adj" fmla="val 35137"/>
              </a:avLst>
            </a:prstGeom>
            <a:solidFill>
              <a:schemeClr val="accent1">
                <a:lumMod val="50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31" name="矩形 30"/>
            <p:cNvSpPr/>
            <p:nvPr/>
          </p:nvSpPr>
          <p:spPr>
            <a:xfrm>
              <a:off x="810563" y="5145336"/>
              <a:ext cx="1271502"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solidFill>
                  <a:latin typeface="微软雅黑" panose="020b0503020204020204" pitchFamily="34" charset="-122"/>
                  <a:ea typeface="微软雅黑" panose="020b0503020204020204" pitchFamily="34" charset="-122"/>
                  <a:cs typeface="Arial"/>
                </a:rPr>
                <a:t>能源事业部 </a:t>
              </a:r>
              <a:endParaRPr lang="zh-CN" altLang="en-US">
                <a:latin typeface="微软雅黑" panose="020b0503020204020204" pitchFamily="34" charset="-122"/>
                <a:ea typeface="微软雅黑" panose="020b0503020204020204" pitchFamily="34" charset="-122"/>
              </a:endParaRPr>
            </a:p>
          </p:txBody>
        </p:sp>
      </p:grpSp>
      <p:sp>
        <p:nvSpPr>
          <p:cNvPr id="32" name="矩形 31"/>
          <p:cNvSpPr/>
          <p:nvPr/>
        </p:nvSpPr>
        <p:spPr>
          <a:xfrm>
            <a:off x="2616861" y="5161707"/>
            <a:ext cx="8851000"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pitchFamily="34" charset="-122"/>
                <a:ea typeface="微软雅黑" panose="020b0503020204020204" pitchFamily="34" charset="-122"/>
              </a:rPr>
              <a:t>能源</a:t>
            </a:r>
            <a:r>
              <a:rPr lang="zh-CN" altLang="en-US" sz="1600" smtClean="0">
                <a:latin typeface="微软雅黑" panose="020b0503020204020204" pitchFamily="34" charset="-122"/>
                <a:ea typeface="微软雅黑" panose="020b0503020204020204" pitchFamily="34" charset="-122"/>
              </a:rPr>
              <a:t>业务，相对独立。</a:t>
            </a:r>
            <a:endParaRPr lang="zh-CN" altLang="en-US" sz="1600">
              <a:latin typeface="微软雅黑" panose="020b0503020204020204" pitchFamily="34" charset="-122"/>
              <a:ea typeface="微软雅黑" panose="020b0503020204020204" pitchFamily="34" charset="-122"/>
            </a:endParaRPr>
          </a:p>
        </p:txBody>
      </p:sp>
      <p:sp>
        <p:nvSpPr>
          <p:cNvPr id="33" name="矩形 32"/>
          <p:cNvSpPr/>
          <p:nvPr/>
        </p:nvSpPr>
        <p:spPr>
          <a:xfrm>
            <a:off x="2616861" y="3498356"/>
            <a:ext cx="8851000"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pitchFamily="34" charset="-122"/>
                <a:ea typeface="微软雅黑" panose="020b0503020204020204" pitchFamily="34" charset="-122"/>
              </a:rPr>
              <a:t>招商</a:t>
            </a:r>
            <a:r>
              <a:rPr lang="zh-CN" altLang="en-US" sz="1600" smtClean="0">
                <a:latin typeface="微软雅黑" panose="020b0503020204020204" pitchFamily="34" charset="-122"/>
                <a:ea typeface="微软雅黑" panose="020b0503020204020204" pitchFamily="34" charset="-122"/>
              </a:rPr>
              <a:t>规划和招商</a:t>
            </a:r>
            <a:r>
              <a:rPr lang="zh-CN" altLang="en-US" sz="1600">
                <a:latin typeface="微软雅黑" panose="020b0503020204020204" pitchFamily="34" charset="-122"/>
                <a:ea typeface="微软雅黑" panose="020b0503020204020204" pitchFamily="34" charset="-122"/>
              </a:rPr>
              <a:t>管理</a:t>
            </a:r>
            <a:r>
              <a:rPr lang="zh-CN" altLang="en-US" sz="1600" smtClean="0">
                <a:latin typeface="微软雅黑" panose="020b0503020204020204" pitchFamily="34" charset="-122"/>
                <a:ea typeface="微软雅黑" panose="020b0503020204020204" pitchFamily="34" charset="-122"/>
              </a:rPr>
              <a:t>工作、改造项目的管理（通车项目的设计规划）以及</a:t>
            </a:r>
            <a:r>
              <a:rPr lang="zh-CN" altLang="en-US" sz="1600">
                <a:latin typeface="微软雅黑" panose="020b0503020204020204" pitchFamily="34" charset="-122"/>
                <a:ea typeface="微软雅黑" panose="020b0503020204020204" pitchFamily="34" charset="-122"/>
              </a:rPr>
              <a:t>自有土地资源的获取</a:t>
            </a:r>
            <a:r>
              <a:rPr lang="zh-CN" altLang="en-US" sz="1600" smtClean="0">
                <a:latin typeface="微软雅黑" panose="020b0503020204020204" pitchFamily="34" charset="-122"/>
                <a:ea typeface="微软雅黑" panose="020b0503020204020204" pitchFamily="34" charset="-122"/>
              </a:rPr>
              <a:t>及规划、设计、建设和运营。</a:t>
            </a:r>
            <a:endParaRPr lang="zh-CN" altLang="en-US" sz="1600">
              <a:latin typeface="微软雅黑" panose="020b0503020204020204" pitchFamily="34" charset="-122"/>
              <a:ea typeface="微软雅黑" panose="020b0503020204020204" pitchFamily="34" charset="-122"/>
            </a:endParaRPr>
          </a:p>
        </p:txBody>
      </p:sp>
      <p:sp>
        <p:nvSpPr>
          <p:cNvPr id="34" name="矩形 33"/>
          <p:cNvSpPr/>
          <p:nvPr/>
        </p:nvSpPr>
        <p:spPr>
          <a:xfrm>
            <a:off x="2616861" y="2836894"/>
            <a:ext cx="8851000"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pitchFamily="34" charset="-122"/>
                <a:ea typeface="微软雅黑" panose="020b0503020204020204" pitchFamily="34" charset="-122"/>
              </a:rPr>
              <a:t>安全、信访和综治维稳工作、服务区物业</a:t>
            </a:r>
            <a:r>
              <a:rPr lang="zh-CN" altLang="en-US" sz="1600" smtClean="0">
                <a:latin typeface="微软雅黑" panose="020b0503020204020204" pitchFamily="34" charset="-122"/>
                <a:ea typeface="微软雅黑" panose="020b0503020204020204" pitchFamily="34" charset="-122"/>
              </a:rPr>
              <a:t>服务</a:t>
            </a:r>
            <a:r>
              <a:rPr lang="zh-CN" altLang="en-US" sz="1600">
                <a:latin typeface="微软雅黑" panose="020b0503020204020204" pitchFamily="34" charset="-122"/>
                <a:ea typeface="微软雅黑" panose="020b0503020204020204" pitchFamily="34" charset="-122"/>
              </a:rPr>
              <a:t>管理</a:t>
            </a:r>
            <a:r>
              <a:rPr lang="zh-CN" altLang="en-US" sz="1600" smtClean="0">
                <a:latin typeface="微软雅黑" panose="020b0503020204020204" pitchFamily="34" charset="-122"/>
                <a:ea typeface="微软雅黑" panose="020b0503020204020204" pitchFamily="34" charset="-122"/>
              </a:rPr>
              <a:t>。</a:t>
            </a:r>
            <a:endParaRPr lang="zh-CN" altLang="en-US" sz="1600">
              <a:latin typeface="微软雅黑" panose="020b0503020204020204" pitchFamily="34" charset="-122"/>
              <a:ea typeface="微软雅黑" panose="020b0503020204020204" pitchFamily="34" charset="-122"/>
            </a:endParaRPr>
          </a:p>
        </p:txBody>
      </p:sp>
      <p:cxnSp>
        <p:nvCxnSpPr>
          <p:cNvPr id="4" name="直接连接符 3"/>
          <p:cNvCxnSpPr/>
          <p:nvPr/>
        </p:nvCxnSpPr>
        <p:spPr>
          <a:xfrm>
            <a:off x="2446353" y="1834931"/>
            <a:ext cx="8770547"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nvCxnSpPr>
        <p:spPr>
          <a:xfrm>
            <a:off x="2461593" y="2612171"/>
            <a:ext cx="8770547"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a:off x="2492073" y="3313211"/>
            <a:ext cx="8770547"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2492073" y="4166651"/>
            <a:ext cx="8770547"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2507313" y="5004851"/>
            <a:ext cx="8770547"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sp>
        <p:nvSpPr>
          <p:cNvPr id="40" name="灯片编号占位符 12"/>
          <p:cNvSpPr>
            <a:spLocks noGrp="1"/>
          </p:cNvSpPr>
          <p:nvPr>
            <p:ph type="sldNum" sz="quarter" idx="12"/>
          </p:nvPr>
        </p:nvSpPr>
        <p:spPr>
          <a:xfrm>
            <a:off x="332449" y="6380626"/>
            <a:ext cx="573860" cy="365125"/>
          </a:xfrm>
        </p:spPr>
        <p:txBody>
          <a:bodyPr/>
          <a:lstStyle/>
          <a:p>
            <a:fld id="{F297BB46-9CBA-41B2-AE9D-7FB5CEF7EA70}" type="slidenum">
              <a:rPr lang="zh-CN" altLang="en-US" smtClean="0"/>
              <a:t>10</a:t>
            </a:fld>
            <a:endParaRPr lang="zh-CN" altLang="en-US"/>
          </a:p>
        </p:txBody>
      </p:sp>
    </p:spTree>
    <p:extLst>
      <p:ext uri="{BB962C8B-B14F-4D97-AF65-F5344CB8AC3E}">
        <p14:creationId xmlns:p14="http://schemas.microsoft.com/office/powerpoint/2010/main" val="3655705964"/>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1"/>
          <p:cNvSpPr txBox="1"/>
          <p:nvPr/>
        </p:nvSpPr>
        <p:spPr>
          <a:xfrm>
            <a:off x="561022" y="307374"/>
            <a:ext cx="10244138" cy="542631"/>
          </a:xfrm>
          <a:prstGeom prst="rect">
            <a:avLst/>
          </a:prstGeom>
        </p:spPr>
        <p:txBody>
          <a:bodyPr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800" b="1" smtClean="0">
                <a:latin typeface="微软雅黑" panose="020b0503020204020204" pitchFamily="34" charset="-122"/>
                <a:ea typeface="微软雅黑" panose="020b0503020204020204" pitchFamily="34" charset="-122"/>
              </a:rPr>
              <a:t>2.2  </a:t>
            </a:r>
            <a:r>
              <a:rPr lang="zh-CN" altLang="en-US" sz="1800" b="1" smtClean="0">
                <a:latin typeface="微软雅黑" panose="020b0503020204020204" pitchFamily="34" charset="-122"/>
                <a:ea typeface="微软雅黑" panose="020b0503020204020204" pitchFamily="34" charset="-122"/>
              </a:rPr>
              <a:t>分公司的定位：服务区运营与管理，职能支持服务，定位为成本</a:t>
            </a:r>
            <a:r>
              <a:rPr lang="en-US" altLang="zh-CN" sz="1800" b="1" smtClean="0">
                <a:latin typeface="微软雅黑" panose="020b0503020204020204" pitchFamily="34" charset="-122"/>
                <a:ea typeface="微软雅黑" panose="020b0503020204020204" pitchFamily="34" charset="-122"/>
              </a:rPr>
              <a:t>+</a:t>
            </a:r>
            <a:r>
              <a:rPr lang="zh-CN" altLang="en-US" sz="1800" b="1" smtClean="0">
                <a:latin typeface="微软雅黑" panose="020b0503020204020204" pitchFamily="34" charset="-122"/>
                <a:ea typeface="微软雅黑" panose="020b0503020204020204" pitchFamily="34" charset="-122"/>
              </a:rPr>
              <a:t>利润中心</a:t>
            </a:r>
            <a:endParaRPr lang="zh-CN" altLang="en-US" sz="1800" b="1">
              <a:latin typeface="微软雅黑" panose="020b0503020204020204" pitchFamily="34" charset="-122"/>
              <a:ea typeface="微软雅黑" panose="020b0503020204020204" pitchFamily="34" charset="-122"/>
            </a:endParaRPr>
          </a:p>
        </p:txBody>
      </p:sp>
      <p:sp>
        <p:nvSpPr>
          <p:cNvPr id="6" name="Rectangle 3"/>
          <p:cNvSpPr>
            <a:spLocks noChangeArrowheads="1"/>
          </p:cNvSpPr>
          <p:nvPr/>
        </p:nvSpPr>
        <p:spPr bwMode="auto">
          <a:xfrm>
            <a:off x="5377162" y="2363290"/>
            <a:ext cx="1439863" cy="1439863"/>
          </a:xfrm>
          <a:prstGeom prst="rect">
            <a:avLst/>
          </a:prstGeom>
          <a:solidFill>
            <a:schemeClr val="accent1">
              <a:lumMod val="75000"/>
            </a:schemeClr>
          </a:solidFill>
          <a:extLst>
            <a:ext uri="{91240B29-F687-4F45-9708-019B960494DF}">
              <a14:hiddenLine xmlns:a14="http://schemas.microsoft.com/office/drawing/2010/main" w="6350">
                <a:solidFill>
                  <a:schemeClr val="tx1"/>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12" name="Freeform 9"/>
          <p:cNvSpPr/>
          <p:nvPr/>
        </p:nvSpPr>
        <p:spPr bwMode="auto">
          <a:xfrm>
            <a:off x="1868787" y="1994990"/>
            <a:ext cx="3506788" cy="377825"/>
          </a:xfrm>
          <a:custGeom>
            <a:gdLst>
              <a:gd name="T0" fmla="*/ 2147483647 w 1982"/>
              <a:gd name="T1" fmla="*/ 2147483647 h 214"/>
              <a:gd name="T2" fmla="*/ 2147483647 w 1982"/>
              <a:gd name="T3" fmla="*/ 0 h 214"/>
              <a:gd name="T4" fmla="*/ 0 w 1982"/>
              <a:gd name="T5" fmla="*/ 0 h 214"/>
              <a:gd name="T6" fmla="*/ 0 60000 65536"/>
              <a:gd name="T7" fmla="*/ 0 60000 65536"/>
              <a:gd name="T8" fmla="*/ 0 60000 65536"/>
            </a:gdLst>
            <a:cxnLst>
              <a:cxn ang="T6">
                <a:pos x="T0" y="T1"/>
              </a:cxn>
              <a:cxn ang="T7">
                <a:pos x="T2" y="T3"/>
              </a:cxn>
              <a:cxn ang="T8">
                <a:pos x="T4" y="T5"/>
              </a:cxn>
            </a:cxnLst>
            <a:rect l="0" t="0" r="r" b="b"/>
            <a:pathLst>
              <a:path w="1982" h="214">
                <a:moveTo>
                  <a:pt x="1982" y="214"/>
                </a:moveTo>
                <a:lnTo>
                  <a:pt x="1768" y="0"/>
                </a:lnTo>
                <a:lnTo>
                  <a:pt x="0" y="0"/>
                </a:lnTo>
              </a:path>
            </a:pathLst>
          </a:custGeom>
          <a:noFill/>
          <a:ln w="22225" cap="flat" cmpd="sng">
            <a:solidFill>
              <a:schemeClr val="hlink"/>
            </a:solidFill>
            <a:prstDash val="solid"/>
            <a:round/>
            <a:headEnd type="triangle" w="med" len="lg"/>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0"/>
          <p:cNvSpPr/>
          <p:nvPr/>
        </p:nvSpPr>
        <p:spPr bwMode="auto">
          <a:xfrm flipV="1">
            <a:off x="1868787" y="3796803"/>
            <a:ext cx="3506788" cy="377825"/>
          </a:xfrm>
          <a:custGeom>
            <a:gdLst>
              <a:gd name="T0" fmla="*/ 2147483647 w 1982"/>
              <a:gd name="T1" fmla="*/ 2147483647 h 214"/>
              <a:gd name="T2" fmla="*/ 2147483647 w 1982"/>
              <a:gd name="T3" fmla="*/ 0 h 214"/>
              <a:gd name="T4" fmla="*/ 0 w 1982"/>
              <a:gd name="T5" fmla="*/ 0 h 214"/>
              <a:gd name="T6" fmla="*/ 0 60000 65536"/>
              <a:gd name="T7" fmla="*/ 0 60000 65536"/>
              <a:gd name="T8" fmla="*/ 0 60000 65536"/>
            </a:gdLst>
            <a:cxnLst>
              <a:cxn ang="T6">
                <a:pos x="T0" y="T1"/>
              </a:cxn>
              <a:cxn ang="T7">
                <a:pos x="T2" y="T3"/>
              </a:cxn>
              <a:cxn ang="T8">
                <a:pos x="T4" y="T5"/>
              </a:cxn>
            </a:cxnLst>
            <a:rect l="0" t="0" r="r" b="b"/>
            <a:pathLst>
              <a:path w="1982" h="214">
                <a:moveTo>
                  <a:pt x="1982" y="214"/>
                </a:moveTo>
                <a:lnTo>
                  <a:pt x="1768" y="0"/>
                </a:lnTo>
                <a:lnTo>
                  <a:pt x="0" y="0"/>
                </a:lnTo>
              </a:path>
            </a:pathLst>
          </a:custGeom>
          <a:noFill/>
          <a:ln w="22225" cap="flat" cmpd="sng">
            <a:solidFill>
              <a:schemeClr val="hlink"/>
            </a:solidFill>
            <a:prstDash val="solid"/>
            <a:round/>
            <a:headEnd type="triangle" w="med" len="lg"/>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1"/>
          <p:cNvSpPr/>
          <p:nvPr/>
        </p:nvSpPr>
        <p:spPr bwMode="auto">
          <a:xfrm flipH="1">
            <a:off x="6802737" y="1994990"/>
            <a:ext cx="3506788" cy="377825"/>
          </a:xfrm>
          <a:custGeom>
            <a:gdLst>
              <a:gd name="T0" fmla="*/ 2147483647 w 1982"/>
              <a:gd name="T1" fmla="*/ 2147483647 h 214"/>
              <a:gd name="T2" fmla="*/ 2147483647 w 1982"/>
              <a:gd name="T3" fmla="*/ 0 h 214"/>
              <a:gd name="T4" fmla="*/ 0 w 1982"/>
              <a:gd name="T5" fmla="*/ 0 h 214"/>
              <a:gd name="T6" fmla="*/ 0 60000 65536"/>
              <a:gd name="T7" fmla="*/ 0 60000 65536"/>
              <a:gd name="T8" fmla="*/ 0 60000 65536"/>
            </a:gdLst>
            <a:cxnLst>
              <a:cxn ang="T6">
                <a:pos x="T0" y="T1"/>
              </a:cxn>
              <a:cxn ang="T7">
                <a:pos x="T2" y="T3"/>
              </a:cxn>
              <a:cxn ang="T8">
                <a:pos x="T4" y="T5"/>
              </a:cxn>
            </a:cxnLst>
            <a:rect l="0" t="0" r="r" b="b"/>
            <a:pathLst>
              <a:path w="1982" h="214">
                <a:moveTo>
                  <a:pt x="1982" y="214"/>
                </a:moveTo>
                <a:lnTo>
                  <a:pt x="1768" y="0"/>
                </a:lnTo>
                <a:lnTo>
                  <a:pt x="0" y="0"/>
                </a:lnTo>
              </a:path>
            </a:pathLst>
          </a:custGeom>
          <a:noFill/>
          <a:ln w="22225" cap="flat" cmpd="sng">
            <a:solidFill>
              <a:schemeClr val="hlink"/>
            </a:solidFill>
            <a:prstDash val="solid"/>
            <a:round/>
            <a:headEnd type="triangle" w="med" len="lg"/>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2"/>
          <p:cNvSpPr/>
          <p:nvPr/>
        </p:nvSpPr>
        <p:spPr bwMode="auto">
          <a:xfrm flipH="1" flipV="1">
            <a:off x="6802737" y="3796803"/>
            <a:ext cx="3506788" cy="377825"/>
          </a:xfrm>
          <a:custGeom>
            <a:gdLst>
              <a:gd name="T0" fmla="*/ 2147483647 w 1982"/>
              <a:gd name="T1" fmla="*/ 2147483647 h 214"/>
              <a:gd name="T2" fmla="*/ 2147483647 w 1982"/>
              <a:gd name="T3" fmla="*/ 0 h 214"/>
              <a:gd name="T4" fmla="*/ 0 w 1982"/>
              <a:gd name="T5" fmla="*/ 0 h 214"/>
              <a:gd name="T6" fmla="*/ 0 60000 65536"/>
              <a:gd name="T7" fmla="*/ 0 60000 65536"/>
              <a:gd name="T8" fmla="*/ 0 60000 65536"/>
            </a:gdLst>
            <a:cxnLst>
              <a:cxn ang="T6">
                <a:pos x="T0" y="T1"/>
              </a:cxn>
              <a:cxn ang="T7">
                <a:pos x="T2" y="T3"/>
              </a:cxn>
              <a:cxn ang="T8">
                <a:pos x="T4" y="T5"/>
              </a:cxn>
            </a:cxnLst>
            <a:rect l="0" t="0" r="r" b="b"/>
            <a:pathLst>
              <a:path w="1982" h="214">
                <a:moveTo>
                  <a:pt x="1982" y="214"/>
                </a:moveTo>
                <a:lnTo>
                  <a:pt x="1768" y="0"/>
                </a:lnTo>
                <a:lnTo>
                  <a:pt x="0" y="0"/>
                </a:lnTo>
              </a:path>
            </a:pathLst>
          </a:custGeom>
          <a:noFill/>
          <a:ln w="22225" cap="flat" cmpd="sng">
            <a:solidFill>
              <a:schemeClr val="hlink"/>
            </a:solidFill>
            <a:prstDash val="solid"/>
            <a:round/>
            <a:headEnd type="triangle" w="med" len="lg"/>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矩形 15"/>
          <p:cNvSpPr/>
          <p:nvPr/>
        </p:nvSpPr>
        <p:spPr>
          <a:xfrm>
            <a:off x="5317179" y="2467689"/>
            <a:ext cx="1569660" cy="120032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b="1" smtClean="0">
                <a:solidFill>
                  <a:schemeClr val="bg1"/>
                </a:solidFill>
                <a:latin typeface="微软雅黑" panose="020b0503020204020204" pitchFamily="34" charset="-122"/>
                <a:ea typeface="微软雅黑" panose="020b0503020204020204" pitchFamily="34" charset="-122"/>
              </a:rPr>
              <a:t>经营决策中心</a:t>
            </a:r>
            <a:endParaRPr lang="en-US" altLang="zh-CN" b="1" smtClean="0">
              <a:solidFill>
                <a:schemeClr val="bg1"/>
              </a:solidFill>
              <a:latin typeface="微软雅黑" panose="020b0503020204020204" pitchFamily="34" charset="-122"/>
              <a:ea typeface="微软雅黑" panose="020b0503020204020204" pitchFamily="34" charset="-122"/>
            </a:endParaRPr>
          </a:p>
          <a:p>
            <a:pPr>
              <a:lnSpc>
                <a:spcPct val="200000"/>
              </a:lnSpc>
            </a:pPr>
            <a:r>
              <a:rPr lang="zh-CN" altLang="en-US" b="1" smtClean="0">
                <a:solidFill>
                  <a:schemeClr val="bg1"/>
                </a:solidFill>
                <a:latin typeface="微软雅黑" panose="020b0503020204020204" pitchFamily="34" charset="-122"/>
                <a:ea typeface="微软雅黑" panose="020b0503020204020204" pitchFamily="34" charset="-122"/>
              </a:rPr>
              <a:t>职能服务平台</a:t>
            </a:r>
            <a:endParaRPr lang="zh-CN" altLang="en-US">
              <a:solidFill>
                <a:schemeClr val="bg1"/>
              </a:solidFill>
            </a:endParaRPr>
          </a:p>
        </p:txBody>
      </p:sp>
      <p:sp>
        <p:nvSpPr>
          <p:cNvPr id="17" name="矩形 16"/>
          <p:cNvSpPr/>
          <p:nvPr/>
        </p:nvSpPr>
        <p:spPr>
          <a:xfrm>
            <a:off x="1803618" y="1492268"/>
            <a:ext cx="3009014" cy="458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en-US" altLang="zh-CN" b="1" smtClean="0">
                <a:solidFill>
                  <a:prstClr val="black"/>
                </a:solidFill>
                <a:latin typeface="微软雅黑" panose="020b0503020204020204" pitchFamily="34" charset="-122"/>
                <a:ea typeface="微软雅黑" panose="020b0503020204020204" pitchFamily="34" charset="-122"/>
              </a:rPr>
              <a:t>1 </a:t>
            </a:r>
            <a:r>
              <a:rPr lang="zh-CN" altLang="en-US" b="1" smtClean="0">
                <a:solidFill>
                  <a:prstClr val="black"/>
                </a:solidFill>
                <a:latin typeface="微软雅黑" panose="020b0503020204020204" pitchFamily="34" charset="-122"/>
                <a:ea typeface="微软雅黑" panose="020b0503020204020204" pitchFamily="34" charset="-122"/>
              </a:rPr>
              <a:t>管</a:t>
            </a:r>
            <a:r>
              <a:rPr lang="zh-CN" altLang="en-US" b="1">
                <a:solidFill>
                  <a:prstClr val="black"/>
                </a:solidFill>
                <a:latin typeface="微软雅黑" panose="020b0503020204020204" pitchFamily="34" charset="-122"/>
                <a:ea typeface="微软雅黑" panose="020b0503020204020204" pitchFamily="34" charset="-122"/>
              </a:rPr>
              <a:t>控、监督</a:t>
            </a:r>
            <a:r>
              <a:rPr lang="zh-CN" altLang="en-US" b="1" smtClean="0">
                <a:solidFill>
                  <a:prstClr val="black"/>
                </a:solidFill>
                <a:latin typeface="微软雅黑" panose="020b0503020204020204" pitchFamily="34" charset="-122"/>
                <a:ea typeface="微软雅黑" panose="020b0503020204020204" pitchFamily="34" charset="-122"/>
              </a:rPr>
              <a:t>服务区</a:t>
            </a:r>
            <a:endParaRPr lang="en-US" altLang="zh-CN" b="1">
              <a:solidFill>
                <a:prstClr val="black"/>
              </a:solidFill>
              <a:latin typeface="微软雅黑" panose="020b0503020204020204" pitchFamily="34" charset="-122"/>
              <a:ea typeface="微软雅黑" panose="020b0503020204020204" pitchFamily="34" charset="-122"/>
            </a:endParaRPr>
          </a:p>
        </p:txBody>
      </p:sp>
      <p:sp>
        <p:nvSpPr>
          <p:cNvPr id="18" name="矩形 17"/>
          <p:cNvSpPr/>
          <p:nvPr/>
        </p:nvSpPr>
        <p:spPr>
          <a:xfrm>
            <a:off x="7261525" y="1492268"/>
            <a:ext cx="2784426" cy="458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en-US" altLang="zh-CN" b="1" smtClean="0">
                <a:solidFill>
                  <a:prstClr val="black"/>
                </a:solidFill>
                <a:latin typeface="微软雅黑" panose="020b0503020204020204" pitchFamily="34" charset="-122"/>
                <a:ea typeface="微软雅黑" panose="020b0503020204020204" pitchFamily="34" charset="-122"/>
              </a:rPr>
              <a:t>2 </a:t>
            </a:r>
            <a:r>
              <a:rPr lang="zh-CN" altLang="en-US" b="1" smtClean="0">
                <a:solidFill>
                  <a:prstClr val="black"/>
                </a:solidFill>
                <a:latin typeface="微软雅黑" panose="020b0503020204020204" pitchFamily="34" charset="-122"/>
                <a:ea typeface="微软雅黑" panose="020b0503020204020204" pitchFamily="34" charset="-122"/>
              </a:rPr>
              <a:t>计划与考核</a:t>
            </a:r>
            <a:endParaRPr lang="en-US" altLang="zh-CN" b="1" smtClean="0">
              <a:solidFill>
                <a:prstClr val="black"/>
              </a:solidFill>
              <a:latin typeface="微软雅黑" panose="020b0503020204020204" pitchFamily="34" charset="-122"/>
              <a:ea typeface="微软雅黑" panose="020b0503020204020204" pitchFamily="34" charset="-122"/>
            </a:endParaRPr>
          </a:p>
        </p:txBody>
      </p:sp>
      <p:sp>
        <p:nvSpPr>
          <p:cNvPr id="19" name="矩形 18"/>
          <p:cNvSpPr/>
          <p:nvPr/>
        </p:nvSpPr>
        <p:spPr>
          <a:xfrm>
            <a:off x="1868787" y="3692752"/>
            <a:ext cx="3088224" cy="458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en-US" altLang="zh-CN" b="1" smtClean="0">
                <a:solidFill>
                  <a:prstClr val="black"/>
                </a:solidFill>
                <a:latin typeface="微软雅黑" panose="020b0503020204020204" pitchFamily="34" charset="-122"/>
                <a:ea typeface="微软雅黑" panose="020b0503020204020204" pitchFamily="34" charset="-122"/>
              </a:rPr>
              <a:t>3 </a:t>
            </a:r>
            <a:r>
              <a:rPr lang="zh-CN" altLang="en-US" b="1" smtClean="0">
                <a:solidFill>
                  <a:prstClr val="black"/>
                </a:solidFill>
                <a:latin typeface="微软雅黑" panose="020b0503020204020204" pitchFamily="34" charset="-122"/>
                <a:ea typeface="微软雅黑" panose="020b0503020204020204" pitchFamily="34" charset="-122"/>
              </a:rPr>
              <a:t>职能管理</a:t>
            </a:r>
            <a:endParaRPr lang="en-US" altLang="zh-CN" b="1" smtClean="0">
              <a:solidFill>
                <a:prstClr val="black"/>
              </a:solidFill>
              <a:latin typeface="微软雅黑" panose="020b0503020204020204" pitchFamily="34" charset="-122"/>
              <a:ea typeface="微软雅黑" panose="020b0503020204020204" pitchFamily="34" charset="-122"/>
            </a:endParaRPr>
          </a:p>
        </p:txBody>
      </p:sp>
      <p:sp>
        <p:nvSpPr>
          <p:cNvPr id="21" name="矩形 20"/>
          <p:cNvSpPr/>
          <p:nvPr/>
        </p:nvSpPr>
        <p:spPr>
          <a:xfrm>
            <a:off x="7261525" y="3688317"/>
            <a:ext cx="2784426" cy="458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en-US" altLang="zh-CN" b="1" smtClean="0">
                <a:solidFill>
                  <a:prstClr val="black"/>
                </a:solidFill>
                <a:latin typeface="微软雅黑" panose="020b0503020204020204" pitchFamily="34" charset="-122"/>
                <a:ea typeface="微软雅黑" panose="020b0503020204020204" pitchFamily="34" charset="-122"/>
              </a:rPr>
              <a:t>4 </a:t>
            </a:r>
            <a:r>
              <a:rPr lang="zh-CN" altLang="en-US" b="1" smtClean="0">
                <a:solidFill>
                  <a:prstClr val="black"/>
                </a:solidFill>
                <a:latin typeface="微软雅黑" panose="020b0503020204020204" pitchFamily="34" charset="-122"/>
                <a:ea typeface="微软雅黑" panose="020b0503020204020204" pitchFamily="34" charset="-122"/>
              </a:rPr>
              <a:t>集约采购管理</a:t>
            </a:r>
            <a:endParaRPr lang="en-US" altLang="zh-CN" b="1">
              <a:solidFill>
                <a:prstClr val="black"/>
              </a:solidFill>
              <a:latin typeface="微软雅黑" panose="020b0503020204020204" pitchFamily="34" charset="-122"/>
              <a:ea typeface="微软雅黑" panose="020b0503020204020204" pitchFamily="34" charset="-122"/>
            </a:endParaRPr>
          </a:p>
        </p:txBody>
      </p:sp>
      <p:sp>
        <p:nvSpPr>
          <p:cNvPr id="20" name="灯片编号占位符 12"/>
          <p:cNvSpPr>
            <a:spLocks noGrp="1"/>
          </p:cNvSpPr>
          <p:nvPr>
            <p:ph type="sldNum" sz="quarter" idx="12"/>
          </p:nvPr>
        </p:nvSpPr>
        <p:spPr>
          <a:xfrm>
            <a:off x="332449" y="6380626"/>
            <a:ext cx="573860" cy="365125"/>
          </a:xfrm>
        </p:spPr>
        <p:txBody>
          <a:bodyPr/>
          <a:lstStyle/>
          <a:p>
            <a:fld id="{F297BB46-9CBA-41B2-AE9D-7FB5CEF7EA70}" type="slidenum">
              <a:rPr lang="zh-CN" altLang="en-US" smtClean="0"/>
              <a:t>11</a:t>
            </a:fld>
            <a:endParaRPr lang="zh-CN" altLang="en-US"/>
          </a:p>
        </p:txBody>
      </p:sp>
      <p:sp>
        <p:nvSpPr>
          <p:cNvPr id="2" name="矩形 1"/>
          <p:cNvSpPr/>
          <p:nvPr/>
        </p:nvSpPr>
        <p:spPr>
          <a:xfrm>
            <a:off x="1691995" y="1994990"/>
            <a:ext cx="3439958"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smtClean="0">
                <a:latin typeface="微软雅黑" panose="020b0503020204020204" pitchFamily="34" charset="-122"/>
                <a:ea typeface="微软雅黑" panose="020b0503020204020204" pitchFamily="34" charset="-122"/>
              </a:rPr>
              <a:t>       服务区的服务监督与管理、服务区运营管理、服务区的资源调配与优化等、服务区现场管理与监督、服务考核与服务投诉处理等</a:t>
            </a:r>
            <a:endParaRPr lang="zh-CN" altLang="en-US" sz="1600">
              <a:latin typeface="微软雅黑" panose="020b0503020204020204" pitchFamily="34" charset="-122"/>
              <a:ea typeface="微软雅黑" panose="020b0503020204020204" pitchFamily="34" charset="-122"/>
            </a:endParaRPr>
          </a:p>
        </p:txBody>
      </p:sp>
      <p:sp>
        <p:nvSpPr>
          <p:cNvPr id="22" name="矩形 21"/>
          <p:cNvSpPr/>
          <p:nvPr/>
        </p:nvSpPr>
        <p:spPr>
          <a:xfrm>
            <a:off x="7140582" y="2070487"/>
            <a:ext cx="3439958"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smtClean="0">
                <a:latin typeface="微软雅黑" panose="020b0503020204020204" pitchFamily="34" charset="-122"/>
                <a:ea typeface="微软雅黑" panose="020b0503020204020204" pitchFamily="34" charset="-122"/>
              </a:rPr>
              <a:t>       对</a:t>
            </a:r>
            <a:r>
              <a:rPr lang="zh-CN" altLang="en-US" sz="1600">
                <a:latin typeface="微软雅黑" panose="020b0503020204020204" pitchFamily="34" charset="-122"/>
                <a:ea typeface="微软雅黑" panose="020b0503020204020204" pitchFamily="34" charset="-122"/>
              </a:rPr>
              <a:t>管辖的服务区的经营计划进行审核，考核指标进行分解</a:t>
            </a:r>
          </a:p>
        </p:txBody>
      </p:sp>
      <p:sp>
        <p:nvSpPr>
          <p:cNvPr id="23" name="矩形 22"/>
          <p:cNvSpPr/>
          <p:nvPr/>
        </p:nvSpPr>
        <p:spPr>
          <a:xfrm>
            <a:off x="1692920" y="4249618"/>
            <a:ext cx="3439958" cy="120032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smtClean="0">
                <a:latin typeface="微软雅黑" panose="020b0503020204020204" pitchFamily="34" charset="-122"/>
                <a:ea typeface="微软雅黑" panose="020b0503020204020204" pitchFamily="34" charset="-122"/>
              </a:rPr>
              <a:t>       承接</a:t>
            </a:r>
            <a:r>
              <a:rPr lang="zh-CN" altLang="en-US" sz="1600">
                <a:latin typeface="微软雅黑" panose="020b0503020204020204" pitchFamily="34" charset="-122"/>
                <a:ea typeface="微软雅黑" panose="020b0503020204020204" pitchFamily="34" charset="-122"/>
              </a:rPr>
              <a:t>本部相关工作的要求，管好服务区的人力资源、财务、党工团、综合事务、监察审计等工作</a:t>
            </a:r>
          </a:p>
        </p:txBody>
      </p:sp>
      <p:sp>
        <p:nvSpPr>
          <p:cNvPr id="24" name="矩形 23"/>
          <p:cNvSpPr/>
          <p:nvPr/>
        </p:nvSpPr>
        <p:spPr>
          <a:xfrm>
            <a:off x="7110439" y="4174628"/>
            <a:ext cx="3439958" cy="83099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smtClean="0">
                <a:latin typeface="微软雅黑" panose="020b0503020204020204" pitchFamily="34" charset="-122"/>
                <a:ea typeface="微软雅黑" panose="020b0503020204020204" pitchFamily="34" charset="-122"/>
              </a:rPr>
              <a:t>       对</a:t>
            </a:r>
            <a:r>
              <a:rPr lang="zh-CN" altLang="en-US" sz="1600">
                <a:latin typeface="微软雅黑" panose="020b0503020204020204" pitchFamily="34" charset="-122"/>
                <a:ea typeface="微软雅黑" panose="020b0503020204020204" pitchFamily="34" charset="-122"/>
              </a:rPr>
              <a:t>管辖的服务区的资产采购公司进行统一，降低成本，提高效益</a:t>
            </a:r>
          </a:p>
        </p:txBody>
      </p:sp>
    </p:spTree>
    <p:extLst>
      <p:ext uri="{BB962C8B-B14F-4D97-AF65-F5344CB8AC3E}">
        <p14:creationId xmlns:p14="http://schemas.microsoft.com/office/powerpoint/2010/main" val="3814496579"/>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标注 12"/>
          <p:cNvSpPr/>
          <p:nvPr/>
        </p:nvSpPr>
        <p:spPr>
          <a:xfrm>
            <a:off x="6187440" y="2179320"/>
            <a:ext cx="275844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标题 1"/>
          <p:cNvSpPr>
            <a:spLocks noGrp="1"/>
          </p:cNvSpPr>
          <p:nvPr>
            <p:ph type="title"/>
          </p:nvPr>
        </p:nvSpPr>
        <p:spPr/>
        <p:txBody>
          <a:bodyPr/>
          <a:lstStyle/>
          <a:p>
            <a:r>
              <a:rPr lang="zh-CN" altLang="en-US" smtClean="0"/>
              <a:t>分公司的职责界定</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12</a:t>
            </a:fld>
            <a:endParaRPr lang="zh-CN" altLang="en-US"/>
          </a:p>
        </p:txBody>
      </p:sp>
      <p:sp>
        <p:nvSpPr>
          <p:cNvPr id="4" name="矩形标注 3"/>
          <p:cNvSpPr/>
          <p:nvPr/>
        </p:nvSpPr>
        <p:spPr>
          <a:xfrm>
            <a:off x="350520" y="2179320"/>
            <a:ext cx="275844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TextBox 4"/>
          <p:cNvSpPr txBox="1"/>
          <p:nvPr/>
        </p:nvSpPr>
        <p:spPr>
          <a:xfrm>
            <a:off x="381000" y="2153305"/>
            <a:ext cx="2865120" cy="341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分公司下资产采购订单</a:t>
            </a:r>
            <a:r>
              <a:rPr lang="zh-CN" altLang="en-US" sz="1600">
                <a:latin typeface="微软雅黑" panose="020b0503020204020204" pitchFamily="34" charset="-122"/>
                <a:ea typeface="微软雅黑" panose="020b0503020204020204" pitchFamily="34" charset="-122"/>
              </a:rPr>
              <a:t>（低值易耗品</a:t>
            </a:r>
            <a:r>
              <a:rPr lang="zh-CN" altLang="en-US" sz="1600" smtClean="0">
                <a:latin typeface="微软雅黑" panose="020b0503020204020204" pitchFamily="34" charset="-122"/>
                <a:ea typeface="微软雅黑" panose="020b0503020204020204" pitchFamily="34" charset="-122"/>
              </a:rPr>
              <a:t>）</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采购合同管理</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分公司内资产</a:t>
            </a:r>
            <a:r>
              <a:rPr lang="zh-CN" altLang="en-US" sz="1600">
                <a:latin typeface="微软雅黑" panose="020b0503020204020204" pitchFamily="34" charset="-122"/>
                <a:ea typeface="微软雅黑" panose="020b0503020204020204" pitchFamily="34" charset="-122"/>
              </a:rPr>
              <a:t>调拨</a:t>
            </a: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盘点</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资产</a:t>
            </a:r>
            <a:r>
              <a:rPr lang="zh-CN" altLang="en-US" sz="1600">
                <a:latin typeface="微软雅黑" panose="020b0503020204020204" pitchFamily="34" charset="-122"/>
                <a:ea typeface="微软雅黑" panose="020b0503020204020204" pitchFamily="34" charset="-122"/>
              </a:rPr>
              <a:t>日常维修单项费用在</a:t>
            </a:r>
            <a:r>
              <a:rPr lang="en-US" altLang="zh-CN" sz="1600">
                <a:latin typeface="微软雅黑" panose="020b0503020204020204" pitchFamily="34" charset="-122"/>
                <a:ea typeface="微软雅黑" panose="020b0503020204020204" pitchFamily="34" charset="-122"/>
              </a:rPr>
              <a:t>500</a:t>
            </a:r>
            <a:r>
              <a:rPr lang="zh-CN" altLang="en-US" sz="1600">
                <a:latin typeface="微软雅黑" panose="020b0503020204020204" pitchFamily="34" charset="-122"/>
                <a:ea typeface="微软雅黑" panose="020b0503020204020204" pitchFamily="34" charset="-122"/>
              </a:rPr>
              <a:t>元（含）以上</a:t>
            </a:r>
            <a:r>
              <a:rPr lang="en-US" altLang="zh-CN" sz="1600">
                <a:latin typeface="微软雅黑" panose="020b0503020204020204" pitchFamily="34" charset="-122"/>
                <a:ea typeface="微软雅黑" panose="020b0503020204020204" pitchFamily="34" charset="-122"/>
              </a:rPr>
              <a:t>1999</a:t>
            </a:r>
            <a:r>
              <a:rPr lang="zh-CN" altLang="en-US" sz="1600">
                <a:latin typeface="微软雅黑" panose="020b0503020204020204" pitchFamily="34" charset="-122"/>
                <a:ea typeface="微软雅黑" panose="020b0503020204020204" pitchFamily="34" charset="-122"/>
              </a:rPr>
              <a:t>元以下</a:t>
            </a: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已到使用年限的资产</a:t>
            </a:r>
            <a:r>
              <a:rPr lang="zh-CN" altLang="en-US" sz="1600" smtClean="0">
                <a:latin typeface="微软雅黑" panose="020b0503020204020204" pitchFamily="34" charset="-122"/>
                <a:ea typeface="微软雅黑" panose="020b0503020204020204" pitchFamily="34" charset="-122"/>
              </a:rPr>
              <a:t>报废</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营销和市场拓展方案执行</a:t>
            </a:r>
            <a:endParaRPr lang="zh-CN" altLang="en-US" sz="1600">
              <a:latin typeface="微软雅黑" panose="020b0503020204020204" pitchFamily="34" charset="-122"/>
              <a:ea typeface="微软雅黑" panose="020b0503020204020204" pitchFamily="34" charset="-122"/>
            </a:endParaRPr>
          </a:p>
        </p:txBody>
      </p:sp>
      <p:sp>
        <p:nvSpPr>
          <p:cNvPr id="6" name="矩形 5"/>
          <p:cNvSpPr/>
          <p:nvPr/>
        </p:nvSpPr>
        <p:spPr>
          <a:xfrm>
            <a:off x="350520" y="5516880"/>
            <a:ext cx="56388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运营管理组</a:t>
            </a:r>
            <a:endParaRPr lang="zh-CN" altLang="en-US">
              <a:latin typeface="微软雅黑" panose="020b0503020204020204" pitchFamily="34" charset="-122"/>
              <a:ea typeface="微软雅黑" panose="020b0503020204020204" pitchFamily="34" charset="-122"/>
            </a:endParaRPr>
          </a:p>
        </p:txBody>
      </p:sp>
      <p:sp>
        <p:nvSpPr>
          <p:cNvPr id="7" name="圆角矩形 6"/>
          <p:cNvSpPr/>
          <p:nvPr/>
        </p:nvSpPr>
        <p:spPr>
          <a:xfrm>
            <a:off x="102108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矩形标注 9"/>
          <p:cNvSpPr/>
          <p:nvPr/>
        </p:nvSpPr>
        <p:spPr>
          <a:xfrm>
            <a:off x="3230880" y="2179320"/>
            <a:ext cx="275844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矩形 8"/>
          <p:cNvSpPr/>
          <p:nvPr/>
        </p:nvSpPr>
        <p:spPr>
          <a:xfrm>
            <a:off x="3276600" y="2259985"/>
            <a:ext cx="2758440"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招商规划</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招商合同管理</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非</a:t>
            </a:r>
            <a:r>
              <a:rPr lang="zh-CN" altLang="en-US" sz="1600">
                <a:latin typeface="微软雅黑" panose="020b0503020204020204" pitchFamily="34" charset="-122"/>
                <a:ea typeface="微软雅黑" panose="020b0503020204020204" pitchFamily="34" charset="-122"/>
              </a:rPr>
              <a:t>主力店招商项目实施及合同签订</a:t>
            </a:r>
            <a:endParaRPr lang="en-US" altLang="zh-CN" sz="16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高铁站招商管理和广告位</a:t>
            </a:r>
            <a:r>
              <a:rPr lang="zh-CN" altLang="en-US" sz="1600" smtClean="0">
                <a:latin typeface="微软雅黑" panose="020b0503020204020204" pitchFamily="34" charset="-122"/>
                <a:ea typeface="微软雅黑" panose="020b0503020204020204" pitchFamily="34" charset="-122"/>
              </a:rPr>
              <a:t>招商</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新</a:t>
            </a:r>
            <a:r>
              <a:rPr lang="zh-CN" altLang="en-US" sz="1600" smtClean="0">
                <a:latin typeface="微软雅黑" panose="020b0503020204020204" pitchFamily="34" charset="-122"/>
                <a:ea typeface="微软雅黑" panose="020b0503020204020204" pitchFamily="34" charset="-122"/>
              </a:rPr>
              <a:t>开服务区的工程建设</a:t>
            </a:r>
            <a:endParaRPr lang="zh-CN" altLang="en-US" sz="1600">
              <a:latin typeface="微软雅黑" panose="020b0503020204020204" pitchFamily="34" charset="-122"/>
              <a:ea typeface="微软雅黑" panose="020b0503020204020204" pitchFamily="34" charset="-122"/>
            </a:endParaRPr>
          </a:p>
        </p:txBody>
      </p:sp>
      <p:sp>
        <p:nvSpPr>
          <p:cNvPr id="11" name="矩形 10"/>
          <p:cNvSpPr/>
          <p:nvPr/>
        </p:nvSpPr>
        <p:spPr>
          <a:xfrm>
            <a:off x="6187440" y="2182235"/>
            <a:ext cx="2758440" cy="34163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服务区安全管理（应急预案）的稽查、</a:t>
            </a:r>
            <a:r>
              <a:rPr lang="zh-CN" altLang="en-US" sz="1600" smtClean="0">
                <a:latin typeface="微软雅黑" panose="020b0503020204020204" pitchFamily="34" charset="-122"/>
                <a:ea typeface="微软雅黑" panose="020b0503020204020204" pitchFamily="34" charset="-122"/>
              </a:rPr>
              <a:t>考核</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综治维稳</a:t>
            </a:r>
            <a:r>
              <a:rPr lang="zh-CN" altLang="en-US" sz="1600" smtClean="0">
                <a:latin typeface="微软雅黑" panose="020b0503020204020204" pitchFamily="34" charset="-122"/>
                <a:ea typeface="微软雅黑" panose="020b0503020204020204" pitchFamily="34" charset="-122"/>
              </a:rPr>
              <a:t>工作</a:t>
            </a:r>
            <a:endParaRPr lang="zh-CN" altLang="en-US" sz="16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服务区物业管理的稽查、考核</a:t>
            </a: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基建工程及中型维修</a:t>
            </a:r>
            <a:r>
              <a:rPr lang="zh-CN" altLang="en-US" sz="1600" smtClean="0">
                <a:latin typeface="微软雅黑" panose="020b0503020204020204" pitchFamily="34" charset="-122"/>
                <a:ea typeface="微软雅黑" panose="020b0503020204020204" pitchFamily="34" charset="-122"/>
              </a:rPr>
              <a:t>养护</a:t>
            </a:r>
            <a:endParaRPr lang="en-US" altLang="zh-CN" sz="1600" smtClean="0">
              <a:latin typeface="微软雅黑" panose="020b0503020204020204" pitchFamily="34" charset="-122"/>
              <a:ea typeface="微软雅黑" panose="020b0503020204020204" pitchFamily="34" charset="-122"/>
            </a:endParaRPr>
          </a:p>
          <a:p>
            <a:pPr>
              <a:lnSpc>
                <a:spcPct val="150000"/>
              </a:lnSpc>
            </a:pPr>
            <a:r>
              <a:rPr lang="en-US" altLang="zh-CN" sz="1600" smtClean="0">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单项</a:t>
            </a:r>
            <a:r>
              <a:rPr lang="zh-CN" altLang="en-US" sz="1600">
                <a:latin typeface="微软雅黑" panose="020b0503020204020204" pitchFamily="34" charset="-122"/>
                <a:ea typeface="微软雅黑" panose="020b0503020204020204" pitchFamily="34" charset="-122"/>
              </a:rPr>
              <a:t>费用在</a:t>
            </a:r>
            <a:r>
              <a:rPr lang="en-US" altLang="zh-CN" sz="1600">
                <a:latin typeface="微软雅黑" panose="020b0503020204020204" pitchFamily="34" charset="-122"/>
                <a:ea typeface="微软雅黑" panose="020b0503020204020204" pitchFamily="34" charset="-122"/>
              </a:rPr>
              <a:t>5000</a:t>
            </a:r>
            <a:r>
              <a:rPr lang="zh-CN" altLang="en-US" sz="1600">
                <a:latin typeface="微软雅黑" panose="020b0503020204020204" pitchFamily="34" charset="-122"/>
                <a:ea typeface="微软雅黑" panose="020b0503020204020204" pitchFamily="34" charset="-122"/>
              </a:rPr>
              <a:t>元以上</a:t>
            </a:r>
            <a:r>
              <a:rPr lang="en-US" altLang="zh-CN" sz="1600">
                <a:latin typeface="微软雅黑" panose="020b0503020204020204" pitchFamily="34" charset="-122"/>
                <a:ea typeface="微软雅黑" panose="020b0503020204020204" pitchFamily="34" charset="-122"/>
              </a:rPr>
              <a:t>49999</a:t>
            </a:r>
            <a:r>
              <a:rPr lang="zh-CN" altLang="en-US" sz="1600">
                <a:latin typeface="微软雅黑" panose="020b0503020204020204" pitchFamily="34" charset="-122"/>
                <a:ea typeface="微软雅黑" panose="020b0503020204020204" pitchFamily="34" charset="-122"/>
              </a:rPr>
              <a:t>元（含）以下</a:t>
            </a:r>
            <a:r>
              <a:rPr lang="en-US" altLang="zh-CN" sz="1600" smtClean="0">
                <a:latin typeface="微软雅黑" panose="020b0503020204020204" pitchFamily="34" charset="-122"/>
                <a:ea typeface="微软雅黑" panose="020b0503020204020204" pitchFamily="34" charset="-122"/>
              </a:rPr>
              <a:t>)</a:t>
            </a:r>
            <a:endParaRPr lang="zh-CN" altLang="en-US" sz="16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en-US" altLang="zh-CN" sz="1600">
                <a:latin typeface="微软雅黑" panose="020b0503020204020204" pitchFamily="34" charset="-122"/>
                <a:ea typeface="微软雅黑" panose="020b0503020204020204" pitchFamily="34" charset="-122"/>
              </a:rPr>
              <a:t>VI</a:t>
            </a:r>
            <a:r>
              <a:rPr lang="zh-CN" altLang="en-US" sz="1600" smtClean="0">
                <a:latin typeface="微软雅黑" panose="020b0503020204020204" pitchFamily="34" charset="-122"/>
                <a:ea typeface="微软雅黑" panose="020b0503020204020204" pitchFamily="34" charset="-122"/>
              </a:rPr>
              <a:t>管理</a:t>
            </a:r>
            <a:endParaRPr lang="zh-CN" altLang="en-US" sz="1600">
              <a:latin typeface="微软雅黑" panose="020b0503020204020204" pitchFamily="34" charset="-122"/>
              <a:ea typeface="微软雅黑" panose="020b0503020204020204" pitchFamily="34" charset="-122"/>
            </a:endParaRPr>
          </a:p>
        </p:txBody>
      </p:sp>
      <p:sp>
        <p:nvSpPr>
          <p:cNvPr id="12" name="圆角矩形 11"/>
          <p:cNvSpPr/>
          <p:nvPr/>
        </p:nvSpPr>
        <p:spPr>
          <a:xfrm>
            <a:off x="355092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圆角矩形 13"/>
          <p:cNvSpPr/>
          <p:nvPr/>
        </p:nvSpPr>
        <p:spPr>
          <a:xfrm>
            <a:off x="647700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矩形 14"/>
          <p:cNvSpPr/>
          <p:nvPr/>
        </p:nvSpPr>
        <p:spPr>
          <a:xfrm>
            <a:off x="6187440" y="5516880"/>
            <a:ext cx="275844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安物组</a:t>
            </a:r>
            <a:endParaRPr lang="zh-CN" altLang="en-US">
              <a:latin typeface="微软雅黑" panose="020b0503020204020204" pitchFamily="34" charset="-122"/>
              <a:ea typeface="微软雅黑" panose="020b0503020204020204" pitchFamily="34" charset="-122"/>
            </a:endParaRPr>
          </a:p>
        </p:txBody>
      </p:sp>
      <p:sp>
        <p:nvSpPr>
          <p:cNvPr id="16" name="矩形 15"/>
          <p:cNvSpPr/>
          <p:nvPr/>
        </p:nvSpPr>
        <p:spPr>
          <a:xfrm>
            <a:off x="9069704" y="5516880"/>
            <a:ext cx="275844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财务管理组</a:t>
            </a:r>
            <a:endParaRPr lang="zh-CN" altLang="en-US">
              <a:latin typeface="微软雅黑" panose="020b0503020204020204" pitchFamily="34" charset="-122"/>
              <a:ea typeface="微软雅黑" panose="020b0503020204020204" pitchFamily="34" charset="-122"/>
            </a:endParaRPr>
          </a:p>
        </p:txBody>
      </p:sp>
      <p:sp>
        <p:nvSpPr>
          <p:cNvPr id="17" name="矩形标注 16"/>
          <p:cNvSpPr/>
          <p:nvPr/>
        </p:nvSpPr>
        <p:spPr>
          <a:xfrm>
            <a:off x="9060180" y="2194560"/>
            <a:ext cx="275844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圆角矩形 17"/>
          <p:cNvSpPr/>
          <p:nvPr/>
        </p:nvSpPr>
        <p:spPr>
          <a:xfrm>
            <a:off x="950214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TextBox 18"/>
          <p:cNvSpPr txBox="1"/>
          <p:nvPr/>
        </p:nvSpPr>
        <p:spPr>
          <a:xfrm>
            <a:off x="222126" y="1234440"/>
            <a:ext cx="11634594"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本部：      资产经营部                    商地开发部                              安物部                               计划财务部              </a:t>
            </a:r>
            <a:endParaRPr lang="zh-CN" altLang="en-US">
              <a:latin typeface="微软雅黑" panose="020b0503020204020204" pitchFamily="34" charset="-122"/>
              <a:ea typeface="微软雅黑" panose="020b0503020204020204" pitchFamily="34" charset="-122"/>
            </a:endParaRPr>
          </a:p>
        </p:txBody>
      </p:sp>
      <p:sp>
        <p:nvSpPr>
          <p:cNvPr id="20" name="矩形 19"/>
          <p:cNvSpPr/>
          <p:nvPr/>
        </p:nvSpPr>
        <p:spPr>
          <a:xfrm>
            <a:off x="9022080" y="2223195"/>
            <a:ext cx="2758440" cy="326704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ts val="2500"/>
              </a:lnSpc>
              <a:buFont typeface="Arial" pitchFamily="34" charset="0"/>
              <a:buChar char="•"/>
            </a:pPr>
            <a:r>
              <a:rPr lang="zh-CN" altLang="en-US" sz="1600">
                <a:latin typeface="微软雅黑" panose="020b0503020204020204" pitchFamily="34" charset="-122"/>
                <a:ea typeface="微软雅黑" panose="020b0503020204020204" pitchFamily="34" charset="-122"/>
              </a:rPr>
              <a:t>资产入账处理，谁采购谁负责</a:t>
            </a:r>
          </a:p>
          <a:p>
            <a:pPr marL="285750" indent="-285750">
              <a:lnSpc>
                <a:spcPts val="2500"/>
              </a:lnSpc>
              <a:buFont typeface="Arial" pitchFamily="34" charset="0"/>
              <a:buChar char="•"/>
            </a:pPr>
            <a:r>
              <a:rPr lang="zh-CN" altLang="en-US" sz="1600">
                <a:latin typeface="微软雅黑" panose="020b0503020204020204" pitchFamily="34" charset="-122"/>
                <a:ea typeface="微软雅黑" panose="020b0503020204020204" pitchFamily="34" charset="-122"/>
              </a:rPr>
              <a:t>预算审批权限下放</a:t>
            </a:r>
          </a:p>
          <a:p>
            <a:pPr marL="285750" indent="-285750">
              <a:lnSpc>
                <a:spcPts val="2500"/>
              </a:lnSpc>
              <a:buFont typeface="Arial" pitchFamily="34" charset="0"/>
              <a:buChar char="•"/>
            </a:pPr>
            <a:r>
              <a:rPr lang="zh-CN" altLang="en-US" sz="1600">
                <a:latin typeface="微软雅黑" panose="020b0503020204020204" pitchFamily="34" charset="-122"/>
                <a:ea typeface="微软雅黑" panose="020b0503020204020204" pitchFamily="34" charset="-122"/>
              </a:rPr>
              <a:t>税务开发票（部分合同）</a:t>
            </a:r>
          </a:p>
          <a:p>
            <a:pPr marL="285750" indent="-285750">
              <a:lnSpc>
                <a:spcPts val="25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资金管理、财务分析、核算与成本控制</a:t>
            </a:r>
            <a:endParaRPr lang="en-US" altLang="zh-CN" sz="1600" smtClean="0">
              <a:latin typeface="微软雅黑" panose="020b0503020204020204" pitchFamily="34" charset="-122"/>
              <a:ea typeface="微软雅黑" panose="020b0503020204020204" pitchFamily="34" charset="-122"/>
            </a:endParaRPr>
          </a:p>
          <a:p>
            <a:pPr marL="285750" indent="-285750">
              <a:lnSpc>
                <a:spcPts val="2500"/>
              </a:lnSpc>
              <a:buFont typeface="Arial" pitchFamily="34" charset="0"/>
              <a:buChar char="•"/>
            </a:pPr>
            <a:r>
              <a:rPr lang="zh-CN" altLang="en-US" sz="1600">
                <a:latin typeface="微软雅黑" panose="020b0503020204020204" pitchFamily="34" charset="-122"/>
                <a:ea typeface="微软雅黑" panose="020b0503020204020204" pitchFamily="34" charset="-122"/>
              </a:rPr>
              <a:t>维修工程</a:t>
            </a:r>
            <a:r>
              <a:rPr lang="en-US" altLang="zh-CN" sz="1600">
                <a:latin typeface="微软雅黑" panose="020b0503020204020204" pitchFamily="34" charset="-122"/>
                <a:ea typeface="微软雅黑" panose="020b0503020204020204" pitchFamily="34" charset="-122"/>
              </a:rPr>
              <a:t>3</a:t>
            </a:r>
            <a:r>
              <a:rPr lang="zh-CN" altLang="en-US" sz="1600">
                <a:latin typeface="微软雅黑" panose="020b0503020204020204" pitchFamily="34" charset="-122"/>
                <a:ea typeface="微软雅黑" panose="020b0503020204020204" pitchFamily="34" charset="-122"/>
              </a:rPr>
              <a:t>万元以上的本部审批，</a:t>
            </a:r>
            <a:r>
              <a:rPr lang="en-US" altLang="zh-CN" sz="1600">
                <a:latin typeface="微软雅黑" panose="020b0503020204020204" pitchFamily="34" charset="-122"/>
                <a:ea typeface="微软雅黑" panose="020b0503020204020204" pitchFamily="34" charset="-122"/>
              </a:rPr>
              <a:t>5</a:t>
            </a:r>
            <a:r>
              <a:rPr lang="zh-CN" altLang="en-US" sz="1600">
                <a:latin typeface="微软雅黑" panose="020b0503020204020204" pitchFamily="34" charset="-122"/>
                <a:ea typeface="微软雅黑" panose="020b0503020204020204" pitchFamily="34" charset="-122"/>
              </a:rPr>
              <a:t>万以上的本部支付，</a:t>
            </a:r>
            <a:r>
              <a:rPr lang="en-US" altLang="zh-CN" sz="1600">
                <a:latin typeface="微软雅黑" panose="020b0503020204020204" pitchFamily="34" charset="-122"/>
                <a:ea typeface="微软雅黑" panose="020b0503020204020204" pitchFamily="34" charset="-122"/>
              </a:rPr>
              <a:t>5</a:t>
            </a:r>
            <a:r>
              <a:rPr lang="zh-CN" altLang="en-US" sz="1600">
                <a:latin typeface="微软雅黑" panose="020b0503020204020204" pitchFamily="34" charset="-122"/>
                <a:ea typeface="微软雅黑" panose="020b0503020204020204" pitchFamily="34" charset="-122"/>
              </a:rPr>
              <a:t>万以下的分公司支付及</a:t>
            </a:r>
            <a:r>
              <a:rPr lang="zh-CN" altLang="en-US" sz="1600" smtClean="0">
                <a:latin typeface="微软雅黑" panose="020b0503020204020204" pitchFamily="34" charset="-122"/>
                <a:ea typeface="微软雅黑" panose="020b0503020204020204" pitchFamily="34" charset="-122"/>
              </a:rPr>
              <a:t>实施</a:t>
            </a:r>
            <a:endParaRPr lang="en-US" altLang="zh-CN" sz="1600">
              <a:latin typeface="微软雅黑" panose="020b0503020204020204" pitchFamily="34" charset="-122"/>
              <a:ea typeface="微软雅黑" panose="020b0503020204020204" pitchFamily="34" charset="-122"/>
            </a:endParaRPr>
          </a:p>
        </p:txBody>
      </p:sp>
      <p:sp>
        <p:nvSpPr>
          <p:cNvPr id="21" name="文本框 6"/>
          <p:cNvSpPr txBox="1"/>
          <p:nvPr/>
        </p:nvSpPr>
        <p:spPr>
          <a:xfrm>
            <a:off x="2066916" y="6070856"/>
            <a:ext cx="2588904" cy="307773"/>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latin typeface="微软雅黑" panose="020b0503020204020204" pitchFamily="34" charset="-122"/>
                <a:ea typeface="微软雅黑" panose="020b0503020204020204" pitchFamily="34" charset="-122"/>
              </a:rPr>
              <a:t>备注</a:t>
            </a:r>
            <a:r>
              <a:rPr lang="zh-CN" altLang="en-US" sz="1200" smtClean="0">
                <a:latin typeface="微软雅黑" panose="020b0503020204020204" pitchFamily="34" charset="-122"/>
                <a:ea typeface="微软雅黑" panose="020b0503020204020204" pitchFamily="34" charset="-122"/>
              </a:rPr>
              <a:t>：招商和采购分开</a:t>
            </a:r>
            <a:endParaRPr lang="zh-CN" altLang="en-US" sz="12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177660345"/>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分公司的职责界定</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13</a:t>
            </a:fld>
            <a:endParaRPr lang="zh-CN" altLang="en-US"/>
          </a:p>
        </p:txBody>
      </p:sp>
      <p:sp>
        <p:nvSpPr>
          <p:cNvPr id="5" name="矩形标注 4"/>
          <p:cNvSpPr/>
          <p:nvPr/>
        </p:nvSpPr>
        <p:spPr>
          <a:xfrm>
            <a:off x="777240" y="2194560"/>
            <a:ext cx="233172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TextBox 5"/>
          <p:cNvSpPr txBox="1"/>
          <p:nvPr/>
        </p:nvSpPr>
        <p:spPr>
          <a:xfrm>
            <a:off x="777240" y="2259985"/>
            <a:ext cx="2331720"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分公司</a:t>
            </a:r>
            <a:r>
              <a:rPr lang="zh-CN" altLang="en-US" sz="1600" smtClean="0">
                <a:latin typeface="微软雅黑" panose="020b0503020204020204" pitchFamily="34" charset="-122"/>
                <a:ea typeface="微软雅黑" panose="020b0503020204020204" pitchFamily="34" charset="-122"/>
              </a:rPr>
              <a:t>党、工、团工作实施</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分公司</a:t>
            </a:r>
            <a:r>
              <a:rPr lang="zh-CN" altLang="en-US" sz="1600">
                <a:latin typeface="微软雅黑" panose="020b0503020204020204" pitchFamily="34" charset="-122"/>
                <a:ea typeface="微软雅黑" panose="020b0503020204020204" pitchFamily="34" charset="-122"/>
              </a:rPr>
              <a:t>新闻宣传及企业文化建设</a:t>
            </a:r>
            <a:r>
              <a:rPr lang="zh-CN" altLang="en-US" sz="1600" smtClean="0">
                <a:latin typeface="微软雅黑" panose="020b0503020204020204" pitchFamily="34" charset="-122"/>
                <a:ea typeface="微软雅黑" panose="020b0503020204020204" pitchFamily="34" charset="-122"/>
              </a:rPr>
              <a:t>实施</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计生工作实施</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对</a:t>
            </a:r>
            <a:r>
              <a:rPr lang="zh-CN" altLang="en-US" sz="1600">
                <a:latin typeface="微软雅黑" panose="020b0503020204020204" pitchFamily="34" charset="-122"/>
                <a:ea typeface="微软雅黑" panose="020b0503020204020204" pitchFamily="34" charset="-122"/>
              </a:rPr>
              <a:t>服务区指导、监督、</a:t>
            </a:r>
            <a:r>
              <a:rPr lang="zh-CN" altLang="en-US" sz="1600" smtClean="0">
                <a:latin typeface="微软雅黑" panose="020b0503020204020204" pitchFamily="34" charset="-122"/>
                <a:ea typeface="微软雅黑" panose="020b0503020204020204" pitchFamily="34" charset="-122"/>
              </a:rPr>
              <a:t>考核</a:t>
            </a:r>
            <a:endParaRPr lang="zh-CN" altLang="en-US" sz="1600">
              <a:latin typeface="微软雅黑" panose="020b0503020204020204" pitchFamily="34" charset="-122"/>
              <a:ea typeface="微软雅黑" panose="020b0503020204020204" pitchFamily="34" charset="-122"/>
            </a:endParaRPr>
          </a:p>
        </p:txBody>
      </p:sp>
      <p:sp>
        <p:nvSpPr>
          <p:cNvPr id="7" name="矩形 6"/>
          <p:cNvSpPr/>
          <p:nvPr/>
        </p:nvSpPr>
        <p:spPr>
          <a:xfrm>
            <a:off x="762000" y="5516880"/>
            <a:ext cx="1109472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综合管理组</a:t>
            </a:r>
            <a:endParaRPr lang="zh-CN" altLang="en-US">
              <a:latin typeface="微软雅黑" panose="020b0503020204020204" pitchFamily="34" charset="-122"/>
              <a:ea typeface="微软雅黑" panose="020b0503020204020204" pitchFamily="34" charset="-122"/>
            </a:endParaRPr>
          </a:p>
        </p:txBody>
      </p:sp>
      <p:sp>
        <p:nvSpPr>
          <p:cNvPr id="8" name="圆角矩形 7"/>
          <p:cNvSpPr/>
          <p:nvPr/>
        </p:nvSpPr>
        <p:spPr>
          <a:xfrm>
            <a:off x="102108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矩形标注 8"/>
          <p:cNvSpPr/>
          <p:nvPr/>
        </p:nvSpPr>
        <p:spPr>
          <a:xfrm>
            <a:off x="5715000" y="2179320"/>
            <a:ext cx="362712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ts val="2600"/>
              </a:lnSpc>
            </a:pPr>
            <a:endParaRPr lang="zh-CN" altLang="en-US"/>
          </a:p>
        </p:txBody>
      </p:sp>
      <p:sp>
        <p:nvSpPr>
          <p:cNvPr id="10" name="矩形 9"/>
          <p:cNvSpPr/>
          <p:nvPr/>
        </p:nvSpPr>
        <p:spPr>
          <a:xfrm>
            <a:off x="5715000" y="2183785"/>
            <a:ext cx="3718560" cy="333681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ts val="2300"/>
              </a:lnSpc>
              <a:buFont typeface="Arial" pitchFamily="34" charset="0"/>
              <a:buChar char="•"/>
            </a:pPr>
            <a:r>
              <a:rPr lang="zh-CN" altLang="en-US" sz="1600">
                <a:latin typeface="微软雅黑" panose="020b0503020204020204" pitchFamily="34" charset="-122"/>
                <a:ea typeface="微软雅黑" panose="020b0503020204020204" pitchFamily="34" charset="-122"/>
              </a:rPr>
              <a:t>分公司人力需求及编制</a:t>
            </a:r>
          </a:p>
          <a:p>
            <a:pPr marL="285750" indent="-285750">
              <a:lnSpc>
                <a:spcPts val="2300"/>
              </a:lnSpc>
              <a:buFont typeface="Arial" pitchFamily="34" charset="0"/>
              <a:buChar char="•"/>
            </a:pPr>
            <a:r>
              <a:rPr lang="zh-CN" altLang="en-US" sz="1600">
                <a:latin typeface="微软雅黑" panose="020b0503020204020204" pitchFamily="34" charset="-122"/>
                <a:ea typeface="微软雅黑" panose="020b0503020204020204" pitchFamily="34" charset="-122"/>
              </a:rPr>
              <a:t>分公司的中层以下人员</a:t>
            </a:r>
            <a:r>
              <a:rPr lang="en-US" altLang="zh-CN" sz="160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包括服务区人员</a:t>
            </a:r>
            <a:r>
              <a:rPr lang="en-US" altLang="zh-CN" sz="160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的招聘与调配</a:t>
            </a:r>
          </a:p>
          <a:p>
            <a:pPr marL="285750" indent="-285750">
              <a:lnSpc>
                <a:spcPts val="2300"/>
              </a:lnSpc>
              <a:buFont typeface="Arial" pitchFamily="34" charset="0"/>
              <a:buChar char="•"/>
            </a:pPr>
            <a:r>
              <a:rPr lang="zh-CN" altLang="en-US" sz="1600">
                <a:latin typeface="微软雅黑" panose="020b0503020204020204" pitchFamily="34" charset="-122"/>
                <a:ea typeface="微软雅黑" panose="020b0503020204020204" pitchFamily="34" charset="-122"/>
              </a:rPr>
              <a:t>分公司中基层人员及服务区员工的劳动关系及劳动合同管理</a:t>
            </a:r>
          </a:p>
          <a:p>
            <a:pPr marL="285750" indent="-285750">
              <a:lnSpc>
                <a:spcPts val="2300"/>
              </a:lnSpc>
              <a:buFont typeface="Arial" pitchFamily="34" charset="0"/>
              <a:buChar char="•"/>
            </a:pPr>
            <a:r>
              <a:rPr lang="zh-CN" altLang="en-US" sz="1600">
                <a:latin typeface="微软雅黑" panose="020b0503020204020204" pitchFamily="34" charset="-122"/>
                <a:ea typeface="微软雅黑" panose="020b0503020204020204" pitchFamily="34" charset="-122"/>
              </a:rPr>
              <a:t>分公司层面的培训</a:t>
            </a:r>
            <a:r>
              <a:rPr lang="zh-CN" altLang="en-US" sz="1600" smtClean="0">
                <a:latin typeface="微软雅黑" panose="020b0503020204020204" pitchFamily="34" charset="-122"/>
                <a:ea typeface="微软雅黑" panose="020b0503020204020204" pitchFamily="34" charset="-122"/>
              </a:rPr>
              <a:t>实施</a:t>
            </a:r>
            <a:endParaRPr lang="en-US" altLang="zh-CN" sz="1600" smtClean="0">
              <a:latin typeface="微软雅黑" panose="020b0503020204020204" pitchFamily="34" charset="-122"/>
              <a:ea typeface="微软雅黑" panose="020b0503020204020204" pitchFamily="34" charset="-122"/>
            </a:endParaRPr>
          </a:p>
          <a:p>
            <a:pPr marL="285750" indent="-285750">
              <a:lnSpc>
                <a:spcPts val="23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分公司</a:t>
            </a:r>
            <a:r>
              <a:rPr lang="zh-CN" altLang="en-US" sz="1600">
                <a:latin typeface="微软雅黑" panose="020b0503020204020204" pitchFamily="34" charset="-122"/>
                <a:ea typeface="微软雅黑" panose="020b0503020204020204" pitchFamily="34" charset="-122"/>
              </a:rPr>
              <a:t>中层以下人员及服务区经理的绩效考核</a:t>
            </a:r>
          </a:p>
          <a:p>
            <a:pPr marL="285750" indent="-285750">
              <a:lnSpc>
                <a:spcPts val="2300"/>
              </a:lnSpc>
              <a:buFont typeface="Arial" pitchFamily="34" charset="0"/>
              <a:buChar char="•"/>
            </a:pPr>
            <a:r>
              <a:rPr lang="zh-CN" altLang="en-US" sz="1600">
                <a:latin typeface="微软雅黑" panose="020b0503020204020204" pitchFamily="34" charset="-122"/>
                <a:ea typeface="微软雅黑" panose="020b0503020204020204" pitchFamily="34" charset="-122"/>
              </a:rPr>
              <a:t>分公司及服务区员工工资总额内横向调整、工资发放、奖惩</a:t>
            </a:r>
          </a:p>
          <a:p>
            <a:pPr marL="285750" indent="-285750">
              <a:lnSpc>
                <a:spcPts val="2300"/>
              </a:lnSpc>
              <a:buFont typeface="Arial" pitchFamily="34" charset="0"/>
              <a:buChar char="•"/>
            </a:pPr>
            <a:r>
              <a:rPr lang="zh-CN" altLang="en-US" sz="1600">
                <a:latin typeface="微软雅黑" panose="020b0503020204020204" pitchFamily="34" charset="-122"/>
                <a:ea typeface="微软雅黑" panose="020b0503020204020204" pitchFamily="34" charset="-122"/>
              </a:rPr>
              <a:t>（便利店</a:t>
            </a:r>
            <a:r>
              <a:rPr lang="en-US" altLang="zh-CN" sz="160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交通协管）领班岗位晋升</a:t>
            </a:r>
          </a:p>
        </p:txBody>
      </p:sp>
      <p:sp>
        <p:nvSpPr>
          <p:cNvPr id="12" name="圆角矩形 11"/>
          <p:cNvSpPr/>
          <p:nvPr/>
        </p:nvSpPr>
        <p:spPr>
          <a:xfrm>
            <a:off x="355092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圆角矩形 12"/>
          <p:cNvSpPr/>
          <p:nvPr/>
        </p:nvSpPr>
        <p:spPr>
          <a:xfrm>
            <a:off x="6477000" y="120396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TextBox 14"/>
          <p:cNvSpPr txBox="1"/>
          <p:nvPr/>
        </p:nvSpPr>
        <p:spPr>
          <a:xfrm>
            <a:off x="222126" y="1234440"/>
            <a:ext cx="11634594"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latin typeface="微软雅黑" panose="020b0503020204020204" pitchFamily="34" charset="-122"/>
                <a:ea typeface="微软雅黑" panose="020b0503020204020204" pitchFamily="34" charset="-122"/>
              </a:rPr>
              <a:t>本部：         党群部                        综合事务部                         人力资源部                               监察审计部              </a:t>
            </a:r>
            <a:endParaRPr lang="zh-CN" altLang="en-US">
              <a:latin typeface="微软雅黑" panose="020b0503020204020204" pitchFamily="34" charset="-122"/>
              <a:ea typeface="微软雅黑" panose="020b0503020204020204" pitchFamily="34" charset="-122"/>
            </a:endParaRPr>
          </a:p>
        </p:txBody>
      </p:sp>
      <p:sp>
        <p:nvSpPr>
          <p:cNvPr id="16" name="圆角矩形 15"/>
          <p:cNvSpPr/>
          <p:nvPr/>
        </p:nvSpPr>
        <p:spPr>
          <a:xfrm>
            <a:off x="9616440" y="1188720"/>
            <a:ext cx="1874520" cy="441960"/>
          </a:xfrm>
          <a:prstGeom prst="roundRect">
            <a:avLst/>
          </a:prstGeom>
          <a:no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标注 16"/>
          <p:cNvSpPr/>
          <p:nvPr/>
        </p:nvSpPr>
        <p:spPr>
          <a:xfrm>
            <a:off x="3261360" y="2179320"/>
            <a:ext cx="233172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TextBox 17"/>
          <p:cNvSpPr txBox="1"/>
          <p:nvPr/>
        </p:nvSpPr>
        <p:spPr>
          <a:xfrm>
            <a:off x="3261360" y="2244745"/>
            <a:ext cx="2331720" cy="11568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执行本部工作要求</a:t>
            </a:r>
            <a:r>
              <a:rPr lang="zh-CN" altLang="en-US" sz="1600" smtClean="0">
                <a:latin typeface="微软雅黑" panose="020b0503020204020204" pitchFamily="34" charset="-122"/>
                <a:ea typeface="微软雅黑" panose="020b0503020204020204" pitchFamily="34" charset="-122"/>
              </a:rPr>
              <a:t>，按制度、流程开展相关工作</a:t>
            </a:r>
            <a:endParaRPr lang="zh-CN" altLang="en-US" sz="1600">
              <a:latin typeface="微软雅黑" panose="020b0503020204020204" pitchFamily="34" charset="-122"/>
              <a:ea typeface="微软雅黑" panose="020b0503020204020204" pitchFamily="34" charset="-122"/>
            </a:endParaRPr>
          </a:p>
        </p:txBody>
      </p:sp>
      <p:sp>
        <p:nvSpPr>
          <p:cNvPr id="19" name="矩形标注 18"/>
          <p:cNvSpPr/>
          <p:nvPr/>
        </p:nvSpPr>
        <p:spPr>
          <a:xfrm>
            <a:off x="9525000" y="2179320"/>
            <a:ext cx="2331720" cy="3276600"/>
          </a:xfrm>
          <a:prstGeom prst="wedgeRectCallout">
            <a:avLst>
              <a:gd name="adj1" fmla="val -14122"/>
              <a:gd name="adj2" fmla="val -58553"/>
            </a:avLst>
          </a:prstGeom>
          <a:solidFill>
            <a:schemeClr val="accent5">
              <a:lumMod val="20000"/>
              <a:lumOff val="8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TextBox 19"/>
          <p:cNvSpPr txBox="1"/>
          <p:nvPr/>
        </p:nvSpPr>
        <p:spPr>
          <a:xfrm>
            <a:off x="9525000" y="2244745"/>
            <a:ext cx="2331720"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执行本部工作要求，按制度、流程开展相关工作</a:t>
            </a: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稽查</a:t>
            </a:r>
            <a:r>
              <a:rPr lang="zh-CN" altLang="en-US" sz="1600">
                <a:latin typeface="微软雅黑" panose="020b0503020204020204" pitchFamily="34" charset="-122"/>
                <a:ea typeface="微软雅黑" panose="020b0503020204020204" pitchFamily="34" charset="-122"/>
              </a:rPr>
              <a:t>服务区纪检</a:t>
            </a:r>
            <a:r>
              <a:rPr lang="zh-CN" altLang="en-US" sz="1600" smtClean="0">
                <a:latin typeface="微软雅黑" panose="020b0503020204020204" pitchFamily="34" charset="-122"/>
                <a:ea typeface="微软雅黑" panose="020b0503020204020204" pitchFamily="34" charset="-122"/>
              </a:rPr>
              <a:t>监察、内部审计、内部控制工作</a:t>
            </a:r>
            <a:r>
              <a:rPr lang="zh-CN" altLang="en-US" sz="1600">
                <a:latin typeface="微软雅黑" panose="020b0503020204020204" pitchFamily="34" charset="-122"/>
                <a:ea typeface="微软雅黑" panose="020b0503020204020204" pitchFamily="34" charset="-122"/>
              </a:rPr>
              <a:t>（本部抽查）</a:t>
            </a:r>
          </a:p>
        </p:txBody>
      </p:sp>
    </p:spTree>
    <p:extLst>
      <p:ext uri="{BB962C8B-B14F-4D97-AF65-F5344CB8AC3E}">
        <p14:creationId xmlns:p14="http://schemas.microsoft.com/office/powerpoint/2010/main" val="617145076"/>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6151135" y="1059998"/>
            <a:ext cx="5529646" cy="2918096"/>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矩形 21"/>
          <p:cNvSpPr/>
          <p:nvPr/>
        </p:nvSpPr>
        <p:spPr>
          <a:xfrm>
            <a:off x="6151628" y="4267492"/>
            <a:ext cx="5529646" cy="2330918"/>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1" name="矩形 20"/>
          <p:cNvSpPr/>
          <p:nvPr/>
        </p:nvSpPr>
        <p:spPr>
          <a:xfrm>
            <a:off x="469582" y="4274966"/>
            <a:ext cx="5529646" cy="2330918"/>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矩形 19"/>
          <p:cNvSpPr/>
          <p:nvPr/>
        </p:nvSpPr>
        <p:spPr>
          <a:xfrm>
            <a:off x="484822" y="1044597"/>
            <a:ext cx="5529646" cy="2918096"/>
          </a:xfrm>
          <a:prstGeom prst="rect">
            <a:avLst/>
          </a:pr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标题 1"/>
          <p:cNvSpPr txBox="1"/>
          <p:nvPr/>
        </p:nvSpPr>
        <p:spPr>
          <a:xfrm>
            <a:off x="561022" y="307374"/>
            <a:ext cx="10965738" cy="542631"/>
          </a:xfrm>
          <a:prstGeom prst="rect">
            <a:avLst/>
          </a:prstGeom>
        </p:spPr>
        <p:txBody>
          <a:bodyPr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800" b="1" smtClean="0">
                <a:latin typeface="微软雅黑" panose="020b0503020204020204" pitchFamily="34" charset="-122"/>
                <a:ea typeface="微软雅黑" panose="020b0503020204020204" pitchFamily="34" charset="-122"/>
              </a:rPr>
              <a:t>2.3  </a:t>
            </a:r>
            <a:r>
              <a:rPr lang="zh-CN" altLang="en-US" sz="1800" b="1" smtClean="0">
                <a:latin typeface="微软雅黑" panose="020b0503020204020204" pitchFamily="34" charset="-122"/>
                <a:ea typeface="微软雅黑" panose="020b0503020204020204" pitchFamily="34" charset="-122"/>
              </a:rPr>
              <a:t>服务区定位：利润中心，作为运营基础平台，整合与协同粤运及通驿各项业务，作为未来“走出去”战略的核心支撑点，其本质基础高质量的物业经营与服务能力、各业务与资源的协同和分享能力</a:t>
            </a:r>
            <a:endParaRPr lang="zh-CN" altLang="en-US" sz="1800" b="1">
              <a:latin typeface="微软雅黑" panose="020b0503020204020204" pitchFamily="34" charset="-122"/>
              <a:ea typeface="微软雅黑" panose="020b0503020204020204" pitchFamily="34" charset="-122"/>
            </a:endParaRPr>
          </a:p>
        </p:txBody>
      </p:sp>
      <p:sp>
        <p:nvSpPr>
          <p:cNvPr id="17" name="TextBox 16"/>
          <p:cNvSpPr txBox="1"/>
          <p:nvPr/>
        </p:nvSpPr>
        <p:spPr>
          <a:xfrm>
            <a:off x="484822" y="1059365"/>
            <a:ext cx="5512292" cy="2754596"/>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b="1" smtClean="0">
                <a:latin typeface="微软雅黑" panose="020b0503020204020204" pitchFamily="34" charset="-122"/>
                <a:ea typeface="微软雅黑" panose="020b0503020204020204" pitchFamily="34" charset="-122"/>
              </a:rPr>
              <a:t>与零售业务的协同：</a:t>
            </a:r>
            <a:endParaRPr lang="en-US" altLang="zh-CN" sz="1600" b="1"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smtClean="0">
                <a:latin typeface="微软雅黑" panose="020b0503020204020204" pitchFamily="34" charset="-122"/>
                <a:ea typeface="微软雅黑" panose="020b0503020204020204" pitchFamily="34" charset="-122"/>
              </a:rPr>
              <a:t>中大咨询建议，通驿零售业务将重心放在供应链管理、产品选择、渠道管理等核心领域，服务区门店的管理外包给服务区管理；</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smtClean="0">
                <a:latin typeface="微软雅黑" panose="020b0503020204020204" pitchFamily="34" charset="-122"/>
                <a:ea typeface="微软雅黑" panose="020b0503020204020204" pitchFamily="34" charset="-122"/>
              </a:rPr>
              <a:t>服务区与商品零售部建立内部核算关系，收取外包管理费用或收入分成等模式；</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smtClean="0">
                <a:latin typeface="微软雅黑" panose="020b0503020204020204" pitchFamily="34" charset="-122"/>
                <a:ea typeface="微软雅黑" panose="020b0503020204020204" pitchFamily="34" charset="-122"/>
              </a:rPr>
              <a:t>事业部考核：供应链的营收、店面拓展数量、促销</a:t>
            </a:r>
            <a:endParaRPr lang="en-US" altLang="zh-CN" sz="14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smtClean="0">
                <a:latin typeface="微软雅黑" panose="020b0503020204020204" pitchFamily="34" charset="-122"/>
                <a:ea typeface="微软雅黑" panose="020b0503020204020204" pitchFamily="34" charset="-122"/>
              </a:rPr>
              <a:t>服务区考核：商品销售收入、人工成本、费用</a:t>
            </a:r>
            <a:endParaRPr lang="en-US" altLang="zh-CN" sz="1400" smtClean="0">
              <a:latin typeface="微软雅黑" panose="020b0503020204020204" pitchFamily="34" charset="-122"/>
              <a:ea typeface="微软雅黑" panose="020b0503020204020204" pitchFamily="34" charset="-122"/>
            </a:endParaRPr>
          </a:p>
          <a:p>
            <a:pPr>
              <a:lnSpc>
                <a:spcPct val="150000"/>
              </a:lnSpc>
            </a:pPr>
            <a:r>
              <a:rPr lang="zh-CN" altLang="en-US" sz="1400" smtClean="0">
                <a:latin typeface="微软雅黑" panose="020b0503020204020204" pitchFamily="34" charset="-122"/>
                <a:ea typeface="微软雅黑" panose="020b0503020204020204" pitchFamily="34" charset="-122"/>
              </a:rPr>
              <a:t>说明：涉及交叉销售、捆绑销售时，由</a:t>
            </a:r>
            <a:r>
              <a:rPr lang="zh-CN" altLang="en-US" sz="1400">
                <a:latin typeface="微软雅黑" panose="020b0503020204020204" pitchFamily="34" charset="-122"/>
                <a:ea typeface="微软雅黑" panose="020b0503020204020204" pitchFamily="34" charset="-122"/>
              </a:rPr>
              <a:t>事业部来定分摊</a:t>
            </a:r>
            <a:r>
              <a:rPr lang="zh-CN" altLang="en-US" sz="1400" smtClean="0">
                <a:latin typeface="微软雅黑" panose="020b0503020204020204" pitchFamily="34" charset="-122"/>
                <a:ea typeface="微软雅黑" panose="020b0503020204020204" pitchFamily="34" charset="-122"/>
              </a:rPr>
              <a:t>划分</a:t>
            </a:r>
            <a:endParaRPr lang="en-US" altLang="zh-CN" sz="1400" smtClean="0">
              <a:latin typeface="微软雅黑" panose="020b0503020204020204" pitchFamily="34" charset="-122"/>
              <a:ea typeface="微软雅黑" panose="020b0503020204020204" pitchFamily="34" charset="-122"/>
            </a:endParaRPr>
          </a:p>
        </p:txBody>
      </p:sp>
      <p:sp>
        <p:nvSpPr>
          <p:cNvPr id="19" name="TextBox 18"/>
          <p:cNvSpPr txBox="1"/>
          <p:nvPr/>
        </p:nvSpPr>
        <p:spPr>
          <a:xfrm>
            <a:off x="6151135" y="1245098"/>
            <a:ext cx="5529646" cy="210826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b="1">
                <a:latin typeface="微软雅黑" panose="020b0503020204020204" pitchFamily="34" charset="-122"/>
                <a:ea typeface="微软雅黑" panose="020b0503020204020204" pitchFamily="34" charset="-122"/>
              </a:rPr>
              <a:t>与能源业务的协同：</a:t>
            </a:r>
            <a:endParaRPr lang="en-US" altLang="zh-CN" sz="1600" b="1">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中大咨询建议，能源事业部初期相对，待探索出较好的运作经验后，可以将油站业务的管理外包给服务区管理；</a:t>
            </a:r>
            <a:endParaRPr lang="en-US" altLang="zh-CN" sz="14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服务区与能源事业部建立内部核算关系，收取外包管理费用或收入分成等模式；</a:t>
            </a:r>
            <a:endParaRPr lang="en-US" altLang="zh-CN" sz="1400">
              <a:latin typeface="微软雅黑" panose="020b0503020204020204" pitchFamily="34" charset="-122"/>
              <a:ea typeface="微软雅黑" panose="020b0503020204020204" pitchFamily="34" charset="-122"/>
            </a:endParaRPr>
          </a:p>
          <a:p>
            <a:pPr>
              <a:lnSpc>
                <a:spcPct val="150000"/>
              </a:lnSpc>
            </a:pPr>
            <a:r>
              <a:rPr lang="zh-CN" altLang="en-US" sz="1400" smtClean="0">
                <a:latin typeface="微软雅黑" panose="020b0503020204020204" pitchFamily="34" charset="-122"/>
                <a:ea typeface="微软雅黑" panose="020b0503020204020204" pitchFamily="34" charset="-122"/>
              </a:rPr>
              <a:t>说明：交叉销售、</a:t>
            </a:r>
            <a:r>
              <a:rPr lang="zh-CN" altLang="en-US" sz="1400">
                <a:latin typeface="微软雅黑" panose="020b0503020204020204" pitchFamily="34" charset="-122"/>
                <a:ea typeface="微软雅黑" panose="020b0503020204020204" pitchFamily="34" charset="-122"/>
              </a:rPr>
              <a:t>捆绑</a:t>
            </a:r>
            <a:r>
              <a:rPr lang="zh-CN" altLang="en-US" sz="1400" smtClean="0">
                <a:latin typeface="微软雅黑" panose="020b0503020204020204" pitchFamily="34" charset="-122"/>
                <a:ea typeface="微软雅黑" panose="020b0503020204020204" pitchFamily="34" charset="-122"/>
              </a:rPr>
              <a:t>销售、折价销售时，</a:t>
            </a:r>
            <a:r>
              <a:rPr lang="zh-CN" altLang="en-US" sz="1400">
                <a:latin typeface="微软雅黑" panose="020b0503020204020204" pitchFamily="34" charset="-122"/>
                <a:ea typeface="微软雅黑" panose="020b0503020204020204" pitchFamily="34" charset="-122"/>
              </a:rPr>
              <a:t>由事业部来定分摊</a:t>
            </a:r>
            <a:r>
              <a:rPr lang="zh-CN" altLang="en-US" sz="1400" smtClean="0">
                <a:latin typeface="微软雅黑" panose="020b0503020204020204" pitchFamily="34" charset="-122"/>
                <a:ea typeface="微软雅黑" panose="020b0503020204020204" pitchFamily="34" charset="-122"/>
              </a:rPr>
              <a:t>划分</a:t>
            </a:r>
            <a:endParaRPr lang="en-US" altLang="zh-CN" sz="1400">
              <a:latin typeface="微软雅黑" panose="020b0503020204020204" pitchFamily="34" charset="-122"/>
              <a:ea typeface="微软雅黑" panose="020b0503020204020204" pitchFamily="34" charset="-122"/>
            </a:endParaRPr>
          </a:p>
        </p:txBody>
      </p:sp>
      <p:sp>
        <p:nvSpPr>
          <p:cNvPr id="24" name="TextBox 23"/>
          <p:cNvSpPr txBox="1"/>
          <p:nvPr/>
        </p:nvSpPr>
        <p:spPr>
          <a:xfrm>
            <a:off x="484822" y="4287083"/>
            <a:ext cx="5529646" cy="2477597"/>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b="1">
                <a:latin typeface="微软雅黑" panose="020b0503020204020204" pitchFamily="34" charset="-122"/>
                <a:ea typeface="微软雅黑" panose="020b0503020204020204" pitchFamily="34" charset="-122"/>
              </a:rPr>
              <a:t>与商业地产开发的协同：</a:t>
            </a:r>
            <a:endParaRPr lang="en-US" altLang="zh-CN" sz="1600" b="1">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smtClean="0">
                <a:latin typeface="微软雅黑" panose="020b0503020204020204" pitchFamily="34" charset="-122"/>
                <a:ea typeface="微软雅黑" panose="020b0503020204020204" pitchFamily="34" charset="-122"/>
              </a:rPr>
              <a:t>商地部可将部分招商收入划分</a:t>
            </a:r>
            <a:r>
              <a:rPr lang="zh-CN" altLang="en-US" sz="1400">
                <a:latin typeface="微软雅黑" panose="020b0503020204020204" pitchFamily="34" charset="-122"/>
                <a:ea typeface="微软雅黑" panose="020b0503020204020204" pitchFamily="34" charset="-122"/>
              </a:rPr>
              <a:t>给服务区，作为提供物业服务、维护商户的</a:t>
            </a:r>
            <a:r>
              <a:rPr lang="zh-CN" altLang="en-US" sz="1400" smtClean="0">
                <a:latin typeface="微软雅黑" panose="020b0503020204020204" pitchFamily="34" charset="-122"/>
                <a:ea typeface="微软雅黑" panose="020b0503020204020204" pitchFamily="34" charset="-122"/>
              </a:rPr>
              <a:t>收入来源</a:t>
            </a:r>
            <a:endParaRPr lang="en-US" altLang="zh-CN" sz="1400">
              <a:latin typeface="微软雅黑" panose="020b0503020204020204" pitchFamily="34" charset="-122"/>
              <a:ea typeface="微软雅黑" panose="020b0503020204020204" pitchFamily="34" charset="-122"/>
            </a:endParaRPr>
          </a:p>
          <a:p>
            <a:pPr marL="285750" lvl="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通车项目的施工建设，灵活机动安排人员</a:t>
            </a:r>
            <a:endParaRPr lang="en-US" altLang="zh-CN" sz="1400">
              <a:latin typeface="微软雅黑" panose="020b0503020204020204" pitchFamily="34" charset="-122"/>
              <a:ea typeface="微软雅黑" panose="020b0503020204020204" pitchFamily="34" charset="-122"/>
            </a:endParaRPr>
          </a:p>
          <a:p>
            <a:pPr marL="285750" lvl="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商地部做好招商规划、工程设计规划和</a:t>
            </a:r>
            <a:r>
              <a:rPr lang="zh-CN" altLang="en-US" sz="1400" smtClean="0">
                <a:latin typeface="微软雅黑" panose="020b0503020204020204" pitchFamily="34" charset="-122"/>
                <a:ea typeface="微软雅黑" panose="020b0503020204020204" pitchFamily="34" charset="-122"/>
              </a:rPr>
              <a:t>预算，大</a:t>
            </a:r>
            <a:r>
              <a:rPr lang="zh-CN" altLang="en-US" sz="1400">
                <a:latin typeface="微软雅黑" panose="020b0503020204020204" pitchFamily="34" charset="-122"/>
                <a:ea typeface="微软雅黑" panose="020b0503020204020204" pitchFamily="34" charset="-122"/>
              </a:rPr>
              <a:t>项目建设后的</a:t>
            </a:r>
            <a:r>
              <a:rPr lang="zh-CN" altLang="en-US" sz="1400" smtClean="0">
                <a:latin typeface="微软雅黑" panose="020b0503020204020204" pitchFamily="34" charset="-122"/>
                <a:ea typeface="微软雅黑" panose="020b0503020204020204" pitchFamily="34" charset="-122"/>
              </a:rPr>
              <a:t>物业管理由安</a:t>
            </a:r>
            <a:r>
              <a:rPr lang="zh-CN" altLang="en-US" sz="1400">
                <a:latin typeface="微软雅黑" panose="020b0503020204020204" pitchFamily="34" charset="-122"/>
                <a:ea typeface="微软雅黑" panose="020b0503020204020204" pitchFamily="34" charset="-122"/>
              </a:rPr>
              <a:t>物</a:t>
            </a:r>
            <a:r>
              <a:rPr lang="zh-CN" altLang="en-US" sz="1400" smtClean="0">
                <a:latin typeface="微软雅黑" panose="020b0503020204020204" pitchFamily="34" charset="-122"/>
                <a:ea typeface="微软雅黑" panose="020b0503020204020204" pitchFamily="34" charset="-122"/>
              </a:rPr>
              <a:t>部和服务区提供物业管理服务</a:t>
            </a:r>
            <a:endParaRPr lang="zh-CN" altLang="en-US" sz="14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endParaRPr lang="en-US" altLang="zh-CN" sz="1600" smtClean="0">
              <a:latin typeface="微软雅黑" panose="020b0503020204020204" pitchFamily="34" charset="-122"/>
              <a:ea typeface="微软雅黑" panose="020b0503020204020204" pitchFamily="34" charset="-122"/>
            </a:endParaRPr>
          </a:p>
        </p:txBody>
      </p:sp>
      <p:sp>
        <p:nvSpPr>
          <p:cNvPr id="25" name="TextBox 24"/>
          <p:cNvSpPr txBox="1"/>
          <p:nvPr/>
        </p:nvSpPr>
        <p:spPr>
          <a:xfrm>
            <a:off x="6151135" y="4289036"/>
            <a:ext cx="5529646" cy="173893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业务协同的核心点：内部结算关系、强化核心竞争力（如电子商务等支持）</a:t>
            </a:r>
            <a:endParaRPr lang="en-US" altLang="zh-CN" sz="14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服务区收入来源：零售业务管理收入及超额分成、能源业务管理收入、商地招商收入提成、自营小吃、餐厅等收入</a:t>
            </a:r>
            <a:endParaRPr lang="en-US" altLang="zh-CN" sz="140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400">
                <a:latin typeface="微软雅黑" panose="020b0503020204020204" pitchFamily="34" charset="-122"/>
                <a:ea typeface="微软雅黑" panose="020b0503020204020204" pitchFamily="34" charset="-122"/>
              </a:rPr>
              <a:t>服务区经理的培养</a:t>
            </a:r>
            <a:r>
              <a:rPr lang="zh-CN" altLang="en-US" sz="1400" smtClean="0">
                <a:latin typeface="微软雅黑" panose="020b0503020204020204" pitchFamily="34" charset="-122"/>
                <a:ea typeface="微软雅黑" panose="020b0503020204020204" pitchFamily="34" charset="-122"/>
              </a:rPr>
              <a:t>路径：了解</a:t>
            </a:r>
            <a:r>
              <a:rPr lang="en-US" altLang="zh-CN" sz="1400">
                <a:latin typeface="微软雅黑" panose="020b0503020204020204" pitchFamily="34" charset="-122"/>
                <a:ea typeface="微软雅黑" panose="020b0503020204020204" pitchFamily="34" charset="-122"/>
              </a:rPr>
              <a:t>CSE</a:t>
            </a:r>
            <a:r>
              <a:rPr lang="zh-CN" altLang="en-US" sz="1400">
                <a:latin typeface="微软雅黑" panose="020b0503020204020204" pitchFamily="34" charset="-122"/>
                <a:ea typeface="微软雅黑" panose="020b0503020204020204" pitchFamily="34" charset="-122"/>
              </a:rPr>
              <a:t>、零售业务、营销</a:t>
            </a:r>
            <a:r>
              <a:rPr lang="zh-CN" altLang="en-US" sz="1400" smtClean="0">
                <a:latin typeface="微软雅黑" panose="020b0503020204020204" pitchFamily="34" charset="-122"/>
                <a:ea typeface="微软雅黑" panose="020b0503020204020204" pitchFamily="34" charset="-122"/>
              </a:rPr>
              <a:t>运作</a:t>
            </a:r>
            <a:endParaRPr lang="en-US" altLang="zh-CN" sz="1400">
              <a:latin typeface="微软雅黑" panose="020b0503020204020204" pitchFamily="34" charset="-122"/>
              <a:ea typeface="微软雅黑" panose="020b0503020204020204" pitchFamily="34" charset="-122"/>
            </a:endParaRPr>
          </a:p>
        </p:txBody>
      </p:sp>
      <p:sp>
        <p:nvSpPr>
          <p:cNvPr id="26" name="灯片编号占位符 12"/>
          <p:cNvSpPr>
            <a:spLocks noGrp="1"/>
          </p:cNvSpPr>
          <p:nvPr>
            <p:ph type="sldNum" sz="quarter" idx="12"/>
          </p:nvPr>
        </p:nvSpPr>
        <p:spPr>
          <a:xfrm>
            <a:off x="332449" y="6380626"/>
            <a:ext cx="573860" cy="365125"/>
          </a:xfrm>
        </p:spPr>
        <p:txBody>
          <a:bodyPr/>
          <a:lstStyle/>
          <a:p>
            <a:fld id="{F297BB46-9CBA-41B2-AE9D-7FB5CEF7EA70}" type="slidenum">
              <a:rPr lang="zh-CN" altLang="en-US" smtClean="0"/>
              <a:t>14</a:t>
            </a:fld>
            <a:endParaRPr lang="zh-CN" altLang="en-US"/>
          </a:p>
        </p:txBody>
      </p:sp>
    </p:spTree>
    <p:extLst>
      <p:ext uri="{BB962C8B-B14F-4D97-AF65-F5344CB8AC3E}">
        <p14:creationId xmlns:p14="http://schemas.microsoft.com/office/powerpoint/2010/main" val="3896489714"/>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投资发展部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15</a:t>
            </a:fld>
            <a:endParaRPr lang="zh-CN" altLang="en-US"/>
          </a:p>
        </p:txBody>
      </p:sp>
      <p:sp>
        <p:nvSpPr>
          <p:cNvPr id="5" name="矩形 4"/>
          <p:cNvSpPr/>
          <p:nvPr/>
        </p:nvSpPr>
        <p:spPr>
          <a:xfrm>
            <a:off x="1107742" y="1794177"/>
            <a:ext cx="9479576"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smtClean="0">
                <a:latin typeface="微软雅黑" panose="020b0503020204020204" pitchFamily="34" charset="-122"/>
                <a:ea typeface="微软雅黑" panose="020b0503020204020204" pitchFamily="34" charset="-122"/>
              </a:rPr>
              <a:t>公司战略规划及管理、新</a:t>
            </a:r>
            <a:r>
              <a:rPr lang="zh-CN" altLang="en-US" sz="1600">
                <a:latin typeface="微软雅黑" panose="020b0503020204020204" pitchFamily="34" charset="-122"/>
                <a:ea typeface="微软雅黑" panose="020b0503020204020204" pitchFamily="34" charset="-122"/>
              </a:rPr>
              <a:t>业务</a:t>
            </a:r>
            <a:r>
              <a:rPr lang="zh-CN" altLang="en-US" sz="1600" smtClean="0">
                <a:latin typeface="微软雅黑" panose="020b0503020204020204" pitchFamily="34" charset="-122"/>
                <a:ea typeface="微软雅黑" panose="020b0503020204020204" pitchFamily="34" charset="-122"/>
              </a:rPr>
              <a:t>策划、集团内外部资源获取、</a:t>
            </a:r>
            <a:r>
              <a:rPr lang="zh-CN" altLang="en-US" sz="1600" b="1" smtClean="0">
                <a:solidFill>
                  <a:srgbClr val="C00000"/>
                </a:solidFill>
                <a:latin typeface="微软雅黑" panose="020b0503020204020204" pitchFamily="34" charset="-122"/>
                <a:ea typeface="微软雅黑" panose="020b0503020204020204" pitchFamily="34" charset="-122"/>
              </a:rPr>
              <a:t>资源整合</a:t>
            </a:r>
            <a:r>
              <a:rPr lang="zh-CN" altLang="en-US" sz="1600" smtClean="0">
                <a:latin typeface="微软雅黑" panose="020b0503020204020204" pitchFamily="34" charset="-122"/>
                <a:ea typeface="微软雅黑" panose="020b0503020204020204" pitchFamily="34" charset="-122"/>
              </a:rPr>
              <a:t>等工作。</a:t>
            </a:r>
            <a:endParaRPr lang="zh-CN" altLang="en-US" sz="1600">
              <a:latin typeface="微软雅黑" panose="020b0503020204020204" pitchFamily="34" charset="-122"/>
              <a:ea typeface="微软雅黑" panose="020b0503020204020204" pitchFamily="34" charset="-122"/>
            </a:endParaRPr>
          </a:p>
        </p:txBody>
      </p:sp>
      <p:sp>
        <p:nvSpPr>
          <p:cNvPr id="7" name="矩形 6"/>
          <p:cNvSpPr/>
          <p:nvPr/>
        </p:nvSpPr>
        <p:spPr>
          <a:xfrm>
            <a:off x="1107742" y="2807858"/>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职权下放</a:t>
            </a:r>
            <a:r>
              <a:rPr lang="zh-CN" altLang="en-US" sz="1600" smtClean="0">
                <a:latin typeface="微软雅黑" panose="020b0503020204020204" pitchFamily="34" charset="-122"/>
                <a:ea typeface="微软雅黑" panose="020b0503020204020204" pitchFamily="34" charset="-122"/>
              </a:rPr>
              <a:t>：无。</a:t>
            </a:r>
            <a:endParaRPr lang="zh-CN" altLang="en-US"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555091917"/>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 name="矩形 45"/>
          <p:cNvSpPr/>
          <p:nvPr/>
        </p:nvSpPr>
        <p:spPr>
          <a:xfrm>
            <a:off x="983272" y="5055586"/>
            <a:ext cx="8424936" cy="353208"/>
          </a:xfrm>
          <a:prstGeom prst="rect">
            <a:avLst/>
          </a:prstGeom>
          <a:noFill/>
          <a:ln>
            <a:solidFill>
              <a:schemeClr val="accent6">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 name="标题 1"/>
          <p:cNvSpPr>
            <a:spLocks noGrp="1"/>
          </p:cNvSpPr>
          <p:nvPr>
            <p:ph type="title"/>
          </p:nvPr>
        </p:nvSpPr>
        <p:spPr/>
        <p:txBody>
          <a:bodyPr/>
          <a:lstStyle/>
          <a:p>
            <a:r>
              <a:rPr lang="zh-CN" altLang="en-US" smtClean="0"/>
              <a:t>资产经营部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16</a:t>
            </a:fld>
            <a:endParaRPr lang="zh-CN" altLang="en-US"/>
          </a:p>
        </p:txBody>
      </p:sp>
      <p:sp>
        <p:nvSpPr>
          <p:cNvPr id="5" name="矩形 4"/>
          <p:cNvSpPr/>
          <p:nvPr/>
        </p:nvSpPr>
        <p:spPr>
          <a:xfrm>
            <a:off x="1023582" y="1085966"/>
            <a:ext cx="10085696"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公司经营分析及考核，营销与品牌管理，合同管理，统筹资产管理工作、大客户管理及商业规划（高铁站、服务区）、</a:t>
            </a:r>
            <a:r>
              <a:rPr lang="zh-CN" altLang="en-US" sz="1600" smtClean="0">
                <a:latin typeface="微软雅黑" panose="020b0503020204020204" pitchFamily="34" charset="-122"/>
                <a:ea typeface="微软雅黑" panose="020b0503020204020204" pitchFamily="34" charset="-122"/>
              </a:rPr>
              <a:t>电商业务</a:t>
            </a:r>
            <a:r>
              <a:rPr lang="zh-CN" altLang="en-US" sz="1600">
                <a:latin typeface="微软雅黑" panose="020b0503020204020204" pitchFamily="34" charset="-122"/>
                <a:ea typeface="微软雅黑" panose="020b0503020204020204" pitchFamily="34" charset="-122"/>
              </a:rPr>
              <a:t>的前期筹建</a:t>
            </a:r>
          </a:p>
        </p:txBody>
      </p:sp>
      <p:sp>
        <p:nvSpPr>
          <p:cNvPr id="20" name="圆角矩形 19"/>
          <p:cNvSpPr/>
          <p:nvPr/>
        </p:nvSpPr>
        <p:spPr>
          <a:xfrm>
            <a:off x="1127288" y="2242019"/>
            <a:ext cx="1638182" cy="432048"/>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服务区整体（差异化）定位</a:t>
            </a:r>
            <a:r>
              <a:rPr lang="zh-CN" altLang="en-US" sz="1200">
                <a:latin typeface="微软雅黑" panose="020b0503020204020204" pitchFamily="34" charset="-122"/>
                <a:ea typeface="微软雅黑" panose="020b0503020204020204" pitchFamily="34" charset="-122"/>
              </a:rPr>
              <a:t>（五类）</a:t>
            </a:r>
            <a:endParaRPr lang="en-US" altLang="zh-CN" sz="1200">
              <a:latin typeface="微软雅黑" panose="020b0503020204020204" pitchFamily="34" charset="-122"/>
              <a:ea typeface="微软雅黑" panose="020b0503020204020204" pitchFamily="34" charset="-122"/>
            </a:endParaRPr>
          </a:p>
        </p:txBody>
      </p:sp>
      <p:sp>
        <p:nvSpPr>
          <p:cNvPr id="21" name="圆角矩形 20"/>
          <p:cNvSpPr/>
          <p:nvPr/>
        </p:nvSpPr>
        <p:spPr>
          <a:xfrm>
            <a:off x="3035500" y="2242019"/>
            <a:ext cx="1548172" cy="432048"/>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服务区分类</a:t>
            </a:r>
            <a:r>
              <a:rPr lang="en-US" altLang="zh-CN" sz="1200" smtClean="0">
                <a:latin typeface="微软雅黑" panose="020b0503020204020204" pitchFamily="34" charset="-122"/>
                <a:ea typeface="微软雅黑" panose="020b0503020204020204" pitchFamily="34" charset="-122"/>
              </a:rPr>
              <a:t>ABCDE</a:t>
            </a:r>
          </a:p>
          <a:p>
            <a:pPr algn="ctr"/>
            <a:r>
              <a:rPr lang="zh-CN" altLang="en-US" sz="1200" smtClean="0">
                <a:latin typeface="微软雅黑" panose="020b0503020204020204" pitchFamily="34" charset="-122"/>
                <a:ea typeface="微软雅黑" panose="020b0503020204020204" pitchFamily="34" charset="-122"/>
              </a:rPr>
              <a:t>及评效</a:t>
            </a:r>
            <a:endParaRPr lang="zh-CN" altLang="en-US" sz="1200">
              <a:latin typeface="微软雅黑" panose="020b0503020204020204" pitchFamily="34" charset="-122"/>
              <a:ea typeface="微软雅黑" panose="020b0503020204020204" pitchFamily="34" charset="-122"/>
            </a:endParaRPr>
          </a:p>
        </p:txBody>
      </p:sp>
      <p:cxnSp>
        <p:nvCxnSpPr>
          <p:cNvPr id="22" name="直接箭头连接符 21"/>
          <p:cNvCxnSpPr>
            <a:stCxn id="20" idx="3"/>
            <a:endCxn id="21" idx="1"/>
          </p:cNvCxnSpPr>
          <p:nvPr/>
        </p:nvCxnSpPr>
        <p:spPr>
          <a:xfrm>
            <a:off x="2765470" y="2458043"/>
            <a:ext cx="270030" cy="0"/>
          </a:xfrm>
          <a:prstGeom prst="straightConnector1">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23" name="圆角矩形 22"/>
          <p:cNvSpPr/>
          <p:nvPr/>
        </p:nvSpPr>
        <p:spPr>
          <a:xfrm>
            <a:off x="6995940" y="2242019"/>
            <a:ext cx="1548172" cy="4320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服务区招商</a:t>
            </a:r>
            <a:endParaRPr lang="en-US" altLang="zh-CN" sz="1200" smtClean="0">
              <a:latin typeface="微软雅黑" panose="020b0503020204020204" pitchFamily="34" charset="-122"/>
              <a:ea typeface="微软雅黑" panose="020b0503020204020204" pitchFamily="34" charset="-122"/>
            </a:endParaRPr>
          </a:p>
          <a:p>
            <a:pPr algn="ctr"/>
            <a:r>
              <a:rPr lang="zh-CN" altLang="en-US" sz="1200" smtClean="0">
                <a:latin typeface="微软雅黑" panose="020b0503020204020204" pitchFamily="34" charset="-122"/>
                <a:ea typeface="微软雅黑" panose="020b0503020204020204" pitchFamily="34" charset="-122"/>
              </a:rPr>
              <a:t>策划及实施</a:t>
            </a:r>
            <a:endParaRPr lang="zh-CN" altLang="en-US" sz="1200">
              <a:latin typeface="微软雅黑" panose="020b0503020204020204" pitchFamily="34" charset="-122"/>
              <a:ea typeface="微软雅黑" panose="020b0503020204020204" pitchFamily="34" charset="-122"/>
            </a:endParaRPr>
          </a:p>
        </p:txBody>
      </p:sp>
      <p:sp>
        <p:nvSpPr>
          <p:cNvPr id="24" name="圆角矩形 23"/>
          <p:cNvSpPr/>
          <p:nvPr/>
        </p:nvSpPr>
        <p:spPr>
          <a:xfrm>
            <a:off x="4943712" y="3898203"/>
            <a:ext cx="1476164" cy="432048"/>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a:latin typeface="微软雅黑" panose="020b0503020204020204" pitchFamily="34" charset="-122"/>
                <a:ea typeface="微软雅黑" panose="020b0503020204020204" pitchFamily="34" charset="-122"/>
              </a:rPr>
              <a:t>高铁站</a:t>
            </a:r>
            <a:endParaRPr lang="en-US" altLang="zh-CN" sz="1200" smtClean="0">
              <a:latin typeface="微软雅黑" panose="020b0503020204020204" pitchFamily="34" charset="-122"/>
              <a:ea typeface="微软雅黑" panose="020b0503020204020204" pitchFamily="34" charset="-122"/>
            </a:endParaRPr>
          </a:p>
          <a:p>
            <a:pPr algn="ctr"/>
            <a:r>
              <a:rPr lang="zh-CN" altLang="en-US" sz="1200" smtClean="0">
                <a:latin typeface="微软雅黑" panose="020b0503020204020204" pitchFamily="34" charset="-122"/>
                <a:ea typeface="微软雅黑" panose="020b0503020204020204" pitchFamily="34" charset="-122"/>
              </a:rPr>
              <a:t>经营权获取</a:t>
            </a:r>
            <a:endParaRPr lang="zh-CN" altLang="en-US" sz="1200">
              <a:latin typeface="微软雅黑" panose="020b0503020204020204" pitchFamily="34" charset="-122"/>
              <a:ea typeface="微软雅黑" panose="020b0503020204020204" pitchFamily="34" charset="-122"/>
            </a:endParaRPr>
          </a:p>
        </p:txBody>
      </p:sp>
      <p:sp>
        <p:nvSpPr>
          <p:cNvPr id="25" name="圆角矩形 24"/>
          <p:cNvSpPr/>
          <p:nvPr/>
        </p:nvSpPr>
        <p:spPr>
          <a:xfrm>
            <a:off x="7031944" y="3898203"/>
            <a:ext cx="1584176" cy="4320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高铁站招商管理及广告位招商</a:t>
            </a:r>
            <a:endParaRPr lang="zh-CN" altLang="en-US" sz="1200">
              <a:latin typeface="微软雅黑" panose="020b0503020204020204" pitchFamily="34" charset="-122"/>
              <a:ea typeface="微软雅黑" panose="020b0503020204020204" pitchFamily="34" charset="-122"/>
            </a:endParaRPr>
          </a:p>
        </p:txBody>
      </p:sp>
      <p:cxnSp>
        <p:nvCxnSpPr>
          <p:cNvPr id="26" name="直接箭头连接符 25"/>
          <p:cNvCxnSpPr>
            <a:stCxn id="24" idx="3"/>
            <a:endCxn id="25" idx="1"/>
          </p:cNvCxnSpPr>
          <p:nvPr/>
        </p:nvCxnSpPr>
        <p:spPr>
          <a:xfrm>
            <a:off x="6419876" y="4114227"/>
            <a:ext cx="612068" cy="0"/>
          </a:xfrm>
          <a:prstGeom prst="straightConnector1">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27" name="圆角矩形 26"/>
          <p:cNvSpPr/>
          <p:nvPr/>
        </p:nvSpPr>
        <p:spPr>
          <a:xfrm>
            <a:off x="4871704" y="2242019"/>
            <a:ext cx="1548172" cy="432048"/>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服务区业态的参考比例</a:t>
            </a:r>
            <a:endParaRPr lang="en-US" altLang="zh-CN" sz="1200" smtClean="0">
              <a:latin typeface="微软雅黑" panose="020b0503020204020204" pitchFamily="34" charset="-122"/>
              <a:ea typeface="微软雅黑" panose="020b0503020204020204" pitchFamily="34" charset="-122"/>
            </a:endParaRPr>
          </a:p>
        </p:txBody>
      </p:sp>
      <p:cxnSp>
        <p:nvCxnSpPr>
          <p:cNvPr id="28" name="直接箭头连接符 27"/>
          <p:cNvCxnSpPr>
            <a:stCxn id="27" idx="3"/>
            <a:endCxn id="23" idx="1"/>
          </p:cNvCxnSpPr>
          <p:nvPr/>
        </p:nvCxnSpPr>
        <p:spPr>
          <a:xfrm>
            <a:off x="6419876" y="2458043"/>
            <a:ext cx="576064" cy="0"/>
          </a:xfrm>
          <a:prstGeom prst="straightConnector1">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29" name="矩形 28"/>
          <p:cNvSpPr/>
          <p:nvPr/>
        </p:nvSpPr>
        <p:spPr>
          <a:xfrm>
            <a:off x="1271304" y="2816446"/>
            <a:ext cx="1591274"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smtClean="0">
                <a:latin typeface="微软雅黑" panose="020b0503020204020204" pitchFamily="34" charset="-122"/>
                <a:ea typeface="微软雅黑" panose="020b0503020204020204" pitchFamily="34" charset="-122"/>
              </a:rPr>
              <a:t>新开服务区及需要</a:t>
            </a:r>
            <a:r>
              <a:rPr lang="zh-CN" altLang="en-US" sz="1200">
                <a:latin typeface="微软雅黑" panose="020b0503020204020204" pitchFamily="34" charset="-122"/>
                <a:ea typeface="微软雅黑" panose="020b0503020204020204" pitchFamily="34" charset="-122"/>
              </a:rPr>
              <a:t>做商业改造</a:t>
            </a:r>
            <a:r>
              <a:rPr lang="zh-CN" altLang="en-US" sz="1200" smtClean="0">
                <a:latin typeface="微软雅黑" panose="020b0503020204020204" pitchFamily="34" charset="-122"/>
                <a:ea typeface="微软雅黑" panose="020b0503020204020204" pitchFamily="34" charset="-122"/>
              </a:rPr>
              <a:t>的服务区</a:t>
            </a:r>
            <a:endParaRPr lang="zh-CN" altLang="en-US" sz="1200">
              <a:latin typeface="微软雅黑" panose="020b0503020204020204" pitchFamily="34" charset="-122"/>
              <a:ea typeface="微软雅黑" panose="020b0503020204020204" pitchFamily="34" charset="-122"/>
            </a:endParaRPr>
          </a:p>
        </p:txBody>
      </p:sp>
      <p:cxnSp>
        <p:nvCxnSpPr>
          <p:cNvPr id="30" name="直接箭头连接符 29"/>
          <p:cNvCxnSpPr>
            <a:stCxn id="21" idx="3"/>
            <a:endCxn id="27" idx="1"/>
          </p:cNvCxnSpPr>
          <p:nvPr/>
        </p:nvCxnSpPr>
        <p:spPr>
          <a:xfrm>
            <a:off x="4583672" y="2458043"/>
            <a:ext cx="288032" cy="0"/>
          </a:xfrm>
          <a:prstGeom prst="straightConnector1">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圆角矩形 30"/>
          <p:cNvSpPr/>
          <p:nvPr/>
        </p:nvSpPr>
        <p:spPr>
          <a:xfrm>
            <a:off x="6995940" y="3034107"/>
            <a:ext cx="1548172" cy="4320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发起考量因素</a:t>
            </a:r>
            <a:endParaRPr lang="zh-CN" altLang="en-US" sz="1200">
              <a:latin typeface="微软雅黑" panose="020b0503020204020204" pitchFamily="34" charset="-122"/>
              <a:ea typeface="微软雅黑" panose="020b0503020204020204" pitchFamily="34" charset="-122"/>
            </a:endParaRPr>
          </a:p>
        </p:txBody>
      </p:sp>
      <p:sp>
        <p:nvSpPr>
          <p:cNvPr id="32" name="圆角矩形 31"/>
          <p:cNvSpPr/>
          <p:nvPr/>
        </p:nvSpPr>
        <p:spPr>
          <a:xfrm>
            <a:off x="4907708" y="3034107"/>
            <a:ext cx="1548172" cy="432048"/>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审批通过</a:t>
            </a:r>
            <a:endParaRPr lang="en-US" altLang="zh-CN" sz="1200" smtClean="0">
              <a:latin typeface="微软雅黑" panose="020b0503020204020204" pitchFamily="34" charset="-122"/>
              <a:ea typeface="微软雅黑" panose="020b0503020204020204" pitchFamily="34" charset="-122"/>
            </a:endParaRPr>
          </a:p>
        </p:txBody>
      </p:sp>
      <p:cxnSp>
        <p:nvCxnSpPr>
          <p:cNvPr id="33" name="直接箭头连接符 32"/>
          <p:cNvCxnSpPr/>
          <p:nvPr/>
        </p:nvCxnSpPr>
        <p:spPr>
          <a:xfrm flipH="1">
            <a:off x="6455880" y="3250131"/>
            <a:ext cx="522058" cy="0"/>
          </a:xfrm>
          <a:prstGeom prst="straightConnector1">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34" name="矩形 33"/>
          <p:cNvSpPr/>
          <p:nvPr/>
        </p:nvSpPr>
        <p:spPr>
          <a:xfrm>
            <a:off x="983272" y="1881979"/>
            <a:ext cx="5724636" cy="2952328"/>
          </a:xfrm>
          <a:prstGeom prst="rect">
            <a:avLst/>
          </a:prstGeom>
          <a:noFill/>
          <a:ln>
            <a:solidFill>
              <a:schemeClr val="accent6">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35" name="矩形 34"/>
          <p:cNvSpPr/>
          <p:nvPr/>
        </p:nvSpPr>
        <p:spPr>
          <a:xfrm>
            <a:off x="6824304" y="1881979"/>
            <a:ext cx="2583904" cy="2952328"/>
          </a:xfrm>
          <a:prstGeom prst="rect">
            <a:avLst/>
          </a:prstGeom>
          <a:noFill/>
          <a:ln>
            <a:solidFill>
              <a:schemeClr val="accent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36" name="矩形 35"/>
          <p:cNvSpPr/>
          <p:nvPr/>
        </p:nvSpPr>
        <p:spPr>
          <a:xfrm>
            <a:off x="3146327" y="4518361"/>
            <a:ext cx="1335697"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资产经营部</a:t>
            </a:r>
            <a:endParaRPr lang="zh-CN" altLang="en-US" sz="1600" b="1">
              <a:latin typeface="微软雅黑" panose="020b0503020204020204" pitchFamily="34" charset="-122"/>
              <a:ea typeface="微软雅黑" panose="020b0503020204020204" pitchFamily="34" charset="-122"/>
            </a:endParaRPr>
          </a:p>
        </p:txBody>
      </p:sp>
      <p:sp>
        <p:nvSpPr>
          <p:cNvPr id="37" name="矩形 36"/>
          <p:cNvSpPr/>
          <p:nvPr/>
        </p:nvSpPr>
        <p:spPr>
          <a:xfrm>
            <a:off x="7434319" y="4545657"/>
            <a:ext cx="1335697"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微软雅黑" panose="020b0503020204020204" pitchFamily="34" charset="-122"/>
                <a:ea typeface="微软雅黑" panose="020b0503020204020204" pitchFamily="34" charset="-122"/>
              </a:rPr>
              <a:t>商地开发部</a:t>
            </a:r>
          </a:p>
        </p:txBody>
      </p:sp>
      <p:sp>
        <p:nvSpPr>
          <p:cNvPr id="38" name="圆角矩形 37"/>
          <p:cNvSpPr/>
          <p:nvPr/>
        </p:nvSpPr>
        <p:spPr>
          <a:xfrm>
            <a:off x="8904152" y="2674067"/>
            <a:ext cx="432048" cy="12977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招商系统维护</a:t>
            </a:r>
            <a:endParaRPr lang="zh-CN" altLang="en-US" sz="1200">
              <a:latin typeface="微软雅黑" panose="020b0503020204020204" pitchFamily="34" charset="-122"/>
              <a:ea typeface="微软雅黑" panose="020b0503020204020204" pitchFamily="34" charset="-122"/>
            </a:endParaRPr>
          </a:p>
        </p:txBody>
      </p:sp>
      <p:cxnSp>
        <p:nvCxnSpPr>
          <p:cNvPr id="39" name="肘形连接符 38"/>
          <p:cNvCxnSpPr>
            <a:stCxn id="23" idx="3"/>
            <a:endCxn id="38" idx="0"/>
          </p:cNvCxnSpPr>
          <p:nvPr/>
        </p:nvCxnSpPr>
        <p:spPr>
          <a:xfrm>
            <a:off x="8544112" y="2458043"/>
            <a:ext cx="576064" cy="216024"/>
          </a:xfrm>
          <a:prstGeom prst="bentConnector2">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0" name="肘形连接符 39"/>
          <p:cNvCxnSpPr>
            <a:stCxn id="25" idx="3"/>
            <a:endCxn id="38" idx="2"/>
          </p:cNvCxnSpPr>
          <p:nvPr/>
        </p:nvCxnSpPr>
        <p:spPr>
          <a:xfrm flipV="1">
            <a:off x="8616120" y="3971848"/>
            <a:ext cx="504056" cy="142379"/>
          </a:xfrm>
          <a:prstGeom prst="bentConnector2">
            <a:avLst/>
          </a:prstGeom>
          <a:ln w="28575">
            <a:solidFill>
              <a:schemeClr val="bg2">
                <a:lumMod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41" name="椭圆 40"/>
          <p:cNvSpPr/>
          <p:nvPr/>
        </p:nvSpPr>
        <p:spPr>
          <a:xfrm>
            <a:off x="926374" y="1748359"/>
            <a:ext cx="344929" cy="349128"/>
          </a:xfrm>
          <a:prstGeom prst="ellipse">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mtClean="0">
                <a:latin typeface="微软雅黑" panose="020b0503020204020204" pitchFamily="34" charset="-122"/>
                <a:ea typeface="微软雅黑" panose="020b0503020204020204" pitchFamily="34" charset="-122"/>
              </a:rPr>
              <a:t>1</a:t>
            </a:r>
            <a:endParaRPr lang="zh-CN" altLang="en-US">
              <a:latin typeface="微软雅黑" panose="020b0503020204020204" pitchFamily="34" charset="-122"/>
              <a:ea typeface="微软雅黑" panose="020b0503020204020204" pitchFamily="34" charset="-122"/>
            </a:endParaRPr>
          </a:p>
        </p:txBody>
      </p:sp>
      <p:sp>
        <p:nvSpPr>
          <p:cNvPr id="42" name="椭圆 41"/>
          <p:cNvSpPr/>
          <p:nvPr/>
        </p:nvSpPr>
        <p:spPr>
          <a:xfrm>
            <a:off x="906309" y="4892166"/>
            <a:ext cx="344929" cy="349128"/>
          </a:xfrm>
          <a:prstGeom prst="ellipse">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mtClean="0">
                <a:latin typeface="微软雅黑" panose="020b0503020204020204" pitchFamily="34" charset="-122"/>
                <a:ea typeface="微软雅黑" panose="020b0503020204020204" pitchFamily="34" charset="-122"/>
              </a:rPr>
              <a:t>2</a:t>
            </a:r>
            <a:endParaRPr lang="zh-CN" altLang="en-US">
              <a:latin typeface="微软雅黑" panose="020b0503020204020204" pitchFamily="34" charset="-122"/>
              <a:ea typeface="微软雅黑" panose="020b0503020204020204" pitchFamily="34" charset="-122"/>
            </a:endParaRPr>
          </a:p>
        </p:txBody>
      </p:sp>
      <p:sp>
        <p:nvSpPr>
          <p:cNvPr id="43" name="矩形 42"/>
          <p:cNvSpPr/>
          <p:nvPr/>
        </p:nvSpPr>
        <p:spPr>
          <a:xfrm>
            <a:off x="1278530" y="5080164"/>
            <a:ext cx="7841646"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资产管理方面：资产经营部负责资产采购制度、标准，以及经营性资产采购</a:t>
            </a:r>
            <a:endParaRPr lang="zh-CN" altLang="en-US" sz="1600" b="1">
              <a:latin typeface="微软雅黑" panose="020b0503020204020204" pitchFamily="34" charset="-122"/>
              <a:ea typeface="微软雅黑" panose="020b0503020204020204" pitchFamily="34" charset="-122"/>
            </a:endParaRPr>
          </a:p>
        </p:txBody>
      </p:sp>
      <p:sp>
        <p:nvSpPr>
          <p:cNvPr id="47" name="矩形 46"/>
          <p:cNvSpPr/>
          <p:nvPr/>
        </p:nvSpPr>
        <p:spPr>
          <a:xfrm>
            <a:off x="981498" y="5408793"/>
            <a:ext cx="2832677" cy="873457"/>
          </a:xfrm>
          <a:prstGeom prst="rect">
            <a:avLst/>
          </a:prstGeom>
          <a:noFill/>
          <a:ln>
            <a:solidFill>
              <a:schemeClr val="accent6">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48" name="矩形 47"/>
          <p:cNvSpPr/>
          <p:nvPr/>
        </p:nvSpPr>
        <p:spPr>
          <a:xfrm>
            <a:off x="3809587" y="5409434"/>
            <a:ext cx="2916324" cy="872815"/>
          </a:xfrm>
          <a:prstGeom prst="rect">
            <a:avLst/>
          </a:prstGeom>
          <a:noFill/>
          <a:ln>
            <a:solidFill>
              <a:schemeClr val="accent6">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49" name="矩形 48"/>
          <p:cNvSpPr/>
          <p:nvPr/>
        </p:nvSpPr>
        <p:spPr>
          <a:xfrm>
            <a:off x="6725911" y="5406350"/>
            <a:ext cx="2682298" cy="875899"/>
          </a:xfrm>
          <a:prstGeom prst="rect">
            <a:avLst/>
          </a:prstGeom>
          <a:noFill/>
          <a:ln>
            <a:solidFill>
              <a:schemeClr val="accent6">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50" name="TextBox 49"/>
          <p:cNvSpPr txBox="1"/>
          <p:nvPr/>
        </p:nvSpPr>
        <p:spPr>
          <a:xfrm>
            <a:off x="1010532" y="5456140"/>
            <a:ext cx="2611369"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微软雅黑" panose="020b0503020204020204" pitchFamily="34" charset="-122"/>
                <a:ea typeface="微软雅黑" panose="020b0503020204020204" pitchFamily="34" charset="-122"/>
              </a:rPr>
              <a:t>综合部：</a:t>
            </a:r>
            <a:endParaRPr lang="en-US" altLang="zh-CN" sz="1400" smtClean="0">
              <a:latin typeface="微软雅黑" panose="020b0503020204020204" pitchFamily="34" charset="-122"/>
              <a:ea typeface="微软雅黑" panose="020b0503020204020204" pitchFamily="34" charset="-122"/>
            </a:endParaRPr>
          </a:p>
          <a:p>
            <a:r>
              <a:rPr lang="zh-CN" altLang="en-US" sz="1400" smtClean="0">
                <a:latin typeface="微软雅黑" panose="020b0503020204020204" pitchFamily="34" charset="-122"/>
                <a:ea typeface="微软雅黑" panose="020b0503020204020204" pitchFamily="34" charset="-122"/>
              </a:rPr>
              <a:t>       办公资产采购</a:t>
            </a:r>
            <a:endParaRPr lang="en-US" altLang="zh-CN" sz="1400" smtClean="0">
              <a:latin typeface="微软雅黑" panose="020b0503020204020204" pitchFamily="34" charset="-122"/>
              <a:ea typeface="微软雅黑" panose="020b0503020204020204" pitchFamily="34" charset="-122"/>
            </a:endParaRPr>
          </a:p>
          <a:p>
            <a:r>
              <a:rPr lang="en-US" altLang="zh-CN" sz="140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      </a:t>
            </a:r>
            <a:r>
              <a:rPr lang="zh-CN" altLang="en-US" sz="1400" smtClean="0">
                <a:latin typeface="微软雅黑" panose="020b0503020204020204" pitchFamily="34" charset="-122"/>
                <a:ea typeface="微软雅黑" panose="020b0503020204020204" pitchFamily="34" charset="-122"/>
              </a:rPr>
              <a:t>工服的设计和采购</a:t>
            </a:r>
            <a:endParaRPr lang="zh-CN" altLang="en-US" sz="1400">
              <a:latin typeface="微软雅黑" panose="020b0503020204020204" pitchFamily="34" charset="-122"/>
              <a:ea typeface="微软雅黑" panose="020b0503020204020204" pitchFamily="34" charset="-122"/>
            </a:endParaRPr>
          </a:p>
        </p:txBody>
      </p:sp>
      <p:sp>
        <p:nvSpPr>
          <p:cNvPr id="51" name="TextBox 50"/>
          <p:cNvSpPr txBox="1"/>
          <p:nvPr/>
        </p:nvSpPr>
        <p:spPr>
          <a:xfrm>
            <a:off x="3847090" y="5441286"/>
            <a:ext cx="2608790"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微软雅黑" panose="020b0503020204020204" pitchFamily="34" charset="-122"/>
                <a:ea typeface="微软雅黑" panose="020b0503020204020204" pitchFamily="34" charset="-122"/>
              </a:rPr>
              <a:t>党群部：</a:t>
            </a:r>
            <a:endParaRPr lang="en-US" altLang="zh-CN" sz="1400" smtClean="0">
              <a:latin typeface="微软雅黑" panose="020b0503020204020204" pitchFamily="34" charset="-122"/>
              <a:ea typeface="微软雅黑" panose="020b0503020204020204" pitchFamily="34" charset="-122"/>
            </a:endParaRPr>
          </a:p>
          <a:p>
            <a:r>
              <a:rPr lang="en-US" altLang="zh-CN" sz="140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      </a:t>
            </a:r>
            <a:r>
              <a:rPr lang="zh-CN" altLang="en-US" sz="1400" smtClean="0">
                <a:latin typeface="微软雅黑" panose="020b0503020204020204" pitchFamily="34" charset="-122"/>
                <a:ea typeface="微软雅黑" panose="020b0503020204020204" pitchFamily="34" charset="-122"/>
              </a:rPr>
              <a:t>负责文娱设备的采购</a:t>
            </a:r>
            <a:endParaRPr lang="en-US" altLang="zh-CN" sz="1400" smtClean="0">
              <a:latin typeface="微软雅黑" panose="020b0503020204020204" pitchFamily="34" charset="-122"/>
              <a:ea typeface="微软雅黑" panose="020b0503020204020204" pitchFamily="34" charset="-122"/>
            </a:endParaRPr>
          </a:p>
        </p:txBody>
      </p:sp>
      <p:sp>
        <p:nvSpPr>
          <p:cNvPr id="52" name="TextBox 51"/>
          <p:cNvSpPr txBox="1"/>
          <p:nvPr/>
        </p:nvSpPr>
        <p:spPr>
          <a:xfrm>
            <a:off x="6721555" y="5437804"/>
            <a:ext cx="2686653"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微软雅黑" panose="020b0503020204020204" pitchFamily="34" charset="-122"/>
                <a:ea typeface="微软雅黑" panose="020b0503020204020204" pitchFamily="34" charset="-122"/>
              </a:rPr>
              <a:t>安物部：</a:t>
            </a:r>
            <a:endParaRPr lang="en-US" altLang="zh-CN" sz="1400" smtClean="0">
              <a:latin typeface="微软雅黑" panose="020b0503020204020204" pitchFamily="34" charset="-122"/>
              <a:ea typeface="微软雅黑" panose="020b0503020204020204" pitchFamily="34" charset="-122"/>
            </a:endParaRPr>
          </a:p>
          <a:p>
            <a:r>
              <a:rPr lang="en-US" altLang="zh-CN" sz="140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      </a:t>
            </a:r>
            <a:r>
              <a:rPr lang="zh-CN" altLang="en-US" sz="1400" smtClean="0">
                <a:latin typeface="微软雅黑" panose="020b0503020204020204" pitchFamily="34" charset="-122"/>
                <a:ea typeface="微软雅黑" panose="020b0503020204020204" pitchFamily="34" charset="-122"/>
              </a:rPr>
              <a:t>服务区安全、物业类资产以及员工生活类资产的采购</a:t>
            </a:r>
            <a:endParaRPr lang="zh-CN" altLang="en-US" sz="1400">
              <a:latin typeface="微软雅黑" panose="020b0503020204020204" pitchFamily="34" charset="-122"/>
              <a:ea typeface="微软雅黑" panose="020b0503020204020204" pitchFamily="34" charset="-122"/>
            </a:endParaRPr>
          </a:p>
        </p:txBody>
      </p:sp>
      <p:sp>
        <p:nvSpPr>
          <p:cNvPr id="4" name="文本框 3"/>
          <p:cNvSpPr txBox="1"/>
          <p:nvPr/>
        </p:nvSpPr>
        <p:spPr>
          <a:xfrm>
            <a:off x="9803399" y="3086926"/>
            <a:ext cx="1801906" cy="199323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smtClean="0">
                <a:latin typeface="微软雅黑" panose="020b0503020204020204" pitchFamily="34" charset="-122"/>
                <a:ea typeface="微软雅黑" panose="020b0503020204020204" pitchFamily="34" charset="-122"/>
              </a:rPr>
              <a:t>说明：</a:t>
            </a:r>
            <a:endParaRPr lang="en-US" altLang="zh-CN" sz="1400" smtClean="0">
              <a:latin typeface="微软雅黑" panose="020b0503020204020204" pitchFamily="34" charset="-122"/>
              <a:ea typeface="微软雅黑" panose="020b0503020204020204" pitchFamily="34" charset="-122"/>
            </a:endParaRPr>
          </a:p>
          <a:p>
            <a:pPr>
              <a:lnSpc>
                <a:spcPct val="150000"/>
              </a:lnSpc>
            </a:pPr>
            <a:r>
              <a:rPr lang="zh-CN" altLang="en-US" sz="1400" smtClean="0">
                <a:latin typeface="微软雅黑" panose="020b0503020204020204" pitchFamily="34" charset="-122"/>
                <a:ea typeface="微软雅黑" panose="020b0503020204020204" pitchFamily="34" charset="-122"/>
              </a:rPr>
              <a:t>待管理体系尤其是预算管理及经营责任制体系完善后，可逐步探索将经营性资产采购移交或下放</a:t>
            </a:r>
            <a:endParaRPr lang="zh-CN" altLang="en-US" sz="1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43540952"/>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资产经营部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17</a:t>
            </a:fld>
            <a:endParaRPr lang="zh-CN" altLang="en-US"/>
          </a:p>
        </p:txBody>
      </p:sp>
      <p:sp>
        <p:nvSpPr>
          <p:cNvPr id="5" name="矩形 4"/>
          <p:cNvSpPr/>
          <p:nvPr/>
        </p:nvSpPr>
        <p:spPr>
          <a:xfrm>
            <a:off x="1023582" y="1085966"/>
            <a:ext cx="10085696"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公司经营分析及考核，营销与品牌管理，合同管理，统筹资产管理工作、大客户管理及商业规划（高铁站、服务区）、</a:t>
            </a:r>
            <a:r>
              <a:rPr lang="zh-CN" altLang="en-US" sz="1600" smtClean="0">
                <a:latin typeface="微软雅黑" panose="020b0503020204020204" pitchFamily="34" charset="-122"/>
                <a:ea typeface="微软雅黑" panose="020b0503020204020204" pitchFamily="34" charset="-122"/>
              </a:rPr>
              <a:t>电商业务</a:t>
            </a:r>
            <a:r>
              <a:rPr lang="zh-CN" altLang="en-US" sz="1600">
                <a:latin typeface="微软雅黑" panose="020b0503020204020204" pitchFamily="34" charset="-122"/>
                <a:ea typeface="微软雅黑" panose="020b0503020204020204" pitchFamily="34" charset="-122"/>
              </a:rPr>
              <a:t>的前期筹建</a:t>
            </a:r>
          </a:p>
        </p:txBody>
      </p:sp>
      <p:sp>
        <p:nvSpPr>
          <p:cNvPr id="7" name="矩形 6"/>
          <p:cNvSpPr/>
          <p:nvPr/>
        </p:nvSpPr>
        <p:spPr>
          <a:xfrm>
            <a:off x="1078170" y="2949885"/>
            <a:ext cx="1392075" cy="2554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分公司职权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服务区职权</a:t>
            </a:r>
            <a:endParaRPr lang="en-US" altLang="zh-CN" sz="1600" b="1" smtClean="0">
              <a:latin typeface="微软雅黑" panose="020b0503020204020204" pitchFamily="34" charset="-122"/>
              <a:ea typeface="微软雅黑" panose="020b0503020204020204" pitchFamily="34" charset="-122"/>
            </a:endParaRPr>
          </a:p>
        </p:txBody>
      </p:sp>
      <p:sp>
        <p:nvSpPr>
          <p:cNvPr id="6" name="自选图形 7"/>
          <p:cNvSpPr>
            <a:spLocks noChangeArrowheads="1"/>
          </p:cNvSpPr>
          <p:nvPr/>
        </p:nvSpPr>
        <p:spPr bwMode="auto">
          <a:xfrm>
            <a:off x="2777627" y="2269246"/>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布局期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8" name="自选图形 8"/>
          <p:cNvSpPr>
            <a:spLocks noChangeArrowheads="1"/>
          </p:cNvSpPr>
          <p:nvPr/>
        </p:nvSpPr>
        <p:spPr bwMode="auto">
          <a:xfrm>
            <a:off x="5321075" y="2245433"/>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发展期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9" name="自选图形 9"/>
          <p:cNvSpPr>
            <a:spLocks noChangeArrowheads="1"/>
          </p:cNvSpPr>
          <p:nvPr/>
        </p:nvSpPr>
        <p:spPr bwMode="auto">
          <a:xfrm>
            <a:off x="8085719" y="2260410"/>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提升期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1" name="矩形 21"/>
          <p:cNvSpPr>
            <a:spLocks noChangeArrowheads="1"/>
          </p:cNvSpPr>
          <p:nvPr/>
        </p:nvSpPr>
        <p:spPr bwMode="auto">
          <a:xfrm>
            <a:off x="3108113" y="2085096"/>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12" name="矩形 22"/>
          <p:cNvSpPr>
            <a:spLocks noChangeArrowheads="1"/>
          </p:cNvSpPr>
          <p:nvPr/>
        </p:nvSpPr>
        <p:spPr bwMode="auto">
          <a:xfrm>
            <a:off x="5686202" y="2061283"/>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13" name="矩形 23"/>
          <p:cNvSpPr>
            <a:spLocks noChangeArrowheads="1"/>
          </p:cNvSpPr>
          <p:nvPr/>
        </p:nvSpPr>
        <p:spPr bwMode="auto">
          <a:xfrm>
            <a:off x="8407562" y="2057800"/>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sp>
        <p:nvSpPr>
          <p:cNvPr id="4" name="矩形 3"/>
          <p:cNvSpPr/>
          <p:nvPr/>
        </p:nvSpPr>
        <p:spPr>
          <a:xfrm>
            <a:off x="2524837" y="2949885"/>
            <a:ext cx="2292822" cy="73866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资产维修单项费用在</a:t>
            </a:r>
            <a:r>
              <a:rPr lang="en-US" altLang="zh-CN" sz="1400">
                <a:latin typeface="微软雅黑" panose="020b0503020204020204" pitchFamily="34" charset="-122"/>
                <a:ea typeface="微软雅黑" panose="020b0503020204020204" pitchFamily="34" charset="-122"/>
              </a:rPr>
              <a:t>1999</a:t>
            </a:r>
            <a:r>
              <a:rPr lang="zh-CN" altLang="en-US" sz="1400">
                <a:latin typeface="微软雅黑" panose="020b0503020204020204" pitchFamily="34" charset="-122"/>
                <a:ea typeface="微软雅黑" panose="020b0503020204020204" pitchFamily="34" charset="-122"/>
              </a:rPr>
              <a:t>元（含）</a:t>
            </a:r>
            <a:r>
              <a:rPr lang="zh-CN" altLang="en-US" sz="1400" smtClean="0">
                <a:latin typeface="微软雅黑" panose="020b0503020204020204" pitchFamily="34" charset="-122"/>
                <a:ea typeface="微软雅黑" panose="020b0503020204020204" pitchFamily="34" charset="-122"/>
              </a:rPr>
              <a:t>以上</a:t>
            </a:r>
            <a:endParaRPr lang="en-US" altLang="zh-CN" sz="14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资产调拨</a:t>
            </a:r>
          </a:p>
        </p:txBody>
      </p:sp>
      <p:cxnSp>
        <p:nvCxnSpPr>
          <p:cNvPr id="15" name="直接连接符 14"/>
          <p:cNvCxnSpPr/>
          <p:nvPr/>
        </p:nvCxnSpPr>
        <p:spPr>
          <a:xfrm>
            <a:off x="1214649" y="3780430"/>
            <a:ext cx="90075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182441" y="4847232"/>
            <a:ext cx="9007522"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2388687" y="3857441"/>
            <a:ext cx="3238412"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分公司资产盘点</a:t>
            </a:r>
            <a:r>
              <a:rPr lang="zh-CN" altLang="en-US" sz="1400" smtClean="0">
                <a:latin typeface="微软雅黑" panose="020b0503020204020204" pitchFamily="34" charset="-122"/>
                <a:ea typeface="微软雅黑" panose="020b0503020204020204" pitchFamily="34" charset="-122"/>
              </a:rPr>
              <a:t>，服务区资产稽查</a:t>
            </a:r>
            <a:endParaRPr lang="zh-CN" altLang="en-US" sz="140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资产日常维修单项费用在</a:t>
            </a:r>
            <a:r>
              <a:rPr lang="en-US" altLang="zh-CN" sz="1400">
                <a:latin typeface="微软雅黑" panose="020b0503020204020204" pitchFamily="34" charset="-122"/>
                <a:ea typeface="微软雅黑" panose="020b0503020204020204" pitchFamily="34" charset="-122"/>
              </a:rPr>
              <a:t>500</a:t>
            </a:r>
            <a:r>
              <a:rPr lang="zh-CN" altLang="en-US" sz="1400">
                <a:latin typeface="微软雅黑" panose="020b0503020204020204" pitchFamily="34" charset="-122"/>
                <a:ea typeface="微软雅黑" panose="020b0503020204020204" pitchFamily="34" charset="-122"/>
              </a:rPr>
              <a:t>元（含）以上</a:t>
            </a:r>
            <a:r>
              <a:rPr lang="en-US" altLang="zh-CN" sz="1400">
                <a:latin typeface="微软雅黑" panose="020b0503020204020204" pitchFamily="34" charset="-122"/>
                <a:ea typeface="微软雅黑" panose="020b0503020204020204" pitchFamily="34" charset="-122"/>
              </a:rPr>
              <a:t>1999</a:t>
            </a:r>
            <a:r>
              <a:rPr lang="zh-CN" altLang="en-US" sz="1400">
                <a:latin typeface="微软雅黑" panose="020b0503020204020204" pitchFamily="34" charset="-122"/>
                <a:ea typeface="微软雅黑" panose="020b0503020204020204" pitchFamily="34" charset="-122"/>
              </a:rPr>
              <a:t>元以下</a:t>
            </a: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已到使用年限的资产报废</a:t>
            </a:r>
          </a:p>
        </p:txBody>
      </p:sp>
      <p:sp>
        <p:nvSpPr>
          <p:cNvPr id="19" name="矩形 18"/>
          <p:cNvSpPr/>
          <p:nvPr/>
        </p:nvSpPr>
        <p:spPr>
          <a:xfrm>
            <a:off x="2483893" y="5028147"/>
            <a:ext cx="3048000" cy="73866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服务区资产盘点</a:t>
            </a: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资产维修单项费用在</a:t>
            </a:r>
            <a:r>
              <a:rPr lang="en-US" altLang="zh-CN" sz="1400" smtClean="0">
                <a:latin typeface="微软雅黑" panose="020b0503020204020204" pitchFamily="34" charset="-122"/>
                <a:ea typeface="微软雅黑" panose="020b0503020204020204" pitchFamily="34" charset="-122"/>
              </a:rPr>
              <a:t>499</a:t>
            </a:r>
            <a:r>
              <a:rPr lang="zh-CN" altLang="en-US" sz="1400" smtClean="0">
                <a:latin typeface="微软雅黑" panose="020b0503020204020204" pitchFamily="34" charset="-122"/>
                <a:ea typeface="微软雅黑" panose="020b0503020204020204" pitchFamily="34" charset="-122"/>
              </a:rPr>
              <a:t>元以下</a:t>
            </a:r>
            <a:endParaRPr lang="zh-CN" altLang="en-US" sz="140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已报废资产的处理</a:t>
            </a:r>
          </a:p>
        </p:txBody>
      </p:sp>
      <p:sp>
        <p:nvSpPr>
          <p:cNvPr id="17" name="矩形 16"/>
          <p:cNvSpPr/>
          <p:nvPr/>
        </p:nvSpPr>
        <p:spPr>
          <a:xfrm>
            <a:off x="7929349" y="4084753"/>
            <a:ext cx="2647666"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（路段辖内）大客户管理</a:t>
            </a:r>
            <a:endParaRPr lang="en-US" altLang="zh-CN" sz="14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400">
                <a:latin typeface="微软雅黑" panose="020b0503020204020204" pitchFamily="34" charset="-122"/>
                <a:ea typeface="微软雅黑" panose="020b0503020204020204" pitchFamily="34" charset="-122"/>
              </a:rPr>
              <a:t>电</a:t>
            </a:r>
            <a:r>
              <a:rPr lang="zh-CN" altLang="en-US" sz="1400" smtClean="0">
                <a:latin typeface="微软雅黑" panose="020b0503020204020204" pitchFamily="34" charset="-122"/>
                <a:ea typeface="微软雅黑" panose="020b0503020204020204" pitchFamily="34" charset="-122"/>
              </a:rPr>
              <a:t>商业务管理</a:t>
            </a:r>
            <a:endParaRPr lang="zh-CN" altLang="en-US" sz="1400">
              <a:latin typeface="微软雅黑" panose="020b0503020204020204" pitchFamily="34" charset="-122"/>
              <a:ea typeface="微软雅黑" panose="020b0503020204020204" pitchFamily="34" charset="-122"/>
            </a:endParaRPr>
          </a:p>
        </p:txBody>
      </p:sp>
      <p:sp>
        <p:nvSpPr>
          <p:cNvPr id="20" name="矩形 19"/>
          <p:cNvSpPr/>
          <p:nvPr/>
        </p:nvSpPr>
        <p:spPr>
          <a:xfrm>
            <a:off x="5583005" y="4139280"/>
            <a:ext cx="2292822" cy="3077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smtClean="0">
                <a:latin typeface="微软雅黑" panose="020b0503020204020204" pitchFamily="34" charset="-122"/>
                <a:ea typeface="微软雅黑" panose="020b0503020204020204" pitchFamily="34" charset="-122"/>
              </a:rPr>
              <a:t>分公司的合同管理</a:t>
            </a:r>
            <a:endParaRPr lang="zh-CN" altLang="en-US" sz="1400">
              <a:latin typeface="微软雅黑" panose="020b0503020204020204" pitchFamily="34" charset="-122"/>
              <a:ea typeface="微软雅黑" panose="020b0503020204020204" pitchFamily="34" charset="-122"/>
            </a:endParaRPr>
          </a:p>
        </p:txBody>
      </p:sp>
      <p:sp>
        <p:nvSpPr>
          <p:cNvPr id="21" name="文本框 20"/>
          <p:cNvSpPr txBox="1"/>
          <p:nvPr/>
        </p:nvSpPr>
        <p:spPr>
          <a:xfrm>
            <a:off x="1078170" y="6067053"/>
            <a:ext cx="8129225" cy="4154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smtClean="0">
                <a:latin typeface="微软雅黑" panose="020b0503020204020204" pitchFamily="34" charset="-122"/>
                <a:ea typeface="微软雅黑" panose="020b0503020204020204" pitchFamily="34" charset="-122"/>
              </a:rPr>
              <a:t>说明：电商业务实现盈亏平衡，具有自主经营能力后，将电商业务移交，单独成立事业部或子公司。</a:t>
            </a:r>
            <a:endParaRPr lang="zh-CN" altLang="en-US" sz="1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450227307"/>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党群工作部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18</a:t>
            </a:fld>
            <a:endParaRPr lang="zh-CN" altLang="en-US"/>
          </a:p>
        </p:txBody>
      </p:sp>
      <p:sp>
        <p:nvSpPr>
          <p:cNvPr id="5" name="矩形 4"/>
          <p:cNvSpPr/>
          <p:nvPr/>
        </p:nvSpPr>
        <p:spPr>
          <a:xfrm>
            <a:off x="1107742" y="1767283"/>
            <a:ext cx="8830102"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党务工作、工会工作、团委工作、计划生育、新闻宣传及企业文化</a:t>
            </a:r>
            <a:r>
              <a:rPr lang="zh-CN" altLang="en-US" sz="1600" smtClean="0">
                <a:latin typeface="微软雅黑" panose="020b0503020204020204" pitchFamily="34" charset="-122"/>
                <a:ea typeface="微软雅黑" panose="020b0503020204020204" pitchFamily="34" charset="-122"/>
              </a:rPr>
              <a:t>建设、文娱设备采购等。</a:t>
            </a:r>
            <a:endParaRPr lang="zh-CN" altLang="en-US" sz="1600">
              <a:latin typeface="微软雅黑" panose="020b0503020204020204" pitchFamily="34" charset="-122"/>
              <a:ea typeface="微软雅黑" panose="020b0503020204020204" pitchFamily="34" charset="-122"/>
            </a:endParaRPr>
          </a:p>
        </p:txBody>
      </p:sp>
      <p:sp>
        <p:nvSpPr>
          <p:cNvPr id="7" name="矩形 6"/>
          <p:cNvSpPr/>
          <p:nvPr/>
        </p:nvSpPr>
        <p:spPr>
          <a:xfrm>
            <a:off x="1107742" y="2807858"/>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职权下放</a:t>
            </a:r>
            <a:r>
              <a:rPr lang="zh-CN" altLang="en-US" sz="1600" smtClean="0">
                <a:latin typeface="微软雅黑" panose="020b0503020204020204" pitchFamily="34" charset="-122"/>
                <a:ea typeface="微软雅黑" panose="020b0503020204020204" pitchFamily="34" charset="-122"/>
              </a:rPr>
              <a:t>：无。</a:t>
            </a:r>
            <a:endParaRPr lang="zh-CN" altLang="en-US"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64306095"/>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综合事务部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19</a:t>
            </a:fld>
            <a:endParaRPr lang="zh-CN" altLang="en-US"/>
          </a:p>
        </p:txBody>
      </p:sp>
      <p:sp>
        <p:nvSpPr>
          <p:cNvPr id="5" name="矩形 4"/>
          <p:cNvSpPr/>
          <p:nvPr/>
        </p:nvSpPr>
        <p:spPr>
          <a:xfrm>
            <a:off x="1107742" y="1650742"/>
            <a:ext cx="10345004"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行政文秘工作</a:t>
            </a:r>
            <a:r>
              <a:rPr lang="zh-CN" altLang="en-US" sz="1600" smtClean="0">
                <a:latin typeface="微软雅黑" panose="020b0503020204020204" pitchFamily="34" charset="-122"/>
                <a:ea typeface="微软雅黑" panose="020b0503020204020204" pitchFamily="34" charset="-122"/>
              </a:rPr>
              <a:t>、</a:t>
            </a:r>
            <a:r>
              <a:rPr lang="zh-CN" altLang="en-US" sz="1600" b="1" smtClean="0">
                <a:solidFill>
                  <a:srgbClr val="C00000"/>
                </a:solidFill>
                <a:latin typeface="微软雅黑" panose="020b0503020204020204" pitchFamily="34" charset="-122"/>
                <a:ea typeface="微软雅黑" panose="020b0503020204020204" pitchFamily="34" charset="-122"/>
              </a:rPr>
              <a:t>公司治理体系建设</a:t>
            </a:r>
            <a:r>
              <a:rPr lang="zh-CN" altLang="en-US" sz="1600" smtClean="0">
                <a:solidFill>
                  <a:srgbClr val="FF0000"/>
                </a:solidFill>
                <a:latin typeface="微软雅黑" panose="020b0503020204020204" pitchFamily="34" charset="-122"/>
                <a:ea typeface="微软雅黑" panose="020b0503020204020204" pitchFamily="34" charset="-122"/>
              </a:rPr>
              <a:t>、</a:t>
            </a:r>
            <a:r>
              <a:rPr lang="zh-CN" altLang="en-US" sz="1600" smtClean="0">
                <a:latin typeface="微软雅黑" panose="020b0503020204020204" pitchFamily="34" charset="-122"/>
                <a:ea typeface="微软雅黑" panose="020b0503020204020204" pitchFamily="34" charset="-122"/>
              </a:rPr>
              <a:t>监督</a:t>
            </a:r>
            <a:r>
              <a:rPr lang="zh-CN" altLang="en-US" sz="1600">
                <a:latin typeface="微软雅黑" panose="020b0503020204020204" pitchFamily="34" charset="-122"/>
                <a:ea typeface="微软雅黑" panose="020b0503020204020204" pitchFamily="34" charset="-122"/>
              </a:rPr>
              <a:t>公司制度体系建设并负责归档、办公环境及办公设备管理、办公资产管理、董事会事务、公章证照保密管理、后勤保障、档案管理、法</a:t>
            </a:r>
            <a:r>
              <a:rPr lang="zh-CN" altLang="en-US" sz="1600" smtClean="0">
                <a:latin typeface="微软雅黑" panose="020b0503020204020204" pitchFamily="34" charset="-122"/>
                <a:ea typeface="微软雅黑" panose="020b0503020204020204" pitchFamily="34" charset="-122"/>
              </a:rPr>
              <a:t>务等</a:t>
            </a:r>
            <a:endParaRPr lang="zh-CN" altLang="en-US" sz="1600">
              <a:latin typeface="微软雅黑" panose="020b0503020204020204" pitchFamily="34" charset="-122"/>
              <a:ea typeface="微软雅黑" panose="020b0503020204020204" pitchFamily="34" charset="-122"/>
            </a:endParaRPr>
          </a:p>
        </p:txBody>
      </p:sp>
      <p:sp>
        <p:nvSpPr>
          <p:cNvPr id="7" name="矩形 6"/>
          <p:cNvSpPr/>
          <p:nvPr/>
        </p:nvSpPr>
        <p:spPr>
          <a:xfrm>
            <a:off x="1107742" y="2807858"/>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职权下放</a:t>
            </a:r>
            <a:r>
              <a:rPr lang="zh-CN" altLang="en-US" sz="1600" smtClean="0">
                <a:latin typeface="微软雅黑" panose="020b0503020204020204" pitchFamily="34" charset="-122"/>
                <a:ea typeface="微软雅黑" panose="020b0503020204020204" pitchFamily="34" charset="-122"/>
              </a:rPr>
              <a:t>：无。</a:t>
            </a:r>
            <a:endParaRPr lang="zh-CN" altLang="en-US"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896343804"/>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计划财务部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20</a:t>
            </a:fld>
            <a:endParaRPr lang="zh-CN" altLang="en-US"/>
          </a:p>
        </p:txBody>
      </p:sp>
      <p:sp>
        <p:nvSpPr>
          <p:cNvPr id="5" name="矩形 4"/>
          <p:cNvSpPr/>
          <p:nvPr/>
        </p:nvSpPr>
        <p:spPr>
          <a:xfrm>
            <a:off x="1023582" y="1085966"/>
            <a:ext cx="10017458"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财务预算管理、资金管理、会计核算、税收管理、成本管理、财务分析、融资（资本运作）等</a:t>
            </a:r>
          </a:p>
        </p:txBody>
      </p:sp>
      <p:graphicFrame>
        <p:nvGraphicFramePr>
          <p:cNvPr id="4" name="表格 3"/>
          <p:cNvGraphicFramePr>
            <a:graphicFrameLocks noGrp="1"/>
          </p:cNvGraphicFramePr>
          <p:nvPr>
            <p:extLst>
              <p:ext uri="{D42A27DB-BD31-4B8C-83A1-F6EECF244321}">
                <p14:modId xmlns:p14="http://schemas.microsoft.com/office/powerpoint/2010/main" val="3559192396"/>
              </p:ext>
            </p:extLst>
          </p:nvPr>
        </p:nvGraphicFramePr>
        <p:xfrm>
          <a:off x="2470245" y="2703157"/>
          <a:ext cx="3215957" cy="3230880"/>
        </p:xfrm>
        <a:graphic>
          <a:graphicData uri="http://schemas.openxmlformats.org/drawingml/2006/table">
            <a:tbl>
              <a:tblPr firstRow="1" bandRow="1"/>
              <a:tblGrid>
                <a:gridCol w="3215957">
                  <a:extLst>
                    <a:ext uri="{9D8B030D-6E8A-4147-A177-3AD203B41FA5}">
                      <a16:colId xmlns:a16="http://schemas.microsoft.com/office/drawing/2014/main" val="20000"/>
                    </a:ext>
                  </a:extLst>
                </a:gridCol>
              </a:tblGrid>
              <a:tr h="370840">
                <a:tc>
                  <a:txBody>
                    <a:bodyPr vert="horz" wrap="square"/>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公司预算管理</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本部财务收入及支出、核算</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公司税务管理</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财务分析</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endParaRPr lang="zh-CN" altLang="en-US" sz="1200" b="0">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40">
                <a:tc>
                  <a:txBody>
                    <a:bodyPr vert="horz" wrap="square"/>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分公司预算管理</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分公司财务收入及支出（预算内）、核算</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分公司财务分析</a:t>
                      </a:r>
                      <a:endParaRPr lang="zh-CN" altLang="en-US" sz="1400" b="0">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vert="horz" wrap="square"/>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pPr marL="171450" indent="-171450">
                        <a:buFont typeface="Arial" pitchFamily="34" charset="0"/>
                        <a:buChar char="•"/>
                      </a:pP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服务区预算控制</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服务区财务收入及支出（预算内）、核算</a:t>
                      </a:r>
                      <a:endParaRPr lang="en-US" altLang="zh-CN" sz="14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服务区财务分析</a:t>
                      </a:r>
                      <a:endParaRPr lang="zh-CN" altLang="en-US" sz="1400" b="0">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
        <p:nvSpPr>
          <p:cNvPr id="8" name="矩形 7"/>
          <p:cNvSpPr/>
          <p:nvPr/>
        </p:nvSpPr>
        <p:spPr>
          <a:xfrm>
            <a:off x="1078170" y="2949885"/>
            <a:ext cx="1392075" cy="2554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分公司职权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服务区职权</a:t>
            </a:r>
            <a:endParaRPr lang="en-US" altLang="zh-CN" sz="1600" b="1" smtClean="0">
              <a:latin typeface="微软雅黑" panose="020b0503020204020204" pitchFamily="34" charset="-122"/>
              <a:ea typeface="微软雅黑" panose="020b0503020204020204" pitchFamily="34" charset="-122"/>
            </a:endParaRPr>
          </a:p>
        </p:txBody>
      </p:sp>
      <p:sp>
        <p:nvSpPr>
          <p:cNvPr id="9" name="自选图形 7"/>
          <p:cNvSpPr>
            <a:spLocks noChangeArrowheads="1"/>
          </p:cNvSpPr>
          <p:nvPr/>
        </p:nvSpPr>
        <p:spPr bwMode="auto">
          <a:xfrm>
            <a:off x="2777627" y="2050878"/>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布局期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0" name="自选图形 8"/>
          <p:cNvSpPr>
            <a:spLocks noChangeArrowheads="1"/>
          </p:cNvSpPr>
          <p:nvPr/>
        </p:nvSpPr>
        <p:spPr bwMode="auto">
          <a:xfrm>
            <a:off x="5321075" y="2027065"/>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发展期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1" name="自选图形 9"/>
          <p:cNvSpPr>
            <a:spLocks noChangeArrowheads="1"/>
          </p:cNvSpPr>
          <p:nvPr/>
        </p:nvSpPr>
        <p:spPr bwMode="auto">
          <a:xfrm>
            <a:off x="8085719" y="2042042"/>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提升期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2" name="矩形 21"/>
          <p:cNvSpPr>
            <a:spLocks noChangeArrowheads="1"/>
          </p:cNvSpPr>
          <p:nvPr/>
        </p:nvSpPr>
        <p:spPr bwMode="auto">
          <a:xfrm>
            <a:off x="3108113" y="1866728"/>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13" name="矩形 22"/>
          <p:cNvSpPr>
            <a:spLocks noChangeArrowheads="1"/>
          </p:cNvSpPr>
          <p:nvPr/>
        </p:nvSpPr>
        <p:spPr bwMode="auto">
          <a:xfrm>
            <a:off x="5686202" y="1842915"/>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14" name="矩形 23"/>
          <p:cNvSpPr>
            <a:spLocks noChangeArrowheads="1"/>
          </p:cNvSpPr>
          <p:nvPr/>
        </p:nvSpPr>
        <p:spPr bwMode="auto">
          <a:xfrm>
            <a:off x="8407562" y="1839432"/>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cxnSp>
        <p:nvCxnSpPr>
          <p:cNvPr id="16" name="直接连接符 15"/>
          <p:cNvCxnSpPr/>
          <p:nvPr/>
        </p:nvCxnSpPr>
        <p:spPr>
          <a:xfrm>
            <a:off x="1182441" y="3639684"/>
            <a:ext cx="90075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1182441" y="4847232"/>
            <a:ext cx="9007522"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896466"/>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人力资源</a:t>
            </a:r>
            <a:r>
              <a:rPr lang="zh-CN" altLang="en-US" smtClean="0"/>
              <a:t>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21</a:t>
            </a:fld>
            <a:endParaRPr lang="zh-CN" altLang="en-US"/>
          </a:p>
        </p:txBody>
      </p:sp>
      <p:sp>
        <p:nvSpPr>
          <p:cNvPr id="5" name="矩形 4"/>
          <p:cNvSpPr/>
          <p:nvPr/>
        </p:nvSpPr>
        <p:spPr>
          <a:xfrm>
            <a:off x="1023582" y="1085966"/>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人力资源规划与员工发展、招聘及调配、培训、绩效、薪酬、劳动关系等 </a:t>
            </a:r>
          </a:p>
        </p:txBody>
      </p:sp>
      <p:graphicFrame>
        <p:nvGraphicFramePr>
          <p:cNvPr id="6" name="表格 5"/>
          <p:cNvGraphicFramePr>
            <a:graphicFrameLocks noGrp="1"/>
          </p:cNvGraphicFramePr>
          <p:nvPr>
            <p:extLst>
              <p:ext uri="{D42A27DB-BD31-4B8C-83A1-F6EECF244321}">
                <p14:modId xmlns:p14="http://schemas.microsoft.com/office/powerpoint/2010/main" val="548694525"/>
              </p:ext>
            </p:extLst>
          </p:nvPr>
        </p:nvGraphicFramePr>
        <p:xfrm>
          <a:off x="2430501" y="2415312"/>
          <a:ext cx="5977061" cy="4297680"/>
        </p:xfrm>
        <a:graphic>
          <a:graphicData uri="http://schemas.openxmlformats.org/drawingml/2006/table">
            <a:tbl>
              <a:tblPr firstRow="1" bandRow="1">
                <a:tableStyleId>{5C22544A-7EE6-4342-B048-85BDC9FD1C3A}</a:tableStyleId>
              </a:tblPr>
              <a:tblGrid>
                <a:gridCol w="5977061">
                  <a:extLst>
                    <a:ext uri="{9D8B030D-6E8A-4147-A177-3AD203B41FA5}">
                      <a16:colId xmlns:a16="http://schemas.microsoft.com/office/drawing/2014/main" val="20000"/>
                    </a:ext>
                  </a:extLst>
                </a:gridCol>
              </a:tblGrid>
              <a:tr h="370840">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本部人力需求</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本部人员及分公司高管、服务区经理的招聘、调配、晋升</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本部人员（分公司高管）的劳动关系及劳动合同管理</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公司年度培训实施（制度、流程、计划、课程设计等、年度集中培训）及培训稽核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绩效管理制度、本部及分公司高层的绩效考核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薪酬福利制度及工资总额控制</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职业生涯规划及晋升机制、职称认定</a:t>
                      </a:r>
                      <a:endParaRPr lang="zh-CN" altLang="en-US" sz="1200" b="0">
                        <a:solidFill>
                          <a:schemeClr val="tx1"/>
                        </a:solidFill>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40">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分公司人力需求及编制</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分公司的中层以下人员</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包括服务区人员</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的招聘与调配</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分公司中基层人员及服务区员工的劳动关系及劳动合同管理</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分公司层面的培训实施（管理系统培训、岗位职责和职业道德培训、领班</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队长培训、春运应急方案等）及服务区培训考核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分公司中层以下人员及服务区经理的绩效考核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分公司及服务区员工工资总额内横向调整、工资发放、奖惩</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（便利店</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交通协管）领班岗位晋升</a:t>
                      </a:r>
                      <a:endParaRPr lang="zh-CN" altLang="en-US" sz="1200" b="0">
                        <a:solidFill>
                          <a:schemeClr val="tx1"/>
                        </a:solidFill>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服务区人力需求</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服务区临时工的招聘</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服务区培训实施（员工宿舍管理、服务区管理制度和流程、服务礼仪等、应急预案演练、春运经营和管理方案培训、文明服务月前礼仪礼节培训、岗位业务和技能培训、体能训练等）</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服务区员工的绩效考核（协助业务单元考核）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服务区临时工报酬</a:t>
                      </a:r>
                      <a:endParaRPr lang="zh-CN" altLang="en-US" sz="1200" b="0">
                        <a:solidFill>
                          <a:schemeClr val="tx1"/>
                        </a:solidFill>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
        <p:nvSpPr>
          <p:cNvPr id="8" name="矩形 7"/>
          <p:cNvSpPr/>
          <p:nvPr/>
        </p:nvSpPr>
        <p:spPr>
          <a:xfrm>
            <a:off x="1078170" y="2949885"/>
            <a:ext cx="1392075" cy="30469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分公司职权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服务区职权</a:t>
            </a:r>
            <a:endParaRPr lang="en-US" altLang="zh-CN" sz="1600" b="1" smtClean="0">
              <a:latin typeface="微软雅黑" panose="020b0503020204020204" pitchFamily="34" charset="-122"/>
              <a:ea typeface="微软雅黑" panose="020b0503020204020204" pitchFamily="34" charset="-122"/>
            </a:endParaRPr>
          </a:p>
        </p:txBody>
      </p:sp>
      <p:sp>
        <p:nvSpPr>
          <p:cNvPr id="9" name="自选图形 7"/>
          <p:cNvSpPr>
            <a:spLocks noChangeArrowheads="1"/>
          </p:cNvSpPr>
          <p:nvPr/>
        </p:nvSpPr>
        <p:spPr bwMode="auto">
          <a:xfrm>
            <a:off x="2777627" y="1982638"/>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布局期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0" name="自选图形 8"/>
          <p:cNvSpPr>
            <a:spLocks noChangeArrowheads="1"/>
          </p:cNvSpPr>
          <p:nvPr/>
        </p:nvSpPr>
        <p:spPr bwMode="auto">
          <a:xfrm>
            <a:off x="5321075" y="1958825"/>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发展期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1" name="自选图形 9"/>
          <p:cNvSpPr>
            <a:spLocks noChangeArrowheads="1"/>
          </p:cNvSpPr>
          <p:nvPr/>
        </p:nvSpPr>
        <p:spPr bwMode="auto">
          <a:xfrm>
            <a:off x="8085719" y="1973802"/>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提升期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2" name="矩形 21"/>
          <p:cNvSpPr>
            <a:spLocks noChangeArrowheads="1"/>
          </p:cNvSpPr>
          <p:nvPr/>
        </p:nvSpPr>
        <p:spPr bwMode="auto">
          <a:xfrm>
            <a:off x="3108113" y="1798488"/>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13" name="矩形 22"/>
          <p:cNvSpPr>
            <a:spLocks noChangeArrowheads="1"/>
          </p:cNvSpPr>
          <p:nvPr/>
        </p:nvSpPr>
        <p:spPr bwMode="auto">
          <a:xfrm>
            <a:off x="5686202" y="1774675"/>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14" name="矩形 23"/>
          <p:cNvSpPr>
            <a:spLocks noChangeArrowheads="1"/>
          </p:cNvSpPr>
          <p:nvPr/>
        </p:nvSpPr>
        <p:spPr bwMode="auto">
          <a:xfrm>
            <a:off x="8407562" y="1771192"/>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cxnSp>
        <p:nvCxnSpPr>
          <p:cNvPr id="15" name="直接连接符 14"/>
          <p:cNvCxnSpPr/>
          <p:nvPr/>
        </p:nvCxnSpPr>
        <p:spPr>
          <a:xfrm>
            <a:off x="1214649" y="3753134"/>
            <a:ext cx="90075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182441" y="5352208"/>
            <a:ext cx="9007522"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9308729"/>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监察审计部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22</a:t>
            </a:fld>
            <a:endParaRPr lang="zh-CN" altLang="en-US"/>
          </a:p>
        </p:txBody>
      </p:sp>
      <p:sp>
        <p:nvSpPr>
          <p:cNvPr id="5" name="矩形 4"/>
          <p:cNvSpPr/>
          <p:nvPr/>
        </p:nvSpPr>
        <p:spPr>
          <a:xfrm>
            <a:off x="1016758" y="1085966"/>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监察、纪检及内部控制、内部审计</a:t>
            </a:r>
            <a:r>
              <a:rPr lang="zh-CN" altLang="en-US" sz="1600" smtClean="0">
                <a:latin typeface="微软雅黑" panose="020b0503020204020204" pitchFamily="34" charset="-122"/>
                <a:ea typeface="微软雅黑" panose="020b0503020204020204" pitchFamily="34" charset="-122"/>
              </a:rPr>
              <a:t>工作。</a:t>
            </a:r>
            <a:endParaRPr lang="zh-CN" altLang="en-US" sz="1600">
              <a:latin typeface="微软雅黑" panose="020b0503020204020204" pitchFamily="34" charset="-122"/>
              <a:ea typeface="微软雅黑" panose="020b0503020204020204" pitchFamily="34" charset="-122"/>
            </a:endParaRPr>
          </a:p>
        </p:txBody>
      </p:sp>
      <p:graphicFrame>
        <p:nvGraphicFramePr>
          <p:cNvPr id="6" name="表格 5"/>
          <p:cNvGraphicFramePr>
            <a:graphicFrameLocks noGrp="1"/>
          </p:cNvGraphicFramePr>
          <p:nvPr>
            <p:extLst>
              <p:ext uri="{D42A27DB-BD31-4B8C-83A1-F6EECF244321}">
                <p14:modId xmlns:p14="http://schemas.microsoft.com/office/powerpoint/2010/main" val="2951198791"/>
              </p:ext>
            </p:extLst>
          </p:nvPr>
        </p:nvGraphicFramePr>
        <p:xfrm>
          <a:off x="2470245" y="2703157"/>
          <a:ext cx="3466531" cy="731520"/>
        </p:xfrm>
        <a:graphic>
          <a:graphicData uri="http://schemas.openxmlformats.org/drawingml/2006/table">
            <a:tbl>
              <a:tblPr firstRow="1" bandRow="1"/>
              <a:tblGrid>
                <a:gridCol w="3466531">
                  <a:extLst>
                    <a:ext uri="{9D8B030D-6E8A-4147-A177-3AD203B41FA5}">
                      <a16:colId xmlns:a16="http://schemas.microsoft.com/office/drawing/2014/main" val="20000"/>
                    </a:ext>
                  </a:extLst>
                </a:gridCol>
              </a:tblGrid>
              <a:tr h="370840">
                <a:tc>
                  <a:txBody>
                    <a:bodyPr vert="horz" wrap="square"/>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公司纪检监察工作制度、流程、实施</a:t>
                      </a:r>
                      <a:endParaRPr lang="en-US" altLang="zh-CN" sz="1400" b="0" smtClean="0">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latin typeface="微软雅黑" panose="020b0503020204020204" pitchFamily="34" charset="-122"/>
                          <a:ea typeface="微软雅黑" panose="020b0503020204020204" pitchFamily="34" charset="-122"/>
                        </a:rPr>
                        <a:t>公司内部审计工作制度、流程、实施</a:t>
                      </a:r>
                      <a:endParaRPr lang="en-US" altLang="zh-CN" sz="1400" b="0" smtClean="0">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latin typeface="微软雅黑" panose="020b0503020204020204" pitchFamily="34" charset="-122"/>
                          <a:ea typeface="微软雅黑" panose="020b0503020204020204" pitchFamily="34" charset="-122"/>
                        </a:rPr>
                        <a:t>公司内部控制工作制度、流程、实施</a:t>
                      </a:r>
                      <a:endParaRPr lang="en-US" altLang="zh-CN" sz="1400" b="0" smtClean="0">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
        <p:nvSpPr>
          <p:cNvPr id="8" name="矩形 7"/>
          <p:cNvSpPr/>
          <p:nvPr/>
        </p:nvSpPr>
        <p:spPr>
          <a:xfrm>
            <a:off x="1078170" y="2949885"/>
            <a:ext cx="1392075" cy="2554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分公司职权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服务区职权</a:t>
            </a:r>
            <a:endParaRPr lang="en-US" altLang="zh-CN" sz="1600" b="1" smtClean="0">
              <a:latin typeface="微软雅黑" panose="020b0503020204020204" pitchFamily="34" charset="-122"/>
              <a:ea typeface="微软雅黑" panose="020b0503020204020204" pitchFamily="34" charset="-122"/>
            </a:endParaRPr>
          </a:p>
        </p:txBody>
      </p:sp>
      <p:sp>
        <p:nvSpPr>
          <p:cNvPr id="9" name="自选图形 7"/>
          <p:cNvSpPr>
            <a:spLocks noChangeArrowheads="1"/>
          </p:cNvSpPr>
          <p:nvPr/>
        </p:nvSpPr>
        <p:spPr bwMode="auto">
          <a:xfrm>
            <a:off x="2777627" y="2050878"/>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布局期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0" name="自选图形 8"/>
          <p:cNvSpPr>
            <a:spLocks noChangeArrowheads="1"/>
          </p:cNvSpPr>
          <p:nvPr/>
        </p:nvSpPr>
        <p:spPr bwMode="auto">
          <a:xfrm>
            <a:off x="5321075" y="2027065"/>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发展期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1" name="自选图形 9"/>
          <p:cNvSpPr>
            <a:spLocks noChangeArrowheads="1"/>
          </p:cNvSpPr>
          <p:nvPr/>
        </p:nvSpPr>
        <p:spPr bwMode="auto">
          <a:xfrm>
            <a:off x="8085719" y="2042042"/>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提升期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2" name="矩形 21"/>
          <p:cNvSpPr>
            <a:spLocks noChangeArrowheads="1"/>
          </p:cNvSpPr>
          <p:nvPr/>
        </p:nvSpPr>
        <p:spPr bwMode="auto">
          <a:xfrm>
            <a:off x="3108113" y="1866728"/>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13" name="矩形 22"/>
          <p:cNvSpPr>
            <a:spLocks noChangeArrowheads="1"/>
          </p:cNvSpPr>
          <p:nvPr/>
        </p:nvSpPr>
        <p:spPr bwMode="auto">
          <a:xfrm>
            <a:off x="5686202" y="1842915"/>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14" name="矩形 23"/>
          <p:cNvSpPr>
            <a:spLocks noChangeArrowheads="1"/>
          </p:cNvSpPr>
          <p:nvPr/>
        </p:nvSpPr>
        <p:spPr bwMode="auto">
          <a:xfrm>
            <a:off x="8407562" y="1839432"/>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cxnSp>
        <p:nvCxnSpPr>
          <p:cNvPr id="15" name="直接连接符 14"/>
          <p:cNvCxnSpPr/>
          <p:nvPr/>
        </p:nvCxnSpPr>
        <p:spPr>
          <a:xfrm>
            <a:off x="1214649" y="3780430"/>
            <a:ext cx="90075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182441" y="4847232"/>
            <a:ext cx="9007522" cy="0"/>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17" name="表格 16"/>
          <p:cNvGraphicFramePr>
            <a:graphicFrameLocks noGrp="1"/>
          </p:cNvGraphicFramePr>
          <p:nvPr>
            <p:extLst>
              <p:ext uri="{D42A27DB-BD31-4B8C-83A1-F6EECF244321}">
                <p14:modId xmlns:p14="http://schemas.microsoft.com/office/powerpoint/2010/main" val="1151542626"/>
              </p:ext>
            </p:extLst>
          </p:nvPr>
        </p:nvGraphicFramePr>
        <p:xfrm>
          <a:off x="2500098" y="3861397"/>
          <a:ext cx="3466531" cy="944880"/>
        </p:xfrm>
        <a:graphic>
          <a:graphicData uri="http://schemas.openxmlformats.org/drawingml/2006/table">
            <a:tbl>
              <a:tblPr firstRow="1" bandRow="1"/>
              <a:tblGrid>
                <a:gridCol w="3466531">
                  <a:extLst>
                    <a:ext uri="{9D8B030D-6E8A-4147-A177-3AD203B41FA5}">
                      <a16:colId xmlns:a16="http://schemas.microsoft.com/office/drawing/2014/main" val="20000"/>
                    </a:ext>
                  </a:extLst>
                </a:gridCol>
              </a:tblGrid>
              <a:tr h="370840">
                <a:tc>
                  <a:txBody>
                    <a:bodyPr vert="horz" wrap="square"/>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分公司纪检监察工作制度、流程、实施</a:t>
                      </a:r>
                      <a:endParaRPr lang="en-US" altLang="zh-CN" sz="1400" b="0" smtClean="0">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latin typeface="微软雅黑" panose="020b0503020204020204" pitchFamily="34" charset="-122"/>
                          <a:ea typeface="微软雅黑" panose="020b0503020204020204" pitchFamily="34" charset="-122"/>
                        </a:rPr>
                        <a:t>分公司内部审计工作制度、流程、实施</a:t>
                      </a:r>
                      <a:endParaRPr lang="en-US" altLang="zh-CN" sz="1400" b="0" smtClean="0">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latin typeface="微软雅黑" panose="020b0503020204020204" pitchFamily="34" charset="-122"/>
                          <a:ea typeface="微软雅黑" panose="020b0503020204020204" pitchFamily="34" charset="-122"/>
                        </a:rPr>
                        <a:t>分公司内部控制工作制度、流程、实施</a:t>
                      </a:r>
                      <a:endParaRPr lang="en-US" altLang="zh-CN" sz="1400" b="0" smtClean="0">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latin typeface="微软雅黑" panose="020b0503020204020204" pitchFamily="34" charset="-122"/>
                          <a:ea typeface="微软雅黑" panose="020b0503020204020204" pitchFamily="34" charset="-122"/>
                        </a:rPr>
                        <a:t>稽查服务区的相关工作</a:t>
                      </a:r>
                      <a:endParaRPr lang="en-US" altLang="zh-CN" sz="1400" b="0" smtClean="0">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graphicFrame>
        <p:nvGraphicFramePr>
          <p:cNvPr id="18" name="表格 17"/>
          <p:cNvGraphicFramePr>
            <a:graphicFrameLocks noGrp="1"/>
          </p:cNvGraphicFramePr>
          <p:nvPr>
            <p:extLst>
              <p:ext uri="{D42A27DB-BD31-4B8C-83A1-F6EECF244321}">
                <p14:modId xmlns:p14="http://schemas.microsoft.com/office/powerpoint/2010/main" val="3174708854"/>
              </p:ext>
            </p:extLst>
          </p:nvPr>
        </p:nvGraphicFramePr>
        <p:xfrm>
          <a:off x="2527394" y="5086582"/>
          <a:ext cx="3466531" cy="370840"/>
        </p:xfrm>
        <a:graphic>
          <a:graphicData uri="http://schemas.openxmlformats.org/drawingml/2006/table">
            <a:tbl>
              <a:tblPr firstRow="1" bandRow="1"/>
              <a:tblGrid>
                <a:gridCol w="3466531">
                  <a:extLst>
                    <a:ext uri="{9D8B030D-6E8A-4147-A177-3AD203B41FA5}">
                      <a16:colId xmlns:a16="http://schemas.microsoft.com/office/drawing/2014/main" val="20000"/>
                    </a:ext>
                  </a:extLst>
                </a:gridCol>
              </a:tblGrid>
              <a:tr h="370840">
                <a:tc>
                  <a:txBody>
                    <a:bodyPr vert="horz" wrap="square"/>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marL="171450" indent="-171450">
                        <a:buFont typeface="Arial" pitchFamily="34" charset="0"/>
                        <a:buChar char="•"/>
                      </a:pPr>
                      <a:r>
                        <a:rPr lang="zh-CN" altLang="en-US" sz="1400" b="0" smtClean="0">
                          <a:latin typeface="微软雅黑" panose="020b0503020204020204" pitchFamily="34" charset="-122"/>
                          <a:ea typeface="微软雅黑" panose="020b0503020204020204" pitchFamily="34" charset="-122"/>
                        </a:rPr>
                        <a:t>按照制度、流程开展相关工作</a:t>
                      </a:r>
                      <a:endParaRPr lang="en-US" altLang="zh-CN" sz="1400" b="0" smtClean="0">
                        <a:latin typeface="微软雅黑" panose="020b0503020204020204" pitchFamily="34" charset="-122"/>
                        <a:ea typeface="微软雅黑" panose="020b0503020204020204" pitchFamily="34" charset="-122"/>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470943166"/>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7" name="直接连接符 16"/>
          <p:cNvCxnSpPr/>
          <p:nvPr/>
        </p:nvCxnSpPr>
        <p:spPr>
          <a:xfrm>
            <a:off x="1182441" y="4847232"/>
            <a:ext cx="9007522"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nvPr>
        </p:nvSpPr>
        <p:spPr/>
        <p:txBody>
          <a:bodyPr/>
          <a:lstStyle/>
          <a:p>
            <a:r>
              <a:rPr lang="zh-CN" altLang="en-US" smtClean="0"/>
              <a:t>商业地产开发部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23</a:t>
            </a:fld>
            <a:endParaRPr lang="zh-CN" altLang="en-US"/>
          </a:p>
        </p:txBody>
      </p:sp>
      <p:sp>
        <p:nvSpPr>
          <p:cNvPr id="5" name="矩形 4"/>
          <p:cNvSpPr/>
          <p:nvPr/>
        </p:nvSpPr>
        <p:spPr>
          <a:xfrm>
            <a:off x="1023582" y="1085966"/>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自有土地资源的获取及开发、经营管理，服务区建设工程设计、战略合作商户招商</a:t>
            </a:r>
            <a:r>
              <a:rPr lang="zh-CN" altLang="en-US" sz="1600" smtClean="0">
                <a:latin typeface="微软雅黑" panose="020b0503020204020204" pitchFamily="34" charset="-122"/>
                <a:ea typeface="微软雅黑" panose="020b0503020204020204" pitchFamily="34" charset="-122"/>
              </a:rPr>
              <a:t>等。</a:t>
            </a:r>
            <a:endParaRPr lang="zh-CN" altLang="en-US" sz="1600">
              <a:latin typeface="微软雅黑" panose="020b0503020204020204" pitchFamily="34" charset="-122"/>
              <a:ea typeface="微软雅黑" panose="020b0503020204020204" pitchFamily="34" charset="-122"/>
            </a:endParaRPr>
          </a:p>
        </p:txBody>
      </p:sp>
      <p:graphicFrame>
        <p:nvGraphicFramePr>
          <p:cNvPr id="6" name="表格 5"/>
          <p:cNvGraphicFramePr>
            <a:graphicFrameLocks noGrp="1"/>
          </p:cNvGraphicFramePr>
          <p:nvPr>
            <p:extLst>
              <p:ext uri="{D42A27DB-BD31-4B8C-83A1-F6EECF244321}">
                <p14:modId xmlns:p14="http://schemas.microsoft.com/office/powerpoint/2010/main" val="1266868548"/>
              </p:ext>
            </p:extLst>
          </p:nvPr>
        </p:nvGraphicFramePr>
        <p:xfrm>
          <a:off x="2055893" y="2687483"/>
          <a:ext cx="3857533" cy="2936035"/>
        </p:xfrm>
        <a:graphic>
          <a:graphicData uri="http://schemas.openxmlformats.org/drawingml/2006/table">
            <a:tbl>
              <a:tblPr firstRow="1" bandRow="1">
                <a:tableStyleId>{5C22544A-7EE6-4342-B048-85BDC9FD1C3A}</a:tableStyleId>
              </a:tblPr>
              <a:tblGrid>
                <a:gridCol w="3857533">
                  <a:extLst>
                    <a:ext uri="{9D8B030D-6E8A-4147-A177-3AD203B41FA5}">
                      <a16:colId xmlns:a16="http://schemas.microsoft.com/office/drawing/2014/main" val="20000"/>
                    </a:ext>
                  </a:extLst>
                </a:gridCol>
              </a:tblGrid>
              <a:tr h="1107235">
                <a:tc>
                  <a:txBody>
                    <a:bodyPr vert="horz" wrap="square"/>
                    <a:lstStyle/>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自有土地资源获取及商业地产开发项目管理</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新开服务区的建筑设计及规划</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服务区改扩建工程管理工作</a:t>
                      </a: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战略合作商户的招商实施及合同签订</a:t>
                      </a:r>
                      <a:endParaRPr lang="zh-CN" altLang="en-US" sz="1400" b="0">
                        <a:solidFill>
                          <a:schemeClr val="tx1"/>
                        </a:solidFill>
                        <a:latin typeface="微软雅黑" panose="020b0503020204020204" pitchFamily="34" charset="-122"/>
                        <a:ea typeface="微软雅黑" panose="020b0503020204020204" pitchFamily="34" charset="-122"/>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078173">
                <a:tc>
                  <a:txBody>
                    <a:bodyPr vert="horz" wrap="square"/>
                    <a:lstStyle/>
                    <a:p>
                      <a:pPr marL="171450" indent="-171450">
                        <a:buFont typeface="Arial" pitchFamily="34" charset="0"/>
                        <a:buChar char="•"/>
                      </a:pP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非主力店招商项目实施及合同签订</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高铁站招商管理和广告位招商</a:t>
                      </a:r>
                      <a:endParaRPr lang="zh-CN" altLang="en-US" sz="1400" b="0">
                        <a:solidFill>
                          <a:schemeClr val="tx1"/>
                        </a:solidFill>
                        <a:latin typeface="微软雅黑" panose="020b0503020204020204" pitchFamily="34" charset="-122"/>
                        <a:ea typeface="微软雅黑" panose="020b0503020204020204" pitchFamily="34" charset="-122"/>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50627">
                <a:tc>
                  <a:txBody>
                    <a:bodyPr vert="horz" wrap="square"/>
                    <a:lstStyle/>
                    <a:p>
                      <a:pPr marL="171450" indent="-171450">
                        <a:buFont typeface="Arial" pitchFamily="34" charset="0"/>
                        <a:buChar char="•"/>
                      </a:pP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临时性招商项目实施及合同签订</a:t>
                      </a:r>
                      <a:endParaRPr lang="zh-CN" altLang="en-US" sz="1400" b="0">
                        <a:solidFill>
                          <a:schemeClr val="tx1"/>
                        </a:solidFill>
                        <a:latin typeface="微软雅黑" panose="020b0503020204020204" pitchFamily="34" charset="-122"/>
                        <a:ea typeface="微软雅黑" panose="020b0503020204020204" pitchFamily="34" charset="-122"/>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
        <p:nvSpPr>
          <p:cNvPr id="9" name="矩形 8"/>
          <p:cNvSpPr/>
          <p:nvPr/>
        </p:nvSpPr>
        <p:spPr>
          <a:xfrm>
            <a:off x="835274" y="2949885"/>
            <a:ext cx="1392075" cy="2554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分公司职权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服务区职权</a:t>
            </a:r>
            <a:endParaRPr lang="en-US" altLang="zh-CN" sz="1600" b="1" smtClean="0">
              <a:latin typeface="微软雅黑" panose="020b0503020204020204" pitchFamily="34" charset="-122"/>
              <a:ea typeface="微软雅黑" panose="020b0503020204020204" pitchFamily="34" charset="-122"/>
            </a:endParaRPr>
          </a:p>
        </p:txBody>
      </p:sp>
      <p:sp>
        <p:nvSpPr>
          <p:cNvPr id="10" name="自选图形 7"/>
          <p:cNvSpPr>
            <a:spLocks noChangeArrowheads="1"/>
          </p:cNvSpPr>
          <p:nvPr/>
        </p:nvSpPr>
        <p:spPr bwMode="auto">
          <a:xfrm>
            <a:off x="2777627" y="2050878"/>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布局期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1" name="自选图形 8"/>
          <p:cNvSpPr>
            <a:spLocks noChangeArrowheads="1"/>
          </p:cNvSpPr>
          <p:nvPr/>
        </p:nvSpPr>
        <p:spPr bwMode="auto">
          <a:xfrm>
            <a:off x="5321075" y="2027065"/>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发展期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2" name="自选图形 9"/>
          <p:cNvSpPr>
            <a:spLocks noChangeArrowheads="1"/>
          </p:cNvSpPr>
          <p:nvPr/>
        </p:nvSpPr>
        <p:spPr bwMode="auto">
          <a:xfrm>
            <a:off x="8085719" y="2042042"/>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提升期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3" name="矩形 21"/>
          <p:cNvSpPr>
            <a:spLocks noChangeArrowheads="1"/>
          </p:cNvSpPr>
          <p:nvPr/>
        </p:nvSpPr>
        <p:spPr bwMode="auto">
          <a:xfrm>
            <a:off x="3108113" y="1866728"/>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14" name="矩形 22"/>
          <p:cNvSpPr>
            <a:spLocks noChangeArrowheads="1"/>
          </p:cNvSpPr>
          <p:nvPr/>
        </p:nvSpPr>
        <p:spPr bwMode="auto">
          <a:xfrm>
            <a:off x="5686202" y="1842915"/>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15" name="矩形 23"/>
          <p:cNvSpPr>
            <a:spLocks noChangeArrowheads="1"/>
          </p:cNvSpPr>
          <p:nvPr/>
        </p:nvSpPr>
        <p:spPr bwMode="auto">
          <a:xfrm>
            <a:off x="8407562" y="1839432"/>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cxnSp>
        <p:nvCxnSpPr>
          <p:cNvPr id="16" name="直接连接符 15"/>
          <p:cNvCxnSpPr/>
          <p:nvPr/>
        </p:nvCxnSpPr>
        <p:spPr>
          <a:xfrm>
            <a:off x="1214649" y="3780430"/>
            <a:ext cx="9007522" cy="0"/>
          </a:xfrm>
          <a:prstGeom prst="line">
            <a:avLst/>
          </a:prstGeom>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23582" y="5836340"/>
            <a:ext cx="6237026" cy="3077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smtClean="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未来，由各分公司负责重点开发的商业地产项目的管理工作，提升能力建设</a:t>
            </a:r>
            <a:endParaRPr lang="zh-CN" altLang="en-US" sz="1400">
              <a:latin typeface="微软雅黑" panose="020b0503020204020204" pitchFamily="34" charset="-122"/>
              <a:ea typeface="微软雅黑" panose="020b0503020204020204" pitchFamily="34" charset="-122"/>
            </a:endParaRPr>
          </a:p>
        </p:txBody>
      </p:sp>
      <p:sp>
        <p:nvSpPr>
          <p:cNvPr id="7" name="矩形 6"/>
          <p:cNvSpPr/>
          <p:nvPr/>
        </p:nvSpPr>
        <p:spPr>
          <a:xfrm>
            <a:off x="5300426" y="4170005"/>
            <a:ext cx="2206053" cy="30777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lvl="0" indent="-171450">
              <a:buFont typeface="Arial" pitchFamily="34" charset="0"/>
              <a:buChar char="•"/>
            </a:pPr>
            <a:r>
              <a:rPr lang="zh-CN" altLang="en-US" sz="1400">
                <a:solidFill>
                  <a:prstClr val="black"/>
                </a:solidFill>
                <a:latin typeface="微软雅黑" panose="020b0503020204020204" pitchFamily="34" charset="-122"/>
                <a:ea typeface="微软雅黑" panose="020b0503020204020204" pitchFamily="34" charset="-122"/>
              </a:rPr>
              <a:t>新开服务区的工程建设 </a:t>
            </a:r>
            <a:endParaRPr lang="en-US" altLang="zh-CN" sz="1400">
              <a:solidFill>
                <a:prstClr val="black"/>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309254070"/>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7" name="直接连接符 16"/>
          <p:cNvCxnSpPr/>
          <p:nvPr/>
        </p:nvCxnSpPr>
        <p:spPr>
          <a:xfrm>
            <a:off x="1214649" y="4026094"/>
            <a:ext cx="9007522" cy="0"/>
          </a:xfrm>
          <a:prstGeom prst="line">
            <a:avLst/>
          </a:prstGeom>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nvPr>
        </p:nvSpPr>
        <p:spPr/>
        <p:txBody>
          <a:bodyPr/>
          <a:lstStyle/>
          <a:p>
            <a:r>
              <a:rPr lang="zh-CN" altLang="en-US" smtClean="0"/>
              <a:t>安全与物业管理部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24</a:t>
            </a:fld>
            <a:endParaRPr lang="zh-CN" altLang="en-US"/>
          </a:p>
        </p:txBody>
      </p:sp>
      <p:sp>
        <p:nvSpPr>
          <p:cNvPr id="5" name="矩形 4"/>
          <p:cNvSpPr/>
          <p:nvPr/>
        </p:nvSpPr>
        <p:spPr>
          <a:xfrm>
            <a:off x="1023582" y="1085966"/>
            <a:ext cx="883010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部门定位：</a:t>
            </a:r>
            <a:r>
              <a:rPr lang="zh-CN" altLang="en-US" sz="1600">
                <a:latin typeface="微软雅黑" panose="020b0503020204020204" pitchFamily="34" charset="-122"/>
                <a:ea typeface="微软雅黑" panose="020b0503020204020204" pitchFamily="34" charset="-122"/>
              </a:rPr>
              <a:t>安全、信访和综治维稳工作、服务区物业服务</a:t>
            </a:r>
            <a:r>
              <a:rPr lang="zh-CN" altLang="en-US" sz="1600" smtClean="0">
                <a:latin typeface="微软雅黑" panose="020b0503020204020204" pitchFamily="34" charset="-122"/>
                <a:ea typeface="微软雅黑" panose="020b0503020204020204" pitchFamily="34" charset="-122"/>
              </a:rPr>
              <a:t>管理。</a:t>
            </a:r>
            <a:endParaRPr lang="zh-CN" altLang="en-US" sz="1600">
              <a:latin typeface="微软雅黑" panose="020b0503020204020204" pitchFamily="34" charset="-122"/>
              <a:ea typeface="微软雅黑" panose="020b0503020204020204" pitchFamily="34" charset="-122"/>
            </a:endParaRPr>
          </a:p>
        </p:txBody>
      </p:sp>
      <p:graphicFrame>
        <p:nvGraphicFramePr>
          <p:cNvPr id="8" name="表格 7"/>
          <p:cNvGraphicFramePr>
            <a:graphicFrameLocks noGrp="1"/>
          </p:cNvGraphicFramePr>
          <p:nvPr>
            <p:extLst>
              <p:ext uri="{D42A27DB-BD31-4B8C-83A1-F6EECF244321}">
                <p14:modId xmlns:p14="http://schemas.microsoft.com/office/powerpoint/2010/main" val="1743506347"/>
              </p:ext>
            </p:extLst>
          </p:nvPr>
        </p:nvGraphicFramePr>
        <p:xfrm>
          <a:off x="2421090" y="2700950"/>
          <a:ext cx="5664629" cy="3731699"/>
        </p:xfrm>
        <a:graphic>
          <a:graphicData uri="http://schemas.openxmlformats.org/drawingml/2006/table">
            <a:tbl>
              <a:tblPr firstRow="1" bandRow="1">
                <a:tableStyleId>{5C22544A-7EE6-4342-B048-85BDC9FD1C3A}</a:tableStyleId>
              </a:tblPr>
              <a:tblGrid>
                <a:gridCol w="5664629">
                  <a:extLst>
                    <a:ext uri="{9D8B030D-6E8A-4147-A177-3AD203B41FA5}">
                      <a16:colId xmlns:a16="http://schemas.microsoft.com/office/drawing/2014/main" val="20000"/>
                    </a:ext>
                  </a:extLst>
                </a:gridCol>
              </a:tblGrid>
              <a:tr h="1215962">
                <a:tc>
                  <a:txBody>
                    <a:bodyPr vert="horz" wrap="square"/>
                    <a:lstStyle/>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公司安全管理、综治维稳及信访工作</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en-US" altLang="zh-CN" sz="1400" b="0" smtClean="0">
                          <a:solidFill>
                            <a:schemeClr val="tx1"/>
                          </a:solidFill>
                          <a:latin typeface="微软雅黑" panose="020b0503020204020204" pitchFamily="34" charset="-122"/>
                          <a:ea typeface="微软雅黑" panose="020b0503020204020204" pitchFamily="34" charset="-122"/>
                        </a:rPr>
                        <a:t>CSE</a:t>
                      </a:r>
                      <a:r>
                        <a:rPr lang="zh-CN" altLang="en-US" sz="1400" b="0" smtClean="0">
                          <a:solidFill>
                            <a:schemeClr val="tx1"/>
                          </a:solidFill>
                          <a:latin typeface="微软雅黑" panose="020b0503020204020204" pitchFamily="34" charset="-122"/>
                          <a:ea typeface="微软雅黑" panose="020b0503020204020204" pitchFamily="34" charset="-122"/>
                        </a:rPr>
                        <a:t>管理制度、流程等要求</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年度业务培训</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服务区安管系统、标准化管理系统授权管理</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工程类大型维修单项费用在</a:t>
                      </a:r>
                      <a:r>
                        <a:rPr lang="en-US" altLang="zh-CN" sz="1400" b="0" smtClean="0">
                          <a:solidFill>
                            <a:schemeClr val="tx1"/>
                          </a:solidFill>
                          <a:latin typeface="微软雅黑" panose="020b0503020204020204" pitchFamily="34" charset="-122"/>
                          <a:ea typeface="微软雅黑" panose="020b0503020204020204" pitchFamily="34" charset="-122"/>
                        </a:rPr>
                        <a:t>49999</a:t>
                      </a:r>
                      <a:r>
                        <a:rPr lang="zh-CN" altLang="en-US" sz="1400" b="0" smtClean="0">
                          <a:solidFill>
                            <a:schemeClr val="tx1"/>
                          </a:solidFill>
                          <a:latin typeface="微软雅黑" panose="020b0503020204020204" pitchFamily="34" charset="-122"/>
                          <a:ea typeface="微软雅黑" panose="020b0503020204020204" pitchFamily="34" charset="-122"/>
                        </a:rPr>
                        <a:t>元以上</a:t>
                      </a:r>
                      <a:endParaRPr lang="en-US" altLang="zh-CN" sz="1400" b="0" smtClean="0">
                        <a:solidFill>
                          <a:schemeClr val="tx1"/>
                        </a:solidFill>
                        <a:latin typeface="微软雅黑" panose="020b0503020204020204" pitchFamily="34" charset="-122"/>
                        <a:ea typeface="微软雅黑" panose="020b0503020204020204" pitchFamily="34" charset="-122"/>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296537">
                <a:tc>
                  <a:txBody>
                    <a:bodyPr vert="horz" wrap="square"/>
                    <a:lstStyle/>
                    <a:p>
                      <a:pPr marL="171450" indent="-171450">
                        <a:buFont typeface="Arial" pitchFamily="34" charset="0"/>
                        <a:buChar char="•"/>
                      </a:pP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执行本部工作要求，指导、稽查服务区相关工作（本部抽查）</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solidFill>
                            <a:schemeClr val="tx1"/>
                          </a:solidFill>
                          <a:latin typeface="微软雅黑" panose="020b0503020204020204" pitchFamily="34" charset="-122"/>
                          <a:ea typeface="微软雅黑" panose="020b0503020204020204" pitchFamily="34" charset="-122"/>
                        </a:rPr>
                        <a:t>分公司层面业务培训</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solidFill>
                            <a:schemeClr val="tx1"/>
                          </a:solidFill>
                          <a:latin typeface="微软雅黑" panose="020b0503020204020204" pitchFamily="34" charset="-122"/>
                          <a:ea typeface="微软雅黑" panose="020b0503020204020204" pitchFamily="34" charset="-122"/>
                        </a:rPr>
                        <a:t>服务区安管系统、标准化管理系统日常监管</a:t>
                      </a: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工程类小型维修单项费用在</a:t>
                      </a:r>
                      <a:r>
                        <a:rPr lang="en-US" altLang="zh-CN" sz="1400" b="0" smtClean="0">
                          <a:solidFill>
                            <a:schemeClr val="tx1"/>
                          </a:solidFill>
                          <a:latin typeface="微软雅黑" panose="020b0503020204020204" pitchFamily="34" charset="-122"/>
                          <a:ea typeface="微软雅黑" panose="020b0503020204020204" pitchFamily="34" charset="-122"/>
                        </a:rPr>
                        <a:t>5000</a:t>
                      </a:r>
                      <a:r>
                        <a:rPr lang="zh-CN" altLang="en-US" sz="1400" b="0" smtClean="0">
                          <a:solidFill>
                            <a:schemeClr val="tx1"/>
                          </a:solidFill>
                          <a:latin typeface="微软雅黑" panose="020b0503020204020204" pitchFamily="34" charset="-122"/>
                          <a:ea typeface="微软雅黑" panose="020b0503020204020204" pitchFamily="34" charset="-122"/>
                        </a:rPr>
                        <a:t>元以上</a:t>
                      </a:r>
                      <a:r>
                        <a:rPr lang="en-US" altLang="zh-CN" sz="1400" b="0" smtClean="0">
                          <a:solidFill>
                            <a:schemeClr val="tx1"/>
                          </a:solidFill>
                          <a:latin typeface="微软雅黑" panose="020b0503020204020204" pitchFamily="34" charset="-122"/>
                          <a:ea typeface="微软雅黑" panose="020b0503020204020204" pitchFamily="34" charset="-122"/>
                        </a:rPr>
                        <a:t>49999</a:t>
                      </a:r>
                      <a:r>
                        <a:rPr lang="zh-CN" altLang="en-US" sz="1400" b="0" smtClean="0">
                          <a:solidFill>
                            <a:schemeClr val="tx1"/>
                          </a:solidFill>
                          <a:latin typeface="微软雅黑" panose="020b0503020204020204" pitchFamily="34" charset="-122"/>
                          <a:ea typeface="微软雅黑" panose="020b0503020204020204" pitchFamily="34" charset="-122"/>
                        </a:rPr>
                        <a:t>元（含）以下</a:t>
                      </a: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219200">
                <a:tc>
                  <a:txBody>
                    <a:bodyPr vert="horz" wrap="square"/>
                    <a:lstStyle/>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solidFill>
                            <a:schemeClr val="tx1"/>
                          </a:solidFill>
                          <a:latin typeface="微软雅黑" panose="020b0503020204020204" pitchFamily="34" charset="-122"/>
                          <a:ea typeface="微软雅黑" panose="020b0503020204020204" pitchFamily="34" charset="-122"/>
                        </a:rPr>
                        <a:t>服务区操作培训</a:t>
                      </a:r>
                      <a:endParaRPr lang="en-US" altLang="zh-CN" sz="14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solidFill>
                            <a:schemeClr val="tx1"/>
                          </a:solidFill>
                          <a:latin typeface="微软雅黑" panose="020b0503020204020204" pitchFamily="34" charset="-122"/>
                          <a:ea typeface="微软雅黑" panose="020b0503020204020204" pitchFamily="34" charset="-122"/>
                        </a:rPr>
                        <a:t>服务区安管系统、标准化管理系统操作、运维</a:t>
                      </a:r>
                    </a:p>
                    <a:p>
                      <a:pPr marL="171450" indent="-171450">
                        <a:buFont typeface="Arial" pitchFamily="34" charset="0"/>
                        <a:buChar char="•"/>
                      </a:pPr>
                      <a:r>
                        <a:rPr lang="zh-CN" altLang="en-US" sz="1400" b="0" smtClean="0">
                          <a:solidFill>
                            <a:schemeClr val="tx1"/>
                          </a:solidFill>
                          <a:latin typeface="微软雅黑" panose="020b0503020204020204" pitchFamily="34" charset="-122"/>
                          <a:ea typeface="微软雅黑" panose="020b0503020204020204" pitchFamily="34" charset="-122"/>
                        </a:rPr>
                        <a:t>工程类零星维修单项费用在</a:t>
                      </a:r>
                      <a:r>
                        <a:rPr lang="en-US" altLang="zh-CN" sz="1400" b="0" smtClean="0">
                          <a:solidFill>
                            <a:schemeClr val="tx1"/>
                          </a:solidFill>
                          <a:latin typeface="微软雅黑" panose="020b0503020204020204" pitchFamily="34" charset="-122"/>
                          <a:ea typeface="微软雅黑" panose="020b0503020204020204" pitchFamily="34" charset="-122"/>
                        </a:rPr>
                        <a:t>4999</a:t>
                      </a:r>
                      <a:r>
                        <a:rPr lang="zh-CN" altLang="en-US" sz="1400" b="0" smtClean="0">
                          <a:solidFill>
                            <a:schemeClr val="tx1"/>
                          </a:solidFill>
                          <a:latin typeface="微软雅黑" panose="020b0503020204020204" pitchFamily="34" charset="-122"/>
                          <a:ea typeface="微软雅黑" panose="020b0503020204020204" pitchFamily="34" charset="-122"/>
                        </a:rPr>
                        <a:t>元（含）以下</a:t>
                      </a:r>
                      <a:endParaRPr lang="en-US" altLang="zh-CN" sz="1400" b="0" smtClean="0">
                        <a:solidFill>
                          <a:schemeClr val="tx1"/>
                        </a:solidFill>
                        <a:latin typeface="微软雅黑" panose="020b0503020204020204" pitchFamily="34" charset="-122"/>
                        <a:ea typeface="微软雅黑" panose="020b0503020204020204" pitchFamily="34" charset="-122"/>
                      </a:endParaRPr>
                    </a:p>
                  </a:txBody>
                  <a:tcPr marL="121920" marR="121920" marT="60960" marB="6096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
        <p:nvSpPr>
          <p:cNvPr id="10" name="矩形 9"/>
          <p:cNvSpPr/>
          <p:nvPr/>
        </p:nvSpPr>
        <p:spPr>
          <a:xfrm>
            <a:off x="1078170" y="3195549"/>
            <a:ext cx="1392075" cy="2554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微软雅黑" panose="020b0503020204020204" pitchFamily="34" charset="-122"/>
                <a:ea typeface="微软雅黑" panose="020b0503020204020204" pitchFamily="34" charset="-122"/>
              </a:rPr>
              <a:t>部门职权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分公司职权</a:t>
            </a:r>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endParaRPr lang="en-US" altLang="zh-CN" sz="1600" b="1" smtClean="0">
              <a:latin typeface="微软雅黑" panose="020b0503020204020204" pitchFamily="34" charset="-122"/>
              <a:ea typeface="微软雅黑" panose="020b0503020204020204" pitchFamily="34" charset="-122"/>
            </a:endParaRPr>
          </a:p>
          <a:p>
            <a:endParaRPr lang="en-US" altLang="zh-CN" sz="1600" b="1">
              <a:latin typeface="微软雅黑" panose="020b0503020204020204" pitchFamily="34" charset="-122"/>
              <a:ea typeface="微软雅黑" panose="020b0503020204020204" pitchFamily="34" charset="-122"/>
            </a:endParaRPr>
          </a:p>
          <a:p>
            <a:r>
              <a:rPr lang="zh-CN" altLang="en-US" sz="1600" b="1" smtClean="0">
                <a:latin typeface="微软雅黑" panose="020b0503020204020204" pitchFamily="34" charset="-122"/>
                <a:ea typeface="微软雅黑" panose="020b0503020204020204" pitchFamily="34" charset="-122"/>
              </a:rPr>
              <a:t>服务区职权</a:t>
            </a:r>
            <a:endParaRPr lang="en-US" altLang="zh-CN" sz="1600" b="1" smtClean="0">
              <a:latin typeface="微软雅黑" panose="020b0503020204020204" pitchFamily="34" charset="-122"/>
              <a:ea typeface="微软雅黑" panose="020b0503020204020204" pitchFamily="34" charset="-122"/>
            </a:endParaRPr>
          </a:p>
        </p:txBody>
      </p:sp>
      <p:sp>
        <p:nvSpPr>
          <p:cNvPr id="11" name="自选图形 7"/>
          <p:cNvSpPr>
            <a:spLocks noChangeArrowheads="1"/>
          </p:cNvSpPr>
          <p:nvPr/>
        </p:nvSpPr>
        <p:spPr bwMode="auto">
          <a:xfrm>
            <a:off x="2777627" y="2050878"/>
            <a:ext cx="1605461" cy="342900"/>
          </a:xfrm>
          <a:prstGeom prst="homePlate">
            <a:avLst>
              <a:gd name="adj" fmla="val 20284"/>
            </a:avLst>
          </a:prstGeom>
          <a:solidFill>
            <a:srgbClr val="7F7F7F"/>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布局期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2" name="自选图形 8"/>
          <p:cNvSpPr>
            <a:spLocks noChangeArrowheads="1"/>
          </p:cNvSpPr>
          <p:nvPr/>
        </p:nvSpPr>
        <p:spPr bwMode="auto">
          <a:xfrm>
            <a:off x="5321075" y="2027065"/>
            <a:ext cx="1627186" cy="366713"/>
          </a:xfrm>
          <a:prstGeom prst="homePlate">
            <a:avLst>
              <a:gd name="adj" fmla="val 20284"/>
            </a:avLst>
          </a:prstGeom>
          <a:solidFill>
            <a:srgbClr val="1F4E79"/>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发展期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3" name="自选图形 9"/>
          <p:cNvSpPr>
            <a:spLocks noChangeArrowheads="1"/>
          </p:cNvSpPr>
          <p:nvPr/>
        </p:nvSpPr>
        <p:spPr bwMode="auto">
          <a:xfrm>
            <a:off x="8085719" y="2042042"/>
            <a:ext cx="1668962" cy="324440"/>
          </a:xfrm>
          <a:prstGeom prst="homePlate">
            <a:avLst>
              <a:gd name="adj" fmla="val 20284"/>
            </a:avLst>
          </a:prstGeom>
          <a:solidFill>
            <a:srgbClr val="C00000"/>
          </a:solidFill>
          <a:ln>
            <a:noFill/>
          </a:ln>
          <a:effectLst>
            <a:outerShdw dist="35921" dir="2700000" algn="ctr" rotWithShape="0">
              <a:schemeClr val="bg2"/>
            </a:outerShdw>
          </a:effectLst>
          <a:extLst/>
        </p:spPr>
        <p:txBody>
          <a:bodyPr wrap="none" lIns="36000" tIns="0" rIns="36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smtClean="0">
                <a:solidFill>
                  <a:schemeClr val="bg1"/>
                </a:solidFill>
                <a:latin typeface="微软雅黑" panose="020b0503020204020204" pitchFamily="34" charset="-122"/>
                <a:ea typeface="微软雅黑" panose="020b0503020204020204" pitchFamily="34" charset="-122"/>
              </a:rPr>
              <a:t>提升期</a:t>
            </a:r>
            <a:endParaRPr lang="zh-CN" altLang="en-US" sz="1400" b="1">
              <a:solidFill>
                <a:schemeClr val="bg1"/>
              </a:solidFill>
              <a:latin typeface="微软雅黑" panose="020b0503020204020204" pitchFamily="34" charset="-122"/>
              <a:ea typeface="微软雅黑" panose="020b0503020204020204" pitchFamily="34" charset="-122"/>
            </a:endParaRPr>
          </a:p>
        </p:txBody>
      </p:sp>
      <p:sp>
        <p:nvSpPr>
          <p:cNvPr id="14" name="矩形 21"/>
          <p:cNvSpPr>
            <a:spLocks noChangeArrowheads="1"/>
          </p:cNvSpPr>
          <p:nvPr/>
        </p:nvSpPr>
        <p:spPr bwMode="auto">
          <a:xfrm>
            <a:off x="3108113" y="1866728"/>
            <a:ext cx="122078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2015-2016</a:t>
            </a:r>
            <a:endParaRPr lang="zh-CN" altLang="en-US" sz="1200" b="1">
              <a:latin typeface="微软雅黑" panose="020b0503020204020204" pitchFamily="34" charset="-122"/>
              <a:ea typeface="微软雅黑" panose="020b0503020204020204" pitchFamily="34" charset="-122"/>
            </a:endParaRPr>
          </a:p>
        </p:txBody>
      </p:sp>
      <p:sp>
        <p:nvSpPr>
          <p:cNvPr id="15" name="矩形 22"/>
          <p:cNvSpPr>
            <a:spLocks noChangeArrowheads="1"/>
          </p:cNvSpPr>
          <p:nvPr/>
        </p:nvSpPr>
        <p:spPr bwMode="auto">
          <a:xfrm>
            <a:off x="5686202" y="1842915"/>
            <a:ext cx="935037"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2017-2018</a:t>
            </a:r>
            <a:endParaRPr lang="zh-CN" altLang="en-US" sz="1200" b="1">
              <a:latin typeface="微软雅黑" panose="020b0503020204020204" pitchFamily="34" charset="-122"/>
              <a:ea typeface="微软雅黑" panose="020b0503020204020204" pitchFamily="34" charset="-122"/>
            </a:endParaRPr>
          </a:p>
        </p:txBody>
      </p:sp>
      <p:sp>
        <p:nvSpPr>
          <p:cNvPr id="16" name="矩形 23"/>
          <p:cNvSpPr>
            <a:spLocks noChangeArrowheads="1"/>
          </p:cNvSpPr>
          <p:nvPr/>
        </p:nvSpPr>
        <p:spPr bwMode="auto">
          <a:xfrm>
            <a:off x="8407562" y="1839432"/>
            <a:ext cx="113506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54075" eaLnBrk="0" hangingPunct="0">
              <a:spcAft>
                <a:spcPts val="563"/>
              </a:spcAft>
            </a:pPr>
            <a:r>
              <a:rPr lang="en-US" altLang="zh-CN" sz="1200" b="1">
                <a:latin typeface="微软雅黑" panose="020b0503020204020204" pitchFamily="34" charset="-122"/>
                <a:ea typeface="微软雅黑" panose="020b0503020204020204" pitchFamily="34" charset="-122"/>
              </a:rPr>
              <a:t>2019-2020</a:t>
            </a:r>
            <a:endParaRPr lang="zh-CN" altLang="en-US" sz="1200" b="1">
              <a:latin typeface="微软雅黑" panose="020b0503020204020204" pitchFamily="34" charset="-122"/>
              <a:ea typeface="微软雅黑" panose="020b0503020204020204" pitchFamily="34" charset="-122"/>
            </a:endParaRPr>
          </a:p>
        </p:txBody>
      </p:sp>
      <p:cxnSp>
        <p:nvCxnSpPr>
          <p:cNvPr id="18" name="直接连接符 17"/>
          <p:cNvCxnSpPr/>
          <p:nvPr/>
        </p:nvCxnSpPr>
        <p:spPr>
          <a:xfrm>
            <a:off x="1182441" y="5092896"/>
            <a:ext cx="9007522"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9654920"/>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目录</a:t>
            </a:r>
            <a:endParaRPr lang="zh-CN" altLang="en-US"/>
          </a:p>
        </p:txBody>
      </p:sp>
      <p:sp>
        <p:nvSpPr>
          <p:cNvPr id="3" name="文本框 2"/>
          <p:cNvSpPr txBox="1"/>
          <p:nvPr/>
        </p:nvSpPr>
        <p:spPr>
          <a:xfrm>
            <a:off x="7046981" y="2447318"/>
            <a:ext cx="4334081" cy="144039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ts val="600"/>
              </a:spcBef>
            </a:pPr>
            <a:r>
              <a:rPr lang="zh-CN" altLang="en-US" sz="1200" i="1">
                <a:latin typeface="微软雅黑" panose="020b0503020204020204" pitchFamily="34" charset="-122"/>
                <a:ea typeface="微软雅黑" panose="020b0503020204020204" pitchFamily="34" charset="-122"/>
              </a:rPr>
              <a:t>中大</a:t>
            </a:r>
            <a:r>
              <a:rPr lang="zh-CN" altLang="en-US" sz="1200" i="1" smtClean="0">
                <a:latin typeface="微软雅黑" panose="020b0503020204020204" pitchFamily="34" charset="-122"/>
                <a:ea typeface="微软雅黑" panose="020b0503020204020204" pitchFamily="34" charset="-122"/>
              </a:rPr>
              <a:t>咨询与通驿公司分管领导及中层管理人员进行沟通，确立目前能力和人员情况下的编制方案。</a:t>
            </a:r>
            <a:endParaRPr lang="en-US" altLang="zh-CN" sz="1200" i="1" smtClean="0">
              <a:latin typeface="微软雅黑" panose="020b0503020204020204" pitchFamily="34" charset="-122"/>
              <a:ea typeface="微软雅黑" panose="020b0503020204020204" pitchFamily="34" charset="-122"/>
            </a:endParaRPr>
          </a:p>
          <a:p>
            <a:pPr>
              <a:lnSpc>
                <a:spcPct val="110000"/>
              </a:lnSpc>
              <a:spcBef>
                <a:spcPts val="600"/>
              </a:spcBef>
            </a:pPr>
            <a:endParaRPr lang="en-US" altLang="zh-CN" sz="1400" i="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本部各部门人员编制</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分公司人员编制建议</a:t>
            </a:r>
            <a:endParaRPr lang="en-US" altLang="zh-CN" sz="1400" b="1" smtClean="0">
              <a:latin typeface="微软雅黑" panose="020b0503020204020204" pitchFamily="34" charset="-122"/>
              <a:ea typeface="微软雅黑" panose="020b0503020204020204" pitchFamily="34" charset="-122"/>
            </a:endParaRPr>
          </a:p>
        </p:txBody>
      </p:sp>
      <p:sp>
        <p:nvSpPr>
          <p:cNvPr id="4" name="圆角矩形 3"/>
          <p:cNvSpPr/>
          <p:nvPr/>
        </p:nvSpPr>
        <p:spPr>
          <a:xfrm>
            <a:off x="1096188" y="1738028"/>
            <a:ext cx="2063907" cy="384801"/>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第一部分</a:t>
            </a:r>
          </a:p>
        </p:txBody>
      </p:sp>
      <p:sp>
        <p:nvSpPr>
          <p:cNvPr id="5" name="圆角矩形 4"/>
          <p:cNvSpPr/>
          <p:nvPr/>
        </p:nvSpPr>
        <p:spPr>
          <a:xfrm>
            <a:off x="1096188" y="3390668"/>
            <a:ext cx="2063907" cy="388270"/>
          </a:xfrm>
          <a:prstGeom prst="roundRect">
            <a:avLst/>
          </a:prstGeom>
          <a:solidFill>
            <a:srgbClr val="C00000"/>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第三部分</a:t>
            </a:r>
          </a:p>
        </p:txBody>
      </p:sp>
      <p:sp>
        <p:nvSpPr>
          <p:cNvPr id="6" name="圆角矩形 5"/>
          <p:cNvSpPr/>
          <p:nvPr/>
        </p:nvSpPr>
        <p:spPr>
          <a:xfrm>
            <a:off x="1096188" y="2566534"/>
            <a:ext cx="2063907" cy="384845"/>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第二部分</a:t>
            </a:r>
          </a:p>
        </p:txBody>
      </p:sp>
      <p:sp>
        <p:nvSpPr>
          <p:cNvPr id="7" name="矩形 6"/>
          <p:cNvSpPr/>
          <p:nvPr/>
        </p:nvSpPr>
        <p:spPr>
          <a:xfrm>
            <a:off x="2971674" y="2561674"/>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bg2">
                    <a:lumMod val="50000"/>
                  </a:schemeClr>
                </a:solidFill>
                <a:latin typeface="微软雅黑" panose="020b0503020204020204" pitchFamily="34" charset="-122"/>
                <a:ea typeface="微软雅黑" panose="020b0503020204020204" pitchFamily="34" charset="-122"/>
              </a:rPr>
              <a:t>本部、分公司和服务区的职权界面</a:t>
            </a:r>
          </a:p>
        </p:txBody>
      </p:sp>
      <p:sp>
        <p:nvSpPr>
          <p:cNvPr id="8" name="矩形 7"/>
          <p:cNvSpPr/>
          <p:nvPr/>
        </p:nvSpPr>
        <p:spPr>
          <a:xfrm>
            <a:off x="2971674" y="1736445"/>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bg2">
                    <a:lumMod val="50000"/>
                  </a:schemeClr>
                </a:solidFill>
                <a:latin typeface="微软雅黑" panose="020b0503020204020204" pitchFamily="34" charset="-122"/>
                <a:ea typeface="微软雅黑" panose="020b0503020204020204" pitchFamily="34" charset="-122"/>
              </a:rPr>
              <a:t>战略发展与组织优化</a:t>
            </a:r>
          </a:p>
        </p:txBody>
      </p:sp>
      <p:sp>
        <p:nvSpPr>
          <p:cNvPr id="9" name="矩形 8"/>
          <p:cNvSpPr/>
          <p:nvPr/>
        </p:nvSpPr>
        <p:spPr>
          <a:xfrm>
            <a:off x="2971674" y="3386902"/>
            <a:ext cx="3565822" cy="39203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tx1"/>
                </a:solidFill>
                <a:latin typeface="微软雅黑" panose="020b0503020204020204" pitchFamily="34" charset="-122"/>
                <a:ea typeface="微软雅黑" panose="020b0503020204020204" pitchFamily="34" charset="-122"/>
              </a:rPr>
              <a:t>现阶段项目方案</a:t>
            </a:r>
            <a:endParaRPr lang="zh-CN" altLang="en-US" sz="1400" b="1">
              <a:solidFill>
                <a:schemeClr val="tx1"/>
              </a:solidFill>
              <a:latin typeface="微软雅黑" panose="020b0503020204020204" pitchFamily="34" charset="-122"/>
              <a:ea typeface="微软雅黑" panose="020b0503020204020204" pitchFamily="34" charset="-122"/>
            </a:endParaRPr>
          </a:p>
        </p:txBody>
      </p:sp>
      <p:cxnSp>
        <p:nvCxnSpPr>
          <p:cNvPr id="10" name="直接连接符 9"/>
          <p:cNvCxnSpPr/>
          <p:nvPr/>
        </p:nvCxnSpPr>
        <p:spPr>
          <a:xfrm flipH="1">
            <a:off x="6791595" y="1736445"/>
            <a:ext cx="1287" cy="2862141"/>
          </a:xfrm>
          <a:prstGeom prst="line">
            <a:avLst/>
          </a:prstGeom>
          <a:ln w="19050">
            <a:solidFill>
              <a:schemeClr val="accent1">
                <a:lumMod val="50000"/>
              </a:schemeClr>
            </a:solidFill>
            <a:prstDash val="lgDash"/>
          </a:ln>
        </p:spPr>
        <p:style>
          <a:lnRef idx="1">
            <a:schemeClr val="accent1"/>
          </a:lnRef>
          <a:fillRef idx="0">
            <a:schemeClr val="accent1"/>
          </a:fillRef>
          <a:effectRef idx="0">
            <a:schemeClr val="accent1"/>
          </a:effectRef>
          <a:fontRef idx="minor">
            <a:schemeClr val="tx1"/>
          </a:fontRef>
        </p:style>
      </p:cxnSp>
      <p:sp>
        <p:nvSpPr>
          <p:cNvPr id="11" name="圆角矩形 10"/>
          <p:cNvSpPr/>
          <p:nvPr/>
        </p:nvSpPr>
        <p:spPr>
          <a:xfrm>
            <a:off x="1106484" y="4210316"/>
            <a:ext cx="2063907" cy="388270"/>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第四部分</a:t>
            </a:r>
            <a:endParaRPr lang="zh-CN" altLang="en-US" sz="1400" b="1">
              <a:latin typeface="微软雅黑" panose="020b0503020204020204" pitchFamily="34" charset="-122"/>
              <a:ea typeface="微软雅黑" panose="020b0503020204020204" pitchFamily="34" charset="-122"/>
            </a:endParaRPr>
          </a:p>
        </p:txBody>
      </p:sp>
      <p:sp>
        <p:nvSpPr>
          <p:cNvPr id="12" name="矩形 11"/>
          <p:cNvSpPr/>
          <p:nvPr/>
        </p:nvSpPr>
        <p:spPr>
          <a:xfrm>
            <a:off x="2981970" y="4198484"/>
            <a:ext cx="3565822" cy="40010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未来发展瞭望</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sp>
        <p:nvSpPr>
          <p:cNvPr id="13" name="灯片编号占位符 12"/>
          <p:cNvSpPr>
            <a:spLocks noGrp="1"/>
          </p:cNvSpPr>
          <p:nvPr>
            <p:ph type="sldNum" sz="quarter" idx="12"/>
          </p:nvPr>
        </p:nvSpPr>
        <p:spPr/>
        <p:txBody>
          <a:bodyPr/>
          <a:lstStyle/>
          <a:p>
            <a:fld id="{F297BB46-9CBA-41B2-AE9D-7FB5CEF7EA70}" type="slidenum">
              <a:rPr lang="zh-CN" altLang="en-US" smtClean="0"/>
              <a:t>25</a:t>
            </a:fld>
            <a:endParaRPr lang="zh-CN" altLang="en-US"/>
          </a:p>
        </p:txBody>
      </p:sp>
    </p:spTree>
    <p:extLst>
      <p:ext uri="{BB962C8B-B14F-4D97-AF65-F5344CB8AC3E}">
        <p14:creationId xmlns:p14="http://schemas.microsoft.com/office/powerpoint/2010/main" val="3881345303"/>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1. </a:t>
            </a:r>
            <a:r>
              <a:rPr lang="zh-CN" altLang="en-US" smtClean="0"/>
              <a:t>规划</a:t>
            </a:r>
            <a:r>
              <a:rPr lang="zh-CN" altLang="en-US"/>
              <a:t>期内，中大</a:t>
            </a:r>
            <a:r>
              <a:rPr lang="zh-CN" altLang="en-US" smtClean="0"/>
              <a:t>咨询建议通驿公司的</a:t>
            </a:r>
            <a:r>
              <a:rPr lang="zh-CN" altLang="en-US"/>
              <a:t>组织</a:t>
            </a:r>
            <a:r>
              <a:rPr lang="zh-CN" altLang="en-US" smtClean="0"/>
              <a:t>架构如下：</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26</a:t>
            </a:fld>
            <a:endParaRPr lang="zh-CN" altLang="en-US"/>
          </a:p>
        </p:txBody>
      </p:sp>
      <p:sp>
        <p:nvSpPr>
          <p:cNvPr id="155" name="Rectangle 261"/>
          <p:cNvSpPr>
            <a:spLocks noChangeArrowheads="1"/>
          </p:cNvSpPr>
          <p:nvPr/>
        </p:nvSpPr>
        <p:spPr bwMode="auto">
          <a:xfrm>
            <a:off x="7141695" y="2733857"/>
            <a:ext cx="533387" cy="1669202"/>
          </a:xfrm>
          <a:prstGeom prst="rect">
            <a:avLst/>
          </a:prstGeom>
          <a:solidFill>
            <a:schemeClr val="accent1">
              <a:lumMod val="20000"/>
              <a:lumOff val="80000"/>
            </a:schemeClr>
          </a:solidFill>
          <a:ln w="28575">
            <a:no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54" name="Rectangle 261"/>
          <p:cNvSpPr>
            <a:spLocks noChangeArrowheads="1"/>
          </p:cNvSpPr>
          <p:nvPr/>
        </p:nvSpPr>
        <p:spPr bwMode="auto">
          <a:xfrm>
            <a:off x="7913778" y="2733857"/>
            <a:ext cx="533387" cy="1669202"/>
          </a:xfrm>
          <a:prstGeom prst="rect">
            <a:avLst/>
          </a:prstGeom>
          <a:solidFill>
            <a:schemeClr val="accent1">
              <a:lumMod val="20000"/>
              <a:lumOff val="80000"/>
            </a:schemeClr>
          </a:solidFill>
          <a:ln w="28575">
            <a:no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53" name="Rectangle 261"/>
          <p:cNvSpPr>
            <a:spLocks noChangeArrowheads="1"/>
          </p:cNvSpPr>
          <p:nvPr/>
        </p:nvSpPr>
        <p:spPr bwMode="auto">
          <a:xfrm>
            <a:off x="8533388" y="2733857"/>
            <a:ext cx="533387" cy="1669202"/>
          </a:xfrm>
          <a:prstGeom prst="rect">
            <a:avLst/>
          </a:prstGeom>
          <a:solidFill>
            <a:schemeClr val="accent1">
              <a:lumMod val="20000"/>
              <a:lumOff val="80000"/>
            </a:schemeClr>
          </a:solidFill>
          <a:ln w="28575">
            <a:no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52" name="Rectangle 261"/>
          <p:cNvSpPr>
            <a:spLocks noChangeArrowheads="1"/>
          </p:cNvSpPr>
          <p:nvPr/>
        </p:nvSpPr>
        <p:spPr bwMode="auto">
          <a:xfrm>
            <a:off x="9214753" y="2721340"/>
            <a:ext cx="533387" cy="1669202"/>
          </a:xfrm>
          <a:prstGeom prst="rect">
            <a:avLst/>
          </a:prstGeom>
          <a:solidFill>
            <a:schemeClr val="accent1">
              <a:lumMod val="20000"/>
              <a:lumOff val="80000"/>
            </a:schemeClr>
          </a:solidFill>
          <a:ln w="28575">
            <a:no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78" name="组合 77"/>
          <p:cNvGrpSpPr/>
          <p:nvPr/>
        </p:nvGrpSpPr>
        <p:grpSpPr>
          <a:xfrm>
            <a:off x="7141904" y="2709970"/>
            <a:ext cx="539085" cy="1667522"/>
            <a:chOff x="6212185" y="1610730"/>
            <a:chExt cx="515327" cy="1438243"/>
          </a:xfrm>
          <a:noFill/>
        </p:grpSpPr>
        <p:sp>
          <p:nvSpPr>
            <p:cNvPr id="79" name="Rectangle 261"/>
            <p:cNvSpPr>
              <a:spLocks noChangeArrowheads="1"/>
            </p:cNvSpPr>
            <p:nvPr/>
          </p:nvSpPr>
          <p:spPr bwMode="auto">
            <a:xfrm>
              <a:off x="6212185" y="1610730"/>
              <a:ext cx="515327" cy="752060"/>
            </a:xfrm>
            <a:prstGeom prst="rect">
              <a:avLst/>
            </a:prstGeom>
            <a:grpFill/>
            <a:ln w="9525">
              <a:solidFill>
                <a:sysClr val="window" lastClr="FFFFFF"/>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0" name="Rectangle 261"/>
            <p:cNvSpPr>
              <a:spLocks noChangeArrowheads="1"/>
            </p:cNvSpPr>
            <p:nvPr/>
          </p:nvSpPr>
          <p:spPr bwMode="auto">
            <a:xfrm>
              <a:off x="6212185" y="2286548"/>
              <a:ext cx="515327" cy="762425"/>
            </a:xfrm>
            <a:prstGeom prst="rect">
              <a:avLst/>
            </a:prstGeom>
            <a:grpFill/>
            <a:ln w="9525">
              <a:solidFill>
                <a:sysClr val="window" lastClr="FFFFFF"/>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sp>
        <p:nvSpPr>
          <p:cNvPr id="81" name="Rectangle 261"/>
          <p:cNvSpPr>
            <a:spLocks noChangeArrowheads="1"/>
          </p:cNvSpPr>
          <p:nvPr/>
        </p:nvSpPr>
        <p:spPr bwMode="auto">
          <a:xfrm>
            <a:off x="9214753" y="2736738"/>
            <a:ext cx="533387" cy="166920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cxnSp>
        <p:nvCxnSpPr>
          <p:cNvPr id="82" name="直接连接符 81"/>
          <p:cNvCxnSpPr/>
          <p:nvPr/>
        </p:nvCxnSpPr>
        <p:spPr>
          <a:xfrm flipH="1">
            <a:off x="2598723" y="4415081"/>
            <a:ext cx="0" cy="1419658"/>
          </a:xfrm>
          <a:prstGeom prst="line">
            <a:avLst/>
          </a:prstGeom>
          <a:noFill/>
          <a:ln w="9525" cap="flat" cmpd="sng" algn="ctr">
            <a:solidFill>
              <a:sysClr val="windowText" lastClr="000000"/>
            </a:solidFill>
            <a:prstDash val="lgDash"/>
          </a:ln>
          <a:effectLst/>
        </p:spPr>
      </p:cxnSp>
      <p:sp>
        <p:nvSpPr>
          <p:cNvPr id="83" name="Line 293"/>
          <p:cNvSpPr>
            <a:spLocks noChangeShapeType="1"/>
          </p:cNvSpPr>
          <p:nvPr/>
        </p:nvSpPr>
        <p:spPr bwMode="auto">
          <a:xfrm rot="10800000" flipH="1" flipV="1">
            <a:off x="6078932" y="1834604"/>
            <a:ext cx="0" cy="354176"/>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4" name="Rectangle 5"/>
          <p:cNvSpPr>
            <a:spLocks noChangeArrowheads="1"/>
          </p:cNvSpPr>
          <p:nvPr/>
        </p:nvSpPr>
        <p:spPr bwMode="auto">
          <a:xfrm>
            <a:off x="2865062" y="2709968"/>
            <a:ext cx="533387" cy="1667523"/>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5" name="Line 6"/>
          <p:cNvSpPr>
            <a:spLocks noChangeShapeType="1"/>
          </p:cNvSpPr>
          <p:nvPr/>
        </p:nvSpPr>
        <p:spPr bwMode="auto">
          <a:xfrm flipH="1" flipV="1">
            <a:off x="3131271" y="2634332"/>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6" name="Rectangle 37"/>
          <p:cNvSpPr>
            <a:spLocks noChangeArrowheads="1"/>
          </p:cNvSpPr>
          <p:nvPr/>
        </p:nvSpPr>
        <p:spPr bwMode="auto">
          <a:xfrm>
            <a:off x="3447818" y="2709969"/>
            <a:ext cx="533387" cy="166752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7" name="Line 38"/>
          <p:cNvSpPr>
            <a:spLocks noChangeShapeType="1"/>
          </p:cNvSpPr>
          <p:nvPr/>
        </p:nvSpPr>
        <p:spPr bwMode="auto">
          <a:xfrm flipH="1" flipV="1">
            <a:off x="3714027" y="2634332"/>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8" name="Rectangle 69"/>
          <p:cNvSpPr>
            <a:spLocks noChangeArrowheads="1"/>
          </p:cNvSpPr>
          <p:nvPr/>
        </p:nvSpPr>
        <p:spPr bwMode="auto">
          <a:xfrm>
            <a:off x="4031544" y="2709969"/>
            <a:ext cx="533387" cy="166752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89" name="Line 70"/>
          <p:cNvSpPr>
            <a:spLocks noChangeShapeType="1"/>
          </p:cNvSpPr>
          <p:nvPr/>
        </p:nvSpPr>
        <p:spPr bwMode="auto">
          <a:xfrm flipH="1" flipV="1">
            <a:off x="4297752" y="2634332"/>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0" name="Rectangle 101"/>
          <p:cNvSpPr>
            <a:spLocks noChangeArrowheads="1"/>
          </p:cNvSpPr>
          <p:nvPr/>
        </p:nvSpPr>
        <p:spPr bwMode="auto">
          <a:xfrm>
            <a:off x="4618283" y="2718484"/>
            <a:ext cx="533387" cy="166752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1" name="Line 102"/>
          <p:cNvSpPr>
            <a:spLocks noChangeShapeType="1"/>
          </p:cNvSpPr>
          <p:nvPr/>
        </p:nvSpPr>
        <p:spPr bwMode="auto">
          <a:xfrm flipH="1" flipV="1">
            <a:off x="4884492" y="2642847"/>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2" name="Line 134"/>
          <p:cNvSpPr>
            <a:spLocks noChangeShapeType="1"/>
          </p:cNvSpPr>
          <p:nvPr/>
        </p:nvSpPr>
        <p:spPr bwMode="auto">
          <a:xfrm flipH="1" flipV="1">
            <a:off x="5502734" y="2642847"/>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3" name="Rectangle 229"/>
          <p:cNvSpPr>
            <a:spLocks noChangeArrowheads="1"/>
          </p:cNvSpPr>
          <p:nvPr/>
        </p:nvSpPr>
        <p:spPr bwMode="auto">
          <a:xfrm>
            <a:off x="7906705" y="2736738"/>
            <a:ext cx="533387" cy="166752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4" name="Line 291"/>
          <p:cNvSpPr>
            <a:spLocks noChangeShapeType="1"/>
          </p:cNvSpPr>
          <p:nvPr/>
        </p:nvSpPr>
        <p:spPr bwMode="auto">
          <a:xfrm flipV="1">
            <a:off x="1894167" y="2620847"/>
            <a:ext cx="7603611" cy="0"/>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5" name="Line 293"/>
          <p:cNvSpPr>
            <a:spLocks noChangeShapeType="1"/>
          </p:cNvSpPr>
          <p:nvPr/>
        </p:nvSpPr>
        <p:spPr bwMode="auto">
          <a:xfrm rot="10800000" flipV="1">
            <a:off x="6062933" y="2273025"/>
            <a:ext cx="15997" cy="4015433"/>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6" name="Rectangle 261"/>
          <p:cNvSpPr>
            <a:spLocks noChangeArrowheads="1"/>
          </p:cNvSpPr>
          <p:nvPr/>
        </p:nvSpPr>
        <p:spPr bwMode="auto">
          <a:xfrm>
            <a:off x="8533388" y="2736738"/>
            <a:ext cx="533387" cy="166920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7" name="Line 262"/>
          <p:cNvSpPr>
            <a:spLocks noChangeShapeType="1"/>
          </p:cNvSpPr>
          <p:nvPr/>
        </p:nvSpPr>
        <p:spPr bwMode="auto">
          <a:xfrm flipH="1" flipV="1">
            <a:off x="8818856" y="2647253"/>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98" name="Rectangle 101"/>
          <p:cNvSpPr>
            <a:spLocks noChangeArrowheads="1"/>
          </p:cNvSpPr>
          <p:nvPr/>
        </p:nvSpPr>
        <p:spPr bwMode="auto">
          <a:xfrm>
            <a:off x="5236525" y="2719685"/>
            <a:ext cx="533387" cy="1667522"/>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cxnSp>
        <p:nvCxnSpPr>
          <p:cNvPr id="99" name="直接连接符 98"/>
          <p:cNvCxnSpPr/>
          <p:nvPr/>
        </p:nvCxnSpPr>
        <p:spPr>
          <a:xfrm>
            <a:off x="6065284" y="5532198"/>
            <a:ext cx="154200" cy="0"/>
          </a:xfrm>
          <a:prstGeom prst="line">
            <a:avLst/>
          </a:prstGeom>
          <a:noFill/>
          <a:ln w="952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00" name="直接连接符 99"/>
          <p:cNvCxnSpPr/>
          <p:nvPr/>
        </p:nvCxnSpPr>
        <p:spPr>
          <a:xfrm>
            <a:off x="6065284" y="5762354"/>
            <a:ext cx="154200" cy="0"/>
          </a:xfrm>
          <a:prstGeom prst="line">
            <a:avLst/>
          </a:prstGeom>
          <a:noFill/>
          <a:ln w="952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01" name="直接连接符 100"/>
          <p:cNvCxnSpPr/>
          <p:nvPr/>
        </p:nvCxnSpPr>
        <p:spPr>
          <a:xfrm>
            <a:off x="6065284" y="6025406"/>
            <a:ext cx="154200" cy="0"/>
          </a:xfrm>
          <a:prstGeom prst="line">
            <a:avLst/>
          </a:prstGeom>
          <a:noFill/>
          <a:ln w="952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02" name="直接连接符 101"/>
          <p:cNvCxnSpPr/>
          <p:nvPr/>
        </p:nvCxnSpPr>
        <p:spPr>
          <a:xfrm>
            <a:off x="6065284" y="6288458"/>
            <a:ext cx="154200" cy="0"/>
          </a:xfrm>
          <a:prstGeom prst="line">
            <a:avLst/>
          </a:prstGeom>
          <a:noFill/>
          <a:ln w="952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103" name="Rectangle 261"/>
          <p:cNvSpPr>
            <a:spLocks noChangeArrowheads="1"/>
          </p:cNvSpPr>
          <p:nvPr/>
        </p:nvSpPr>
        <p:spPr bwMode="auto">
          <a:xfrm>
            <a:off x="7147958" y="2736738"/>
            <a:ext cx="533387" cy="1667522"/>
          </a:xfrm>
          <a:prstGeom prst="rect">
            <a:avLst/>
          </a:prstGeom>
          <a:noFill/>
          <a:ln w="28575">
            <a:solidFill>
              <a:srgbClr val="1F497D"/>
            </a:solidFill>
            <a:prstDash val="solid"/>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04" name="Rectangle 292"/>
          <p:cNvSpPr>
            <a:spLocks noChangeArrowheads="1"/>
          </p:cNvSpPr>
          <p:nvPr/>
        </p:nvSpPr>
        <p:spPr bwMode="auto">
          <a:xfrm rot="10800000" flipV="1">
            <a:off x="5454279" y="2069276"/>
            <a:ext cx="1383881" cy="330021"/>
          </a:xfrm>
          <a:prstGeom prst="rect">
            <a:avLst/>
          </a:prstGeom>
          <a:solidFill>
            <a:sysClr val="window" lastClr="FFFFFF"/>
          </a:solid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公司领导班子</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05" name="Rectangle 292"/>
          <p:cNvSpPr>
            <a:spLocks noChangeArrowheads="1"/>
          </p:cNvSpPr>
          <p:nvPr/>
        </p:nvSpPr>
        <p:spPr bwMode="auto">
          <a:xfrm rot="10800000" flipV="1">
            <a:off x="5454279" y="1513496"/>
            <a:ext cx="1383881" cy="330021"/>
          </a:xfrm>
          <a:prstGeom prst="rect">
            <a:avLst/>
          </a:prstGeom>
          <a:solidFill>
            <a:sysClr val="window" lastClr="FFFFFF"/>
          </a:solidFill>
          <a:ln w="28575">
            <a:solidFill>
              <a:srgbClr val="1F497D"/>
            </a:solidFill>
            <a:miter lim="800000"/>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董事会</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06" name="Rectangle 165"/>
          <p:cNvSpPr>
            <a:spLocks noChangeArrowheads="1"/>
          </p:cNvSpPr>
          <p:nvPr/>
        </p:nvSpPr>
        <p:spPr bwMode="auto">
          <a:xfrm>
            <a:off x="1607395" y="2703464"/>
            <a:ext cx="533387" cy="1667523"/>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07" name="Line 166"/>
          <p:cNvSpPr>
            <a:spLocks noChangeShapeType="1"/>
          </p:cNvSpPr>
          <p:nvPr/>
        </p:nvSpPr>
        <p:spPr bwMode="auto">
          <a:xfrm flipH="1" flipV="1">
            <a:off x="1897212" y="2627828"/>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08" name="Rectangle 165"/>
          <p:cNvSpPr>
            <a:spLocks noChangeArrowheads="1"/>
          </p:cNvSpPr>
          <p:nvPr/>
        </p:nvSpPr>
        <p:spPr bwMode="auto">
          <a:xfrm>
            <a:off x="2232048" y="2704332"/>
            <a:ext cx="533387" cy="1667523"/>
          </a:xfrm>
          <a:prstGeom prst="rect">
            <a:avLst/>
          </a:prstGeom>
          <a:noFill/>
          <a:ln w="28575">
            <a:solidFill>
              <a:srgbClr val="1F497D"/>
            </a:solidFill>
            <a:miter lim="800000"/>
          </a:ln>
          <a:effectLs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09" name="Line 166"/>
          <p:cNvSpPr>
            <a:spLocks noChangeShapeType="1"/>
          </p:cNvSpPr>
          <p:nvPr/>
        </p:nvSpPr>
        <p:spPr bwMode="auto">
          <a:xfrm flipH="1" flipV="1">
            <a:off x="2521865" y="2628696"/>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nvGrpSpPr>
          <p:cNvPr id="110" name="组合 109"/>
          <p:cNvGrpSpPr/>
          <p:nvPr/>
        </p:nvGrpSpPr>
        <p:grpSpPr>
          <a:xfrm>
            <a:off x="6139187" y="5356830"/>
            <a:ext cx="689327" cy="1067964"/>
            <a:chOff x="4788024" y="3507855"/>
            <a:chExt cx="556244" cy="877035"/>
          </a:xfrm>
        </p:grpSpPr>
        <p:sp>
          <p:nvSpPr>
            <p:cNvPr id="111" name="矩形 110"/>
            <p:cNvSpPr/>
            <p:nvPr/>
          </p:nvSpPr>
          <p:spPr>
            <a:xfrm>
              <a:off x="4860032" y="3507855"/>
              <a:ext cx="484236" cy="180019"/>
            </a:xfrm>
            <a:prstGeom prst="rect">
              <a:avLst/>
            </a:prstGeom>
            <a:noFill/>
            <a:ln w="9525">
              <a:solidFill>
                <a:srgbClr val="1F497D"/>
              </a:solidFill>
              <a:miter lim="800000"/>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2" name="TextBox 111"/>
            <p:cNvSpPr txBox="1"/>
            <p:nvPr/>
          </p:nvSpPr>
          <p:spPr>
            <a:xfrm>
              <a:off x="4807074" y="3507855"/>
              <a:ext cx="481746" cy="22896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0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分公司</a:t>
              </a:r>
              <a:endParaRPr kumimoji="0" lang="zh-CN" altLang="en-US" sz="10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3" name="矩形 112"/>
            <p:cNvSpPr/>
            <p:nvPr/>
          </p:nvSpPr>
          <p:spPr>
            <a:xfrm>
              <a:off x="4860032" y="3723879"/>
              <a:ext cx="484236" cy="180019"/>
            </a:xfrm>
            <a:prstGeom prst="rect">
              <a:avLst/>
            </a:prstGeom>
            <a:noFill/>
            <a:ln w="9525">
              <a:solidFill>
                <a:srgbClr val="1F497D"/>
              </a:solidFill>
              <a:miter lim="800000"/>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4" name="TextBox 113"/>
            <p:cNvSpPr txBox="1"/>
            <p:nvPr/>
          </p:nvSpPr>
          <p:spPr>
            <a:xfrm>
              <a:off x="4807074" y="3723879"/>
              <a:ext cx="481746" cy="22896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0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分公司</a:t>
              </a:r>
              <a:endParaRPr kumimoji="0" lang="zh-CN" altLang="en-US" sz="10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5" name="矩形 114"/>
            <p:cNvSpPr/>
            <p:nvPr/>
          </p:nvSpPr>
          <p:spPr>
            <a:xfrm>
              <a:off x="4860032" y="3939903"/>
              <a:ext cx="484236" cy="180019"/>
            </a:xfrm>
            <a:prstGeom prst="rect">
              <a:avLst/>
            </a:prstGeom>
            <a:noFill/>
            <a:ln w="9525">
              <a:solidFill>
                <a:srgbClr val="1F497D"/>
              </a:solidFill>
              <a:miter lim="800000"/>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6" name="TextBox 115"/>
            <p:cNvSpPr txBox="1"/>
            <p:nvPr/>
          </p:nvSpPr>
          <p:spPr>
            <a:xfrm>
              <a:off x="4807074" y="3939903"/>
              <a:ext cx="481746" cy="22896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0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分公司</a:t>
              </a:r>
              <a:endParaRPr kumimoji="0" lang="zh-CN" altLang="en-US" sz="10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7" name="矩形 116"/>
            <p:cNvSpPr/>
            <p:nvPr/>
          </p:nvSpPr>
          <p:spPr>
            <a:xfrm>
              <a:off x="4860032" y="4155927"/>
              <a:ext cx="484236" cy="180019"/>
            </a:xfrm>
            <a:prstGeom prst="rect">
              <a:avLst/>
            </a:prstGeom>
            <a:noFill/>
            <a:ln w="9525">
              <a:solidFill>
                <a:srgbClr val="1F497D"/>
              </a:solidFill>
              <a:miter lim="800000"/>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18" name="TextBox 117"/>
            <p:cNvSpPr txBox="1"/>
            <p:nvPr/>
          </p:nvSpPr>
          <p:spPr>
            <a:xfrm>
              <a:off x="4788024" y="4155927"/>
              <a:ext cx="481747" cy="22896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0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分公司</a:t>
              </a:r>
              <a:endParaRPr kumimoji="0" lang="zh-CN" altLang="en-US" sz="10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grpSp>
      <p:cxnSp>
        <p:nvCxnSpPr>
          <p:cNvPr id="119" name="直接连接符 118"/>
          <p:cNvCxnSpPr/>
          <p:nvPr/>
        </p:nvCxnSpPr>
        <p:spPr>
          <a:xfrm>
            <a:off x="2771045" y="5588962"/>
            <a:ext cx="184623" cy="0"/>
          </a:xfrm>
          <a:prstGeom prst="line">
            <a:avLst/>
          </a:prstGeom>
          <a:noFill/>
          <a:ln w="9525" cap="flat" cmpd="sng" algn="ctr">
            <a:solidFill>
              <a:sysClr val="windowText" lastClr="000000"/>
            </a:solidFill>
            <a:prstDash val="solid"/>
          </a:ln>
          <a:effectLst/>
        </p:spPr>
      </p:cxnSp>
      <p:sp>
        <p:nvSpPr>
          <p:cNvPr id="120" name="矩形 119"/>
          <p:cNvSpPr/>
          <p:nvPr/>
        </p:nvSpPr>
        <p:spPr>
          <a:xfrm>
            <a:off x="3312612" y="5465705"/>
            <a:ext cx="1427778" cy="314681"/>
          </a:xfrm>
          <a:prstGeom prst="rect">
            <a:avLst/>
          </a:prstGeom>
          <a:solidFill>
            <a:sysClr val="window" lastClr="FFFFFF"/>
          </a:solidFill>
          <a:ln w="3175" cap="flat" cmpd="sng" algn="ctr">
            <a:solidFill>
              <a:sysClr val="windowText" lastClr="00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sp>
        <p:nvSpPr>
          <p:cNvPr id="121" name="矩形 120"/>
          <p:cNvSpPr/>
          <p:nvPr/>
        </p:nvSpPr>
        <p:spPr>
          <a:xfrm>
            <a:off x="1324380" y="5473491"/>
            <a:ext cx="1427778" cy="314681"/>
          </a:xfrm>
          <a:prstGeom prst="rect">
            <a:avLst/>
          </a:prstGeom>
          <a:solidFill>
            <a:sysClr val="window" lastClr="FFFFFF"/>
          </a:solidFill>
          <a:ln w="3175" cap="flat" cmpd="sng" algn="ctr">
            <a:solidFill>
              <a:sysClr val="windowText" lastClr="00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cxnSp>
        <p:nvCxnSpPr>
          <p:cNvPr id="122" name="直接连接符 121"/>
          <p:cNvCxnSpPr/>
          <p:nvPr/>
        </p:nvCxnSpPr>
        <p:spPr>
          <a:xfrm>
            <a:off x="2771045" y="5176310"/>
            <a:ext cx="184623" cy="0"/>
          </a:xfrm>
          <a:prstGeom prst="line">
            <a:avLst/>
          </a:prstGeom>
          <a:noFill/>
          <a:ln w="9525" cap="flat" cmpd="sng" algn="ctr">
            <a:solidFill>
              <a:sysClr val="windowText" lastClr="000000"/>
            </a:solidFill>
            <a:prstDash val="solid"/>
          </a:ln>
          <a:effectLst/>
        </p:spPr>
      </p:cxnSp>
      <p:sp>
        <p:nvSpPr>
          <p:cNvPr id="123" name="矩形 122"/>
          <p:cNvSpPr/>
          <p:nvPr/>
        </p:nvSpPr>
        <p:spPr>
          <a:xfrm>
            <a:off x="1302323" y="5000941"/>
            <a:ext cx="1449834" cy="314681"/>
          </a:xfrm>
          <a:prstGeom prst="rect">
            <a:avLst/>
          </a:prstGeom>
          <a:solidFill>
            <a:sysClr val="window" lastClr="FFFFFF"/>
          </a:solidFill>
          <a:ln w="3175" cap="flat" cmpd="sng" algn="ctr">
            <a:solidFill>
              <a:sysClr val="windowText" lastClr="00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cxnSp>
        <p:nvCxnSpPr>
          <p:cNvPr id="124" name="直接连接符 123"/>
          <p:cNvCxnSpPr/>
          <p:nvPr/>
        </p:nvCxnSpPr>
        <p:spPr>
          <a:xfrm flipH="1" flipV="1">
            <a:off x="2955668" y="4684337"/>
            <a:ext cx="0" cy="904625"/>
          </a:xfrm>
          <a:prstGeom prst="line">
            <a:avLst/>
          </a:prstGeom>
          <a:noFill/>
          <a:ln w="9525" cap="flat" cmpd="sng" algn="ctr">
            <a:solidFill>
              <a:sysClr val="windowText" lastClr="000000"/>
            </a:solidFill>
            <a:prstDash val="solid"/>
          </a:ln>
          <a:effectLst/>
        </p:spPr>
      </p:cxnSp>
      <p:sp>
        <p:nvSpPr>
          <p:cNvPr id="125" name="TextBox 124"/>
          <p:cNvSpPr txBox="1"/>
          <p:nvPr/>
        </p:nvSpPr>
        <p:spPr>
          <a:xfrm>
            <a:off x="3261310" y="5473494"/>
            <a:ext cx="1657553" cy="2788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latin typeface="微软雅黑" panose="020b0503020204020204" pitchFamily="34" charset="-122"/>
                <a:ea typeface="微软雅黑" panose="020b0503020204020204" pitchFamily="34" charset="-122"/>
              </a:rPr>
              <a:t>通驿园林绿化公司</a:t>
            </a:r>
          </a:p>
        </p:txBody>
      </p:sp>
      <p:sp>
        <p:nvSpPr>
          <p:cNvPr id="126" name="矩形 125"/>
          <p:cNvSpPr/>
          <p:nvPr/>
        </p:nvSpPr>
        <p:spPr>
          <a:xfrm>
            <a:off x="3299233" y="5001689"/>
            <a:ext cx="1441157" cy="311294"/>
          </a:xfrm>
          <a:prstGeom prst="rect">
            <a:avLst/>
          </a:prstGeom>
          <a:noFill/>
          <a:ln w="3175" cap="flat" cmpd="sng" algn="ctr">
            <a:solidFill>
              <a:sysClr val="windowText" lastClr="00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微软雅黑" panose="020b0503020204020204" pitchFamily="34" charset="-122"/>
              <a:ea typeface="微软雅黑" panose="020b0503020204020204" pitchFamily="34" charset="-122"/>
            </a:endParaRPr>
          </a:p>
        </p:txBody>
      </p:sp>
      <p:cxnSp>
        <p:nvCxnSpPr>
          <p:cNvPr id="127" name="直接连接符 126"/>
          <p:cNvCxnSpPr/>
          <p:nvPr/>
        </p:nvCxnSpPr>
        <p:spPr>
          <a:xfrm>
            <a:off x="2955668" y="4684337"/>
            <a:ext cx="3123264" cy="0"/>
          </a:xfrm>
          <a:prstGeom prst="line">
            <a:avLst/>
          </a:prstGeom>
          <a:noFill/>
          <a:ln w="19050" cap="flat" cmpd="sng" algn="ctr">
            <a:solidFill>
              <a:sysClr val="windowText" lastClr="000000"/>
            </a:solidFill>
            <a:prstDash val="solid"/>
          </a:ln>
          <a:effectLst/>
        </p:spPr>
      </p:cxnSp>
      <p:sp>
        <p:nvSpPr>
          <p:cNvPr id="128" name="TextBox 127"/>
          <p:cNvSpPr txBox="1"/>
          <p:nvPr/>
        </p:nvSpPr>
        <p:spPr>
          <a:xfrm>
            <a:off x="3339159" y="5042144"/>
            <a:ext cx="1345423" cy="2788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latin typeface="微软雅黑" panose="020b0503020204020204" pitchFamily="34" charset="-122"/>
                <a:ea typeface="微软雅黑" panose="020b0503020204020204" pitchFamily="34" charset="-122"/>
              </a:rPr>
              <a:t>金道达公司</a:t>
            </a:r>
            <a:endParaRPr lang="zh-CN" altLang="en-US" sz="1000">
              <a:latin typeface="微软雅黑" panose="020b0503020204020204" pitchFamily="34" charset="-122"/>
              <a:ea typeface="微软雅黑" panose="020b0503020204020204" pitchFamily="34" charset="-122"/>
            </a:endParaRPr>
          </a:p>
        </p:txBody>
      </p:sp>
      <p:cxnSp>
        <p:nvCxnSpPr>
          <p:cNvPr id="129" name="直接连接符 128"/>
          <p:cNvCxnSpPr/>
          <p:nvPr/>
        </p:nvCxnSpPr>
        <p:spPr>
          <a:xfrm>
            <a:off x="3114611" y="5605019"/>
            <a:ext cx="184623" cy="0"/>
          </a:xfrm>
          <a:prstGeom prst="line">
            <a:avLst/>
          </a:prstGeom>
          <a:noFill/>
          <a:ln w="9525" cap="flat" cmpd="sng" algn="ctr">
            <a:solidFill>
              <a:sysClr val="windowText" lastClr="000000"/>
            </a:solidFill>
            <a:prstDash val="solid"/>
          </a:ln>
          <a:effectLst/>
        </p:spPr>
      </p:cxnSp>
      <p:cxnSp>
        <p:nvCxnSpPr>
          <p:cNvPr id="130" name="直接连接符 129"/>
          <p:cNvCxnSpPr/>
          <p:nvPr/>
        </p:nvCxnSpPr>
        <p:spPr>
          <a:xfrm>
            <a:off x="3114611" y="5194811"/>
            <a:ext cx="184623" cy="0"/>
          </a:xfrm>
          <a:prstGeom prst="line">
            <a:avLst/>
          </a:prstGeom>
          <a:noFill/>
          <a:ln w="9525" cap="flat" cmpd="sng" algn="ctr">
            <a:solidFill>
              <a:sysClr val="windowText" lastClr="000000"/>
            </a:solidFill>
            <a:prstDash val="solid"/>
          </a:ln>
          <a:effectLst/>
        </p:spPr>
      </p:cxnSp>
      <p:cxnSp>
        <p:nvCxnSpPr>
          <p:cNvPr id="131" name="直接连接符 130"/>
          <p:cNvCxnSpPr/>
          <p:nvPr/>
        </p:nvCxnSpPr>
        <p:spPr>
          <a:xfrm flipH="1" flipV="1">
            <a:off x="3110520" y="4698539"/>
            <a:ext cx="0" cy="907798"/>
          </a:xfrm>
          <a:prstGeom prst="line">
            <a:avLst/>
          </a:prstGeom>
          <a:noFill/>
          <a:ln w="9525" cap="flat" cmpd="sng" algn="ctr">
            <a:solidFill>
              <a:sysClr val="windowText" lastClr="000000"/>
            </a:solidFill>
            <a:prstDash val="solid"/>
          </a:ln>
          <a:effectLst/>
        </p:spPr>
      </p:cxnSp>
      <p:sp>
        <p:nvSpPr>
          <p:cNvPr id="132" name="TextBox 131"/>
          <p:cNvSpPr txBox="1"/>
          <p:nvPr/>
        </p:nvSpPr>
        <p:spPr>
          <a:xfrm>
            <a:off x="1324380" y="5000941"/>
            <a:ext cx="1395383" cy="2788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latin typeface="微软雅黑" panose="020b0503020204020204" pitchFamily="34" charset="-122"/>
                <a:ea typeface="微软雅黑" panose="020b0503020204020204" pitchFamily="34" charset="-122"/>
              </a:rPr>
              <a:t>新路广告公司</a:t>
            </a:r>
            <a:endParaRPr lang="zh-CN" altLang="en-US" sz="1000">
              <a:latin typeface="微软雅黑" panose="020b0503020204020204" pitchFamily="34" charset="-122"/>
              <a:ea typeface="微软雅黑" panose="020b0503020204020204" pitchFamily="34" charset="-122"/>
            </a:endParaRPr>
          </a:p>
        </p:txBody>
      </p:sp>
      <p:sp>
        <p:nvSpPr>
          <p:cNvPr id="133" name="TextBox 132"/>
          <p:cNvSpPr txBox="1"/>
          <p:nvPr/>
        </p:nvSpPr>
        <p:spPr>
          <a:xfrm>
            <a:off x="1289595" y="5456427"/>
            <a:ext cx="1209146" cy="2788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smtClean="0">
                <a:latin typeface="微软雅黑" panose="020b0503020204020204" pitchFamily="34" charset="-122"/>
                <a:ea typeface="微软雅黑" panose="020b0503020204020204" pitchFamily="34" charset="-122"/>
              </a:rPr>
              <a:t>中粤通公司</a:t>
            </a:r>
            <a:endParaRPr lang="zh-CN" altLang="en-US" sz="1000">
              <a:latin typeface="微软雅黑" panose="020b0503020204020204" pitchFamily="34" charset="-122"/>
              <a:ea typeface="微软雅黑" panose="020b0503020204020204" pitchFamily="34" charset="-122"/>
            </a:endParaRPr>
          </a:p>
        </p:txBody>
      </p:sp>
      <p:sp>
        <p:nvSpPr>
          <p:cNvPr id="134" name="Line 262"/>
          <p:cNvSpPr>
            <a:spLocks noChangeShapeType="1"/>
          </p:cNvSpPr>
          <p:nvPr/>
        </p:nvSpPr>
        <p:spPr bwMode="auto">
          <a:xfrm flipH="1" flipV="1">
            <a:off x="8174414" y="2647253"/>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35" name="Line 262"/>
          <p:cNvSpPr>
            <a:spLocks noChangeShapeType="1"/>
          </p:cNvSpPr>
          <p:nvPr/>
        </p:nvSpPr>
        <p:spPr bwMode="auto">
          <a:xfrm flipH="1" flipV="1">
            <a:off x="7408388" y="2636407"/>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36" name="Line 262"/>
          <p:cNvSpPr>
            <a:spLocks noChangeShapeType="1"/>
          </p:cNvSpPr>
          <p:nvPr/>
        </p:nvSpPr>
        <p:spPr bwMode="auto">
          <a:xfrm flipH="1" flipV="1">
            <a:off x="9485340" y="2636407"/>
            <a:ext cx="0" cy="76838"/>
          </a:xfrm>
          <a:prstGeom prst="line">
            <a:avLst/>
          </a:prstGeom>
          <a:noFill/>
          <a:ln w="28575">
            <a:solidFill>
              <a:sysClr val="windowText" lastClr="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37" name="TextBox 136"/>
          <p:cNvSpPr txBox="1"/>
          <p:nvPr/>
        </p:nvSpPr>
        <p:spPr>
          <a:xfrm>
            <a:off x="9297723" y="2748760"/>
            <a:ext cx="400110" cy="165981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smtClean="0">
                <a:ln>
                  <a:noFill/>
                </a:ln>
                <a:solidFill>
                  <a:sysClr val="window" lastClr="FFFFFF">
                    <a:lumMod val="65000"/>
                  </a:sysClr>
                </a:solidFill>
                <a:effectLst/>
                <a:uLnTx/>
                <a:uFillTx/>
                <a:latin typeface="微软雅黑" panose="020b0503020204020204" pitchFamily="34" charset="-122"/>
                <a:ea typeface="微软雅黑" panose="020b0503020204020204" pitchFamily="34" charset="-122"/>
              </a:rPr>
              <a:t>  </a:t>
            </a:r>
            <a:r>
              <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rPr>
              <a:t>能源事业部</a:t>
            </a:r>
          </a:p>
        </p:txBody>
      </p:sp>
      <p:sp>
        <p:nvSpPr>
          <p:cNvPr id="138" name="TextBox 137"/>
          <p:cNvSpPr txBox="1"/>
          <p:nvPr/>
        </p:nvSpPr>
        <p:spPr>
          <a:xfrm>
            <a:off x="8599959" y="2736738"/>
            <a:ext cx="419518" cy="1666321"/>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零售事业部</a:t>
            </a:r>
            <a:endParaRPr lang="zh-CN" altLang="en-US" sz="1400">
              <a:latin typeface="微软雅黑" panose="020b0503020204020204" pitchFamily="34" charset="-122"/>
              <a:ea typeface="微软雅黑" panose="020b0503020204020204" pitchFamily="34" charset="-122"/>
            </a:endParaRPr>
          </a:p>
        </p:txBody>
      </p:sp>
      <p:sp>
        <p:nvSpPr>
          <p:cNvPr id="139" name="TextBox 138"/>
          <p:cNvSpPr txBox="1"/>
          <p:nvPr/>
        </p:nvSpPr>
        <p:spPr>
          <a:xfrm>
            <a:off x="7982748" y="2736738"/>
            <a:ext cx="377027" cy="1666321"/>
          </a:xfrm>
          <a:prstGeom prst="rect">
            <a:avLst/>
          </a:prstGeom>
          <a:noFill/>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500"/>
              </a:lnSpc>
            </a:pPr>
            <a:r>
              <a:rPr lang="zh-CN" altLang="en-US" sz="1400" smtClean="0">
                <a:latin typeface="微软雅黑" panose="020b0503020204020204" pitchFamily="34" charset="-122"/>
                <a:ea typeface="微软雅黑" panose="020b0503020204020204" pitchFamily="34" charset="-122"/>
              </a:rPr>
              <a:t>安全与物业管理部</a:t>
            </a:r>
            <a:endParaRPr lang="zh-CN" altLang="en-US" sz="1400">
              <a:latin typeface="微软雅黑" panose="020b0503020204020204" pitchFamily="34" charset="-122"/>
              <a:ea typeface="微软雅黑" panose="020b0503020204020204" pitchFamily="34" charset="-122"/>
            </a:endParaRPr>
          </a:p>
        </p:txBody>
      </p:sp>
      <p:sp>
        <p:nvSpPr>
          <p:cNvPr id="140" name="TextBox 139"/>
          <p:cNvSpPr txBox="1"/>
          <p:nvPr/>
        </p:nvSpPr>
        <p:spPr>
          <a:xfrm>
            <a:off x="7241300" y="2748760"/>
            <a:ext cx="400110" cy="1666321"/>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商业地产开发部</a:t>
            </a:r>
            <a:endParaRPr lang="zh-CN" altLang="en-US" sz="1400">
              <a:latin typeface="微软雅黑" panose="020b0503020204020204" pitchFamily="34" charset="-122"/>
              <a:ea typeface="微软雅黑" panose="020b0503020204020204" pitchFamily="34" charset="-122"/>
            </a:endParaRPr>
          </a:p>
        </p:txBody>
      </p:sp>
      <p:sp>
        <p:nvSpPr>
          <p:cNvPr id="141" name="TextBox 140"/>
          <p:cNvSpPr txBox="1"/>
          <p:nvPr/>
        </p:nvSpPr>
        <p:spPr>
          <a:xfrm>
            <a:off x="5315612" y="2720886"/>
            <a:ext cx="419518" cy="1666321"/>
          </a:xfrm>
          <a:prstGeom prst="rect">
            <a:avLst/>
          </a:prstGeom>
          <a:noFill/>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监察审计部</a:t>
            </a:r>
            <a:endParaRPr lang="zh-CN" altLang="en-US" sz="1400">
              <a:latin typeface="微软雅黑" panose="020b0503020204020204" pitchFamily="34" charset="-122"/>
              <a:ea typeface="微软雅黑" panose="020b0503020204020204" pitchFamily="34" charset="-122"/>
            </a:endParaRPr>
          </a:p>
        </p:txBody>
      </p:sp>
      <p:sp>
        <p:nvSpPr>
          <p:cNvPr id="142" name="TextBox 141"/>
          <p:cNvSpPr txBox="1"/>
          <p:nvPr/>
        </p:nvSpPr>
        <p:spPr>
          <a:xfrm>
            <a:off x="4693991" y="2719685"/>
            <a:ext cx="419518" cy="1666321"/>
          </a:xfrm>
          <a:prstGeom prst="rect">
            <a:avLst/>
          </a:prstGeom>
          <a:noFill/>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人力资源部</a:t>
            </a:r>
            <a:endParaRPr lang="zh-CN" altLang="en-US" sz="1400">
              <a:latin typeface="微软雅黑" panose="020b0503020204020204" pitchFamily="34" charset="-122"/>
              <a:ea typeface="微软雅黑" panose="020b0503020204020204" pitchFamily="34" charset="-122"/>
            </a:endParaRPr>
          </a:p>
        </p:txBody>
      </p:sp>
      <p:sp>
        <p:nvSpPr>
          <p:cNvPr id="143" name="TextBox 142"/>
          <p:cNvSpPr txBox="1"/>
          <p:nvPr/>
        </p:nvSpPr>
        <p:spPr>
          <a:xfrm>
            <a:off x="4102870" y="2708289"/>
            <a:ext cx="419518" cy="1666321"/>
          </a:xfrm>
          <a:prstGeom prst="rect">
            <a:avLst/>
          </a:prstGeom>
          <a:noFill/>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计划财务部</a:t>
            </a:r>
            <a:endParaRPr lang="zh-CN" altLang="en-US" sz="1400">
              <a:latin typeface="微软雅黑" panose="020b0503020204020204" pitchFamily="34" charset="-122"/>
              <a:ea typeface="微软雅黑" panose="020b0503020204020204" pitchFamily="34" charset="-122"/>
            </a:endParaRPr>
          </a:p>
        </p:txBody>
      </p:sp>
      <p:sp>
        <p:nvSpPr>
          <p:cNvPr id="144" name="TextBox 143"/>
          <p:cNvSpPr txBox="1"/>
          <p:nvPr/>
        </p:nvSpPr>
        <p:spPr>
          <a:xfrm>
            <a:off x="3519393" y="2711170"/>
            <a:ext cx="419518" cy="1666321"/>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综合事务部</a:t>
            </a:r>
            <a:endParaRPr lang="zh-CN" altLang="en-US" sz="1400">
              <a:latin typeface="微软雅黑" panose="020b0503020204020204" pitchFamily="34" charset="-122"/>
              <a:ea typeface="微软雅黑" panose="020b0503020204020204" pitchFamily="34" charset="-122"/>
            </a:endParaRPr>
          </a:p>
        </p:txBody>
      </p:sp>
      <p:sp>
        <p:nvSpPr>
          <p:cNvPr id="145" name="TextBox 144"/>
          <p:cNvSpPr txBox="1"/>
          <p:nvPr/>
        </p:nvSpPr>
        <p:spPr>
          <a:xfrm>
            <a:off x="2944397" y="2708289"/>
            <a:ext cx="419518" cy="1666321"/>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党群工作部</a:t>
            </a:r>
            <a:endParaRPr lang="zh-CN" altLang="en-US" sz="1400">
              <a:latin typeface="微软雅黑" panose="020b0503020204020204" pitchFamily="34" charset="-122"/>
              <a:ea typeface="微软雅黑" panose="020b0503020204020204" pitchFamily="34" charset="-122"/>
            </a:endParaRPr>
          </a:p>
        </p:txBody>
      </p:sp>
      <p:sp>
        <p:nvSpPr>
          <p:cNvPr id="146" name="TextBox 145"/>
          <p:cNvSpPr txBox="1"/>
          <p:nvPr/>
        </p:nvSpPr>
        <p:spPr>
          <a:xfrm>
            <a:off x="2321163" y="2705535"/>
            <a:ext cx="419518" cy="1666321"/>
          </a:xfrm>
          <a:prstGeom prst="rect">
            <a:avLst/>
          </a:prstGeom>
          <a:noFill/>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资产经营部</a:t>
            </a:r>
            <a:endParaRPr lang="zh-CN" altLang="en-US" sz="1400">
              <a:latin typeface="微软雅黑" panose="020b0503020204020204" pitchFamily="34" charset="-122"/>
              <a:ea typeface="微软雅黑" panose="020b0503020204020204" pitchFamily="34" charset="-122"/>
            </a:endParaRPr>
          </a:p>
        </p:txBody>
      </p:sp>
      <p:sp>
        <p:nvSpPr>
          <p:cNvPr id="147" name="TextBox 146"/>
          <p:cNvSpPr txBox="1"/>
          <p:nvPr/>
        </p:nvSpPr>
        <p:spPr>
          <a:xfrm>
            <a:off x="1655286" y="2704667"/>
            <a:ext cx="419518" cy="1666321"/>
          </a:xfrm>
          <a:prstGeom prst="rect">
            <a:avLst/>
          </a:prstGeom>
          <a:noFill/>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atin typeface="微软雅黑" panose="020b0503020204020204" pitchFamily="34" charset="-122"/>
                <a:ea typeface="微软雅黑" panose="020b0503020204020204" pitchFamily="34" charset="-122"/>
              </a:rPr>
              <a:t>投资发展部</a:t>
            </a:r>
            <a:endParaRPr lang="zh-CN" altLang="en-US" sz="1400">
              <a:latin typeface="微软雅黑" panose="020b0503020204020204" pitchFamily="34" charset="-122"/>
              <a:ea typeface="微软雅黑" panose="020b0503020204020204" pitchFamily="34" charset="-122"/>
            </a:endParaRPr>
          </a:p>
        </p:txBody>
      </p:sp>
      <p:sp>
        <p:nvSpPr>
          <p:cNvPr id="148" name="TextBox 147"/>
          <p:cNvSpPr txBox="1"/>
          <p:nvPr/>
        </p:nvSpPr>
        <p:spPr>
          <a:xfrm>
            <a:off x="9964771" y="2722780"/>
            <a:ext cx="419518" cy="1666321"/>
          </a:xfrm>
          <a:prstGeom prst="rect">
            <a:avLst/>
          </a:prstGeom>
          <a:noFill/>
          <a:ln>
            <a:solidFill>
              <a:srgbClr val="4F81BD"/>
            </a:solidFill>
            <a:prstDash val="lgDash"/>
          </a:ln>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rPr>
              <a:t>电</a:t>
            </a: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商组</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49" name="TextBox 148"/>
          <p:cNvSpPr txBox="1"/>
          <p:nvPr/>
        </p:nvSpPr>
        <p:spPr>
          <a:xfrm>
            <a:off x="7965121" y="4648438"/>
            <a:ext cx="419518" cy="1213494"/>
          </a:xfrm>
          <a:prstGeom prst="rect">
            <a:avLst/>
          </a:prstGeom>
          <a:noFill/>
          <a:ln>
            <a:solidFill>
              <a:srgbClr val="4F81BD"/>
            </a:solidFill>
            <a:prstDash val="lgDash"/>
          </a:ln>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监控中心</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cxnSp>
        <p:nvCxnSpPr>
          <p:cNvPr id="150" name="肘形连接符 149"/>
          <p:cNvCxnSpPr>
            <a:endCxn id="148" idx="0"/>
          </p:cNvCxnSpPr>
          <p:nvPr/>
        </p:nvCxnSpPr>
        <p:spPr>
          <a:xfrm>
            <a:off x="9500236" y="2620847"/>
            <a:ext cx="674295" cy="101934"/>
          </a:xfrm>
          <a:prstGeom prst="bentConnector2">
            <a:avLst/>
          </a:prstGeom>
          <a:noFill/>
          <a:ln w="9525" cap="flat" cmpd="sng" algn="ctr">
            <a:solidFill>
              <a:srgbClr val="4F81BD">
                <a:shade val="95000"/>
                <a:satMod val="105000"/>
              </a:srgbClr>
            </a:solidFill>
            <a:prstDash val="solid"/>
          </a:ln>
          <a:effectLst/>
        </p:spPr>
      </p:cxnSp>
      <p:cxnSp>
        <p:nvCxnSpPr>
          <p:cNvPr id="151" name="肘形连接符 150"/>
          <p:cNvCxnSpPr>
            <a:stCxn id="93" idx="2"/>
            <a:endCxn id="149" idx="0"/>
          </p:cNvCxnSpPr>
          <p:nvPr/>
        </p:nvCxnSpPr>
        <p:spPr>
          <a:xfrm rot="16200000" flipH="1">
            <a:off x="8052050" y="4525608"/>
            <a:ext cx="244180" cy="1481"/>
          </a:xfrm>
          <a:prstGeom prst="bentConnector3">
            <a:avLst/>
          </a:prstGeom>
          <a:noFill/>
          <a:ln w="9525" cap="flat" cmpd="sng" algn="ctr">
            <a:solidFill>
              <a:srgbClr val="4F81BD">
                <a:shade val="95000"/>
                <a:satMod val="105000"/>
              </a:srgbClr>
            </a:solidFill>
            <a:prstDash val="solid"/>
          </a:ln>
          <a:effectLst/>
        </p:spPr>
      </p:cxnSp>
      <p:sp>
        <p:nvSpPr>
          <p:cNvPr id="157" name="TextBox 156"/>
          <p:cNvSpPr txBox="1"/>
          <p:nvPr/>
        </p:nvSpPr>
        <p:spPr>
          <a:xfrm>
            <a:off x="7208333" y="4635056"/>
            <a:ext cx="400110" cy="1213494"/>
          </a:xfrm>
          <a:prstGeom prst="rect">
            <a:avLst/>
          </a:prstGeom>
          <a:noFill/>
          <a:ln>
            <a:solidFill>
              <a:srgbClr val="4F81BD"/>
            </a:solidFill>
            <a:prstDash val="lgDash"/>
          </a:ln>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项目团队</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cxnSp>
        <p:nvCxnSpPr>
          <p:cNvPr id="158" name="肘形连接符 157"/>
          <p:cNvCxnSpPr>
            <a:endCxn id="157" idx="0"/>
          </p:cNvCxnSpPr>
          <p:nvPr/>
        </p:nvCxnSpPr>
        <p:spPr>
          <a:xfrm rot="16200000" flipH="1">
            <a:off x="7285557" y="4512225"/>
            <a:ext cx="244180" cy="1482"/>
          </a:xfrm>
          <a:prstGeom prst="bentConnector3">
            <a:avLst/>
          </a:prstGeom>
          <a:noFill/>
          <a:ln w="9525" cap="flat" cmpd="sng" algn="ctr">
            <a:solidFill>
              <a:srgbClr val="4F81BD">
                <a:shade val="95000"/>
                <a:satMod val="105000"/>
              </a:srgbClr>
            </a:solidFill>
            <a:prstDash val="solid"/>
          </a:ln>
          <a:effectLst/>
        </p:spPr>
      </p:cxnSp>
      <p:sp>
        <p:nvSpPr>
          <p:cNvPr id="156" name="TextBox 155"/>
          <p:cNvSpPr txBox="1"/>
          <p:nvPr/>
        </p:nvSpPr>
        <p:spPr>
          <a:xfrm>
            <a:off x="10576873" y="2722780"/>
            <a:ext cx="400110" cy="1666321"/>
          </a:xfrm>
          <a:prstGeom prst="rect">
            <a:avLst/>
          </a:prstGeom>
          <a:noFill/>
          <a:ln>
            <a:solidFill>
              <a:srgbClr val="4F81BD"/>
            </a:solidFill>
            <a:prstDash val="lgDash"/>
          </a:ln>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IT</a:t>
            </a: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中心 </a:t>
            </a:r>
            <a:r>
              <a:rPr kumimoji="0" lang="en-US" altLang="zh-CN"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sp>
        <p:nvSpPr>
          <p:cNvPr id="159" name="TextBox 158"/>
          <p:cNvSpPr txBox="1"/>
          <p:nvPr/>
        </p:nvSpPr>
        <p:spPr>
          <a:xfrm>
            <a:off x="11224155" y="2722780"/>
            <a:ext cx="400110" cy="1666321"/>
          </a:xfrm>
          <a:prstGeom prst="rect">
            <a:avLst/>
          </a:prstGeom>
          <a:noFill/>
          <a:ln>
            <a:solidFill>
              <a:srgbClr val="4F81BD"/>
            </a:solidFill>
            <a:prstDash val="lgDash"/>
          </a:ln>
        </p:spPr>
        <p:txBody>
          <a:bodyPr vert="eaVert"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smtClean="0">
                <a:ln>
                  <a:noFill/>
                </a:ln>
                <a:solidFill>
                  <a:sysClr val="windowText" lastClr="000000"/>
                </a:solidFill>
                <a:effectLst/>
                <a:uLnTx/>
                <a:uFillTx/>
                <a:latin typeface="微软雅黑" panose="020b0503020204020204" pitchFamily="34" charset="-122"/>
                <a:ea typeface="微软雅黑" panose="020b0503020204020204" pitchFamily="34" charset="-122"/>
              </a:rPr>
              <a:t>采购中心</a:t>
            </a:r>
            <a:endParaRPr kumimoji="0" lang="zh-CN" altLang="en-US" sz="14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endParaRPr>
          </a:p>
        </p:txBody>
      </p:sp>
      <p:cxnSp>
        <p:nvCxnSpPr>
          <p:cNvPr id="5" name="肘形连接符 4"/>
          <p:cNvCxnSpPr>
            <a:endCxn id="156" idx="0"/>
          </p:cNvCxnSpPr>
          <p:nvPr/>
        </p:nvCxnSpPr>
        <p:spPr>
          <a:xfrm>
            <a:off x="9500236" y="2620847"/>
            <a:ext cx="1276692" cy="101933"/>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7" name="肘形连接符 6"/>
          <p:cNvCxnSpPr>
            <a:endCxn id="159" idx="0"/>
          </p:cNvCxnSpPr>
          <p:nvPr/>
        </p:nvCxnSpPr>
        <p:spPr>
          <a:xfrm>
            <a:off x="9500236" y="2620847"/>
            <a:ext cx="1923974" cy="101933"/>
          </a:xfrm>
          <a:prstGeom prst="bentConnector2">
            <a:avLst/>
          </a:prstGeom>
        </p:spPr>
        <p:style>
          <a:lnRef idx="1">
            <a:schemeClr val="accent1"/>
          </a:lnRef>
          <a:fillRef idx="0">
            <a:schemeClr val="accent1"/>
          </a:fillRef>
          <a:effectRef idx="0">
            <a:schemeClr val="accent1"/>
          </a:effectRef>
          <a:fontRef idx="minor">
            <a:schemeClr val="tx1"/>
          </a:fontRef>
        </p:style>
      </p:cxnSp>
      <p:sp>
        <p:nvSpPr>
          <p:cNvPr id="160" name="矩形 159"/>
          <p:cNvSpPr/>
          <p:nvPr/>
        </p:nvSpPr>
        <p:spPr>
          <a:xfrm>
            <a:off x="8575291" y="4648438"/>
            <a:ext cx="3606102" cy="147732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nSpc>
                <a:spcPct val="150000"/>
              </a:lnSpc>
              <a:buFont typeface="Arial" pitchFamily="34" charset="0"/>
              <a:buChar char="•"/>
            </a:pPr>
            <a:r>
              <a:rPr lang="zh-CN" altLang="en-US" sz="1200" smtClean="0">
                <a:latin typeface="微软雅黑" panose="020b0503020204020204" pitchFamily="34" charset="-122"/>
                <a:ea typeface="微软雅黑" panose="020b0503020204020204" pitchFamily="34" charset="-122"/>
              </a:rPr>
              <a:t>本部可考虑将</a:t>
            </a:r>
            <a:r>
              <a:rPr lang="en-US" altLang="zh-CN" sz="1200" smtClean="0">
                <a:latin typeface="微软雅黑" panose="020b0503020204020204" pitchFamily="34" charset="-122"/>
                <a:ea typeface="微软雅黑" panose="020b0503020204020204" pitchFamily="34" charset="-122"/>
              </a:rPr>
              <a:t>IT</a:t>
            </a:r>
            <a:r>
              <a:rPr lang="zh-CN" altLang="en-US" sz="1200" smtClean="0">
                <a:latin typeface="微软雅黑" panose="020b0503020204020204" pitchFamily="34" charset="-122"/>
                <a:ea typeface="微软雅黑" panose="020b0503020204020204" pitchFamily="34" charset="-122"/>
              </a:rPr>
              <a:t>职能从资产经营部剥离出来，设</a:t>
            </a:r>
            <a:r>
              <a:rPr lang="en-US" altLang="zh-CN" sz="1200" smtClean="0">
                <a:latin typeface="微软雅黑" panose="020b0503020204020204" pitchFamily="34" charset="-122"/>
                <a:ea typeface="微软雅黑" panose="020b0503020204020204" pitchFamily="34" charset="-122"/>
              </a:rPr>
              <a:t>IT</a:t>
            </a:r>
            <a:r>
              <a:rPr lang="zh-CN" altLang="en-US" sz="1200" smtClean="0">
                <a:latin typeface="微软雅黑" panose="020b0503020204020204" pitchFamily="34" charset="-122"/>
                <a:ea typeface="微软雅黑" panose="020b0503020204020204" pitchFamily="34" charset="-122"/>
              </a:rPr>
              <a:t>部，负责需求采集、</a:t>
            </a:r>
            <a:r>
              <a:rPr lang="en-US" altLang="zh-CN" sz="1200" smtClean="0">
                <a:latin typeface="微软雅黑" panose="020b0503020204020204" pitchFamily="34" charset="-122"/>
                <a:ea typeface="微软雅黑" panose="020b0503020204020204" pitchFamily="34" charset="-122"/>
              </a:rPr>
              <a:t>IT</a:t>
            </a:r>
            <a:r>
              <a:rPr lang="zh-CN" altLang="en-US" sz="1200" smtClean="0">
                <a:latin typeface="微软雅黑" panose="020b0503020204020204" pitchFamily="34" charset="-122"/>
                <a:ea typeface="微软雅黑" panose="020b0503020204020204" pitchFamily="34" charset="-122"/>
              </a:rPr>
              <a:t>项目管理、</a:t>
            </a:r>
            <a:r>
              <a:rPr lang="en-US" altLang="zh-CN" sz="1200" smtClean="0">
                <a:latin typeface="微软雅黑" panose="020b0503020204020204" pitchFamily="34" charset="-122"/>
                <a:ea typeface="微软雅黑" panose="020b0503020204020204" pitchFamily="34" charset="-122"/>
              </a:rPr>
              <a:t>IT</a:t>
            </a:r>
            <a:r>
              <a:rPr lang="zh-CN" altLang="en-US" sz="1200" smtClean="0">
                <a:latin typeface="微软雅黑" panose="020b0503020204020204" pitchFamily="34" charset="-122"/>
                <a:ea typeface="微软雅黑" panose="020b0503020204020204" pitchFamily="34" charset="-122"/>
              </a:rPr>
              <a:t>运维等，系统开发与实施可依据粤运</a:t>
            </a:r>
            <a:r>
              <a:rPr lang="en-US" altLang="zh-CN" sz="1200" smtClean="0">
                <a:latin typeface="微软雅黑" panose="020b0503020204020204" pitchFamily="34" charset="-122"/>
                <a:ea typeface="微软雅黑" panose="020b0503020204020204" pitchFamily="34" charset="-122"/>
              </a:rPr>
              <a:t>IT</a:t>
            </a:r>
            <a:r>
              <a:rPr lang="zh-CN" altLang="en-US" sz="1200" smtClean="0">
                <a:latin typeface="微软雅黑" panose="020b0503020204020204" pitchFamily="34" charset="-122"/>
                <a:ea typeface="微软雅黑" panose="020b0503020204020204" pitchFamily="34" charset="-122"/>
              </a:rPr>
              <a:t>整合情况而定。</a:t>
            </a:r>
            <a:endParaRPr lang="en-US" altLang="zh-CN" sz="1200" smtClean="0">
              <a:latin typeface="微软雅黑" panose="020b0503020204020204" pitchFamily="34" charset="-122"/>
              <a:ea typeface="微软雅黑" panose="020b0503020204020204" pitchFamily="34" charset="-122"/>
            </a:endParaRPr>
          </a:p>
          <a:p>
            <a:pPr marL="171450" indent="-171450">
              <a:lnSpc>
                <a:spcPct val="150000"/>
              </a:lnSpc>
              <a:buFont typeface="Arial" pitchFamily="34" charset="0"/>
              <a:buChar char="•"/>
            </a:pPr>
            <a:r>
              <a:rPr lang="zh-CN" altLang="en-US" sz="1200" smtClean="0">
                <a:latin typeface="微软雅黑" panose="020b0503020204020204" pitchFamily="34" charset="-122"/>
                <a:ea typeface="微软雅黑" panose="020b0503020204020204" pitchFamily="34" charset="-122"/>
              </a:rPr>
              <a:t>中大咨询建议通驿以</a:t>
            </a:r>
            <a:r>
              <a:rPr lang="en-US" altLang="zh-CN" sz="1200" smtClean="0">
                <a:latin typeface="微软雅黑" panose="020b0503020204020204" pitchFamily="34" charset="-122"/>
                <a:ea typeface="微软雅黑" panose="020b0503020204020204" pitchFamily="34" charset="-122"/>
              </a:rPr>
              <a:t>IT</a:t>
            </a:r>
            <a:r>
              <a:rPr lang="zh-CN" altLang="en-US" sz="1200" smtClean="0">
                <a:latin typeface="微软雅黑" panose="020b0503020204020204" pitchFamily="34" charset="-122"/>
                <a:ea typeface="微软雅黑" panose="020b0503020204020204" pitchFamily="34" charset="-122"/>
              </a:rPr>
              <a:t>项目管理为主，开发与实施工作可外包粤运或其他专业公司。</a:t>
            </a:r>
            <a:endParaRPr lang="zh-CN" altLang="en-US" sz="1200">
              <a:latin typeface="微软雅黑" panose="020b0503020204020204" pitchFamily="34" charset="-122"/>
              <a:ea typeface="微软雅黑" panose="020b0503020204020204" pitchFamily="34" charset="-122"/>
            </a:endParaRPr>
          </a:p>
        </p:txBody>
      </p:sp>
      <p:sp>
        <p:nvSpPr>
          <p:cNvPr id="8" name="矩形标注 7"/>
          <p:cNvSpPr/>
          <p:nvPr/>
        </p:nvSpPr>
        <p:spPr>
          <a:xfrm>
            <a:off x="9837383" y="914400"/>
            <a:ext cx="1958377" cy="1274380"/>
          </a:xfrm>
          <a:prstGeom prst="wedgeRectCallout">
            <a:avLst>
              <a:gd name="adj1" fmla="val 32862"/>
              <a:gd name="adj2" fmla="val 72067"/>
            </a:avLst>
          </a:prstGeom>
          <a:solidFill>
            <a:schemeClr val="bg1">
              <a:lumMod val="85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TextBox 8"/>
          <p:cNvSpPr txBox="1"/>
          <p:nvPr/>
        </p:nvSpPr>
        <p:spPr>
          <a:xfrm>
            <a:off x="9837382" y="914400"/>
            <a:ext cx="1958377"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200" smtClean="0">
                <a:latin typeface="微软雅黑" panose="020b0503020204020204" pitchFamily="34" charset="-122"/>
                <a:ea typeface="微软雅黑" panose="020b0503020204020204" pitchFamily="34" charset="-122"/>
              </a:rPr>
              <a:t>建议现阶段暂不设立</a:t>
            </a:r>
            <a:r>
              <a:rPr lang="zh-CN" altLang="en-US" sz="1200">
                <a:latin typeface="微软雅黑" panose="020b0503020204020204" pitchFamily="34" charset="-122"/>
                <a:ea typeface="微软雅黑" panose="020b0503020204020204" pitchFamily="34" charset="-122"/>
              </a:rPr>
              <a:t>采购</a:t>
            </a:r>
            <a:r>
              <a:rPr lang="zh-CN" altLang="en-US" sz="1200" smtClean="0">
                <a:latin typeface="微软雅黑" panose="020b0503020204020204" pitchFamily="34" charset="-122"/>
                <a:ea typeface="微软雅黑" panose="020b0503020204020204" pitchFamily="34" charset="-122"/>
              </a:rPr>
              <a:t>中心，需要在流程优化、制度梳理后实行集中采购，发挥集约优势</a:t>
            </a:r>
            <a:endParaRPr lang="zh-CN" altLang="en-US" sz="12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86550000"/>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本部人数对比情况一览表</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27</a:t>
            </a:fld>
            <a:endParaRPr lang="zh-CN" altLang="en-US"/>
          </a:p>
        </p:txBody>
      </p:sp>
      <p:graphicFrame>
        <p:nvGraphicFramePr>
          <p:cNvPr id="5" name="表格 4"/>
          <p:cNvGraphicFramePr>
            <a:graphicFrameLocks noGrp="1"/>
          </p:cNvGraphicFramePr>
          <p:nvPr>
            <p:extLst>
              <p:ext uri="{D42A27DB-BD31-4B8C-83A1-F6EECF244321}">
                <p14:modId xmlns:p14="http://schemas.microsoft.com/office/powerpoint/2010/main" val="2560586677"/>
              </p:ext>
            </p:extLst>
          </p:nvPr>
        </p:nvGraphicFramePr>
        <p:xfrm>
          <a:off x="644681" y="1001438"/>
          <a:ext cx="10731531" cy="5112492"/>
        </p:xfrm>
        <a:graphic>
          <a:graphicData uri="http://schemas.openxmlformats.org/drawingml/2006/table">
            <a:tbl>
              <a:tblPr/>
              <a:tblGrid>
                <a:gridCol w="1895674">
                  <a:extLst>
                    <a:ext uri="{9D8B030D-6E8A-4147-A177-3AD203B41FA5}">
                      <a16:colId xmlns:a16="http://schemas.microsoft.com/office/drawing/2014/main" val="20000"/>
                    </a:ext>
                  </a:extLst>
                </a:gridCol>
                <a:gridCol w="608204">
                  <a:extLst>
                    <a:ext uri="{9D8B030D-6E8A-4147-A177-3AD203B41FA5}">
                      <a16:colId xmlns:a16="http://schemas.microsoft.com/office/drawing/2014/main" val="20001"/>
                    </a:ext>
                  </a:extLst>
                </a:gridCol>
                <a:gridCol w="645538">
                  <a:extLst>
                    <a:ext uri="{9D8B030D-6E8A-4147-A177-3AD203B41FA5}">
                      <a16:colId xmlns:a16="http://schemas.microsoft.com/office/drawing/2014/main" val="20002"/>
                    </a:ext>
                  </a:extLst>
                </a:gridCol>
                <a:gridCol w="970727">
                  <a:extLst>
                    <a:ext uri="{9D8B030D-6E8A-4147-A177-3AD203B41FA5}">
                      <a16:colId xmlns:a16="http://schemas.microsoft.com/office/drawing/2014/main" val="20003"/>
                    </a:ext>
                  </a:extLst>
                </a:gridCol>
                <a:gridCol w="826567">
                  <a:extLst>
                    <a:ext uri="{9D8B030D-6E8A-4147-A177-3AD203B41FA5}">
                      <a16:colId xmlns:a16="http://schemas.microsoft.com/office/drawing/2014/main" val="20004"/>
                    </a:ext>
                  </a:extLst>
                </a:gridCol>
                <a:gridCol w="1169690">
                  <a:extLst>
                    <a:ext uri="{9D8B030D-6E8A-4147-A177-3AD203B41FA5}">
                      <a16:colId xmlns:a16="http://schemas.microsoft.com/office/drawing/2014/main" val="20005"/>
                    </a:ext>
                  </a:extLst>
                </a:gridCol>
                <a:gridCol w="1072217">
                  <a:extLst>
                    <a:ext uri="{9D8B030D-6E8A-4147-A177-3AD203B41FA5}">
                      <a16:colId xmlns:a16="http://schemas.microsoft.com/office/drawing/2014/main" val="20006"/>
                    </a:ext>
                  </a:extLst>
                </a:gridCol>
                <a:gridCol w="1072217">
                  <a:extLst>
                    <a:ext uri="{9D8B030D-6E8A-4147-A177-3AD203B41FA5}">
                      <a16:colId xmlns:a16="http://schemas.microsoft.com/office/drawing/2014/main" val="20007"/>
                    </a:ext>
                  </a:extLst>
                </a:gridCol>
                <a:gridCol w="1072217">
                  <a:extLst>
                    <a:ext uri="{9D8B030D-6E8A-4147-A177-3AD203B41FA5}">
                      <a16:colId xmlns:a16="http://schemas.microsoft.com/office/drawing/2014/main" val="20008"/>
                    </a:ext>
                  </a:extLst>
                </a:gridCol>
                <a:gridCol w="1398480">
                  <a:extLst>
                    <a:ext uri="{9D8B030D-6E8A-4147-A177-3AD203B41FA5}">
                      <a16:colId xmlns:a16="http://schemas.microsoft.com/office/drawing/2014/main" val="20009"/>
                    </a:ext>
                  </a:extLst>
                </a:gridCol>
              </a:tblGrid>
              <a:tr h="528802">
                <a:tc rowSpan="2">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部门 </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4F81BD"/>
                    </a:solidFill>
                  </a:tcPr>
                </a:tc>
                <a:tc gridSpan="3">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现状</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75000"/>
                      </a:schemeClr>
                    </a:solidFill>
                  </a:tcPr>
                </a:tc>
                <a:tc hMerge="1">
                  <a:txBody>
                    <a:bodyPr vert="horz" wrap="square"/>
                    <a:lstStyle/>
                    <a:p>
                      <a:pPr algn="ctr" rtl="0" fontAlgn="ctr"/>
                      <a:endParaRPr lang="zh-CN" altLang="en-US" sz="1200" b="1" i="0" u="none" strike="noStrike">
                        <a:solidFill>
                          <a:srgbClr val="FFFFFF"/>
                        </a:solidFill>
                        <a:effectLst/>
                        <a:latin typeface="楷体" pitchFamily="49" charset="-122"/>
                        <a:ea typeface="楷体" pitchFamily="49" charset="-122"/>
                      </a:endParaRPr>
                    </a:p>
                  </a:txBody>
                  <a:tcPr marL="8657" marR="8657" marT="865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4F81BD"/>
                    </a:solidFill>
                  </a:tcPr>
                </a:tc>
                <a:tc hMerge="1">
                  <a:txBody>
                    <a:bodyPr vert="horz" wrap="square"/>
                    <a:lstStyle/>
                    <a:p>
                      <a:pPr algn="ctr" rtl="0" fontAlgn="ctr"/>
                      <a:endParaRPr lang="zh-CN" altLang="en-US" sz="1200" b="1" i="0" u="none" strike="noStrike">
                        <a:solidFill>
                          <a:srgbClr val="FFFFFF"/>
                        </a:solidFill>
                        <a:effectLst/>
                        <a:latin typeface="楷体" pitchFamily="49" charset="-122"/>
                        <a:ea typeface="楷体" pitchFamily="49" charset="-122"/>
                      </a:endParaRPr>
                    </a:p>
                  </a:txBody>
                  <a:tcPr marL="8657" marR="8657" marT="865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4F81BD"/>
                    </a:solidFill>
                  </a:tcPr>
                </a:tc>
                <a:tc gridSpan="3">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部门沟通建议</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60000"/>
                        <a:lumOff val="40000"/>
                      </a:schemeClr>
                    </a:solidFill>
                  </a:tcPr>
                </a:tc>
                <a:tc hMerge="1">
                  <a:txBody>
                    <a:bodyPr vert="horz" wrap="square"/>
                    <a:lstStyle/>
                    <a:p>
                      <a:pPr algn="ctr" rtl="0" fontAlgn="ctr"/>
                      <a:endParaRPr lang="zh-CN" altLang="en-US" sz="1200" b="1" i="0" u="none" strike="noStrike">
                        <a:solidFill>
                          <a:srgbClr val="FFFFFF"/>
                        </a:solidFill>
                        <a:effectLst/>
                        <a:latin typeface="楷体" pitchFamily="49" charset="-122"/>
                        <a:ea typeface="楷体" pitchFamily="49" charset="-122"/>
                      </a:endParaRPr>
                    </a:p>
                  </a:txBody>
                  <a:tcPr marL="8657" marR="8657" marT="865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4F81BD"/>
                    </a:solidFill>
                  </a:tcPr>
                </a:tc>
                <a:tc hMerge="1">
                  <a:txBody>
                    <a:bodyPr vert="horz" wrap="square"/>
                    <a:lstStyle/>
                    <a:p>
                      <a:pPr algn="ctr" rtl="0" fontAlgn="ctr"/>
                      <a:endParaRPr lang="zh-CN" altLang="en-US" sz="1200" b="1" i="0" u="none" strike="noStrike">
                        <a:solidFill>
                          <a:srgbClr val="FFFFFF"/>
                        </a:solidFill>
                        <a:effectLst/>
                        <a:latin typeface="楷体" pitchFamily="49" charset="-122"/>
                        <a:ea typeface="楷体" pitchFamily="49" charset="-122"/>
                      </a:endParaRPr>
                    </a:p>
                  </a:txBody>
                  <a:tcPr marL="8657" marR="8657" marT="865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4F81BD"/>
                    </a:solidFill>
                  </a:tcPr>
                </a:tc>
                <a:tc gridSpan="3">
                  <a:txBody>
                    <a:bodyPr vert="horz" wrap="square"/>
                    <a:lstStyle/>
                    <a:p>
                      <a:pPr algn="ctr" rtl="0" fontAlgn="ctr"/>
                      <a:r>
                        <a:rPr lang="zh-CN" altLang="en-US" sz="1600" b="1" i="0" u="none" strike="noStrike" smtClean="0">
                          <a:solidFill>
                            <a:srgbClr val="FF0000"/>
                          </a:solidFill>
                          <a:effectLst/>
                          <a:latin typeface="微软雅黑" panose="020b0503020204020204" pitchFamily="34" charset="-122"/>
                          <a:ea typeface="微软雅黑" panose="020b0503020204020204" pitchFamily="34" charset="-122"/>
                        </a:rPr>
                        <a:t>变化</a:t>
                      </a:r>
                      <a:endParaRPr lang="zh-CN" altLang="en-US" sz="1600" b="1" i="0" u="none" strike="noStrike">
                        <a:solidFill>
                          <a:srgbClr val="FF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tx2">
                        <a:lumMod val="40000"/>
                        <a:lumOff val="60000"/>
                      </a:schemeClr>
                    </a:solidFill>
                  </a:tcPr>
                </a:tc>
                <a:tc hMerge="1">
                  <a:txBody>
                    <a:bodyPr vert="horz" wrap="square"/>
                    <a:lstStyle/>
                    <a:p>
                      <a:pPr algn="ctr" rtl="0" fontAlgn="ctr"/>
                      <a:endParaRPr lang="zh-CN" altLang="en-US" sz="1200" b="1" i="0" u="none" strike="noStrike">
                        <a:solidFill>
                          <a:srgbClr val="FFFFFF"/>
                        </a:solidFill>
                        <a:effectLst/>
                        <a:latin typeface="楷体" pitchFamily="49" charset="-122"/>
                        <a:ea typeface="楷体" pitchFamily="49" charset="-122"/>
                      </a:endParaRPr>
                    </a:p>
                  </a:txBody>
                  <a:tcPr marL="8657" marR="8657" marT="865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noFill/>
                  </a:tcPr>
                </a:tc>
                <a:tc hMerge="1">
                  <a:txBody>
                    <a:bodyPr vert="horz" wrap="square"/>
                    <a:lstStyle/>
                    <a:p>
                      <a:pPr algn="ctr" rtl="0" fontAlgn="ctr"/>
                      <a:endParaRPr lang="zh-CN" altLang="en-US" sz="1600" b="1" i="0" u="none" strike="noStrike">
                        <a:solidFill>
                          <a:srgbClr val="FF0000"/>
                        </a:solidFill>
                        <a:effectLst/>
                        <a:latin typeface="楷体" pitchFamily="49" charset="-122"/>
                        <a:ea typeface="楷体" pitchFamily="49"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tx2">
                        <a:lumMod val="40000"/>
                        <a:lumOff val="60000"/>
                      </a:schemeClr>
                    </a:solidFill>
                  </a:tcPr>
                </a:tc>
                <a:extLst>
                  <a:ext uri="{0D108BD9-81ED-4DB2-BD59-A6C34878D82A}">
                    <a16:rowId xmlns:a16="http://schemas.microsoft.com/office/drawing/2014/main" val="10000"/>
                  </a:ext>
                </a:extLst>
              </a:tr>
              <a:tr h="528802">
                <a:tc vMerge="1">
                  <a:txBody>
                    <a:bodyPr vert="horz" wrap="square"/>
                    <a:lstStyle/>
                    <a:p>
                      <a:pPr algn="ctr" rtl="0" fontAlgn="ctr"/>
                      <a:endParaRPr lang="zh-CN" altLang="en-US" sz="1200" b="1" i="0" u="none" strike="noStrike">
                        <a:solidFill>
                          <a:srgbClr val="FFFFFF"/>
                        </a:solidFill>
                        <a:effectLst/>
                        <a:latin typeface="楷体" pitchFamily="49" charset="-122"/>
                        <a:ea typeface="楷体" pitchFamily="49" charset="-122"/>
                      </a:endParaRPr>
                    </a:p>
                  </a:txBody>
                  <a:tcPr marL="8657" marR="8657" marT="8657"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4F81BD"/>
                    </a:solidFill>
                  </a:tcPr>
                </a:tc>
                <a:tc>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总数</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75000"/>
                      </a:schemeClr>
                    </a:solidFill>
                  </a:tcPr>
                </a:tc>
                <a:tc>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中层</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75000"/>
                      </a:schemeClr>
                    </a:solidFill>
                  </a:tcPr>
                </a:tc>
                <a:tc>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其他人员</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75000"/>
                      </a:schemeClr>
                    </a:solidFill>
                  </a:tcPr>
                </a:tc>
                <a:tc>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总数</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60000"/>
                        <a:lumOff val="40000"/>
                      </a:schemeClr>
                    </a:solidFill>
                  </a:tcPr>
                </a:tc>
                <a:tc>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 中层</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60000"/>
                        <a:lumOff val="40000"/>
                      </a:schemeClr>
                    </a:solidFill>
                  </a:tcPr>
                </a:tc>
                <a:tc>
                  <a:txBody>
                    <a:bodyPr vert="horz" wrap="square"/>
                    <a:lstStyle/>
                    <a:p>
                      <a:pPr algn="ctr" rtl="0" fontAlgn="ctr"/>
                      <a:r>
                        <a:rPr lang="zh-CN" altLang="en-US" sz="1600" b="1" i="0" u="none" strike="noStrike" smtClean="0">
                          <a:solidFill>
                            <a:srgbClr val="FFFFFF"/>
                          </a:solidFill>
                          <a:effectLst/>
                          <a:latin typeface="微软雅黑" panose="020b0503020204020204" pitchFamily="34" charset="-122"/>
                          <a:ea typeface="微软雅黑" panose="020b0503020204020204" pitchFamily="34" charset="-122"/>
                        </a:rPr>
                        <a:t>其他人员</a:t>
                      </a:r>
                      <a:endParaRPr lang="zh-CN" altLang="en-US" sz="1600" b="1" i="0" u="none" strike="noStrike">
                        <a:solidFill>
                          <a:srgbClr val="FFFFFF"/>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60000"/>
                        <a:lumOff val="40000"/>
                      </a:schemeClr>
                    </a:solidFill>
                  </a:tcPr>
                </a:tc>
                <a:tc>
                  <a:txBody>
                    <a:bodyPr vert="horz" wrap="square"/>
                    <a:lstStyle/>
                    <a:p>
                      <a:pPr algn="ctr" rtl="0" fontAlgn="ctr"/>
                      <a:r>
                        <a:rPr lang="zh-CN" altLang="en-US" sz="1600" b="1" i="0" u="none" strike="noStrike" smtClean="0">
                          <a:solidFill>
                            <a:schemeClr val="tx1"/>
                          </a:solidFill>
                          <a:effectLst/>
                          <a:latin typeface="微软雅黑" panose="020b0503020204020204" pitchFamily="34" charset="-122"/>
                          <a:ea typeface="微软雅黑" panose="020b0503020204020204" pitchFamily="34" charset="-122"/>
                        </a:rPr>
                        <a:t>中层</a:t>
                      </a:r>
                      <a:endParaRPr lang="zh-CN" altLang="en-US" sz="1600" b="1"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tx2">
                        <a:lumMod val="40000"/>
                        <a:lumOff val="60000"/>
                      </a:schemeClr>
                    </a:solidFill>
                  </a:tcPr>
                </a:tc>
                <a:tc>
                  <a:txBody>
                    <a:bodyPr vert="horz" wrap="square"/>
                    <a:lstStyle/>
                    <a:p>
                      <a:pPr algn="ctr" rtl="0" fontAlgn="ctr"/>
                      <a:r>
                        <a:rPr lang="zh-CN" altLang="en-US" sz="1600" b="1" i="0" u="none" strike="noStrike" smtClean="0">
                          <a:solidFill>
                            <a:schemeClr val="tx1"/>
                          </a:solidFill>
                          <a:effectLst/>
                          <a:latin typeface="微软雅黑" panose="020b0503020204020204" pitchFamily="34" charset="-122"/>
                          <a:ea typeface="微软雅黑" panose="020b0503020204020204" pitchFamily="34" charset="-122"/>
                        </a:rPr>
                        <a:t>其他人员</a:t>
                      </a:r>
                      <a:endParaRPr lang="zh-CN" altLang="en-US" sz="1600" b="1"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tx2">
                        <a:lumMod val="40000"/>
                        <a:lumOff val="60000"/>
                      </a:schemeClr>
                    </a:solidFill>
                  </a:tcPr>
                </a:tc>
                <a:tc>
                  <a:txBody>
                    <a:bodyPr vert="horz" wrap="square"/>
                    <a:lstStyle/>
                    <a:p>
                      <a:pPr algn="ctr" rtl="0" fontAlgn="ctr"/>
                      <a:r>
                        <a:rPr lang="zh-CN" altLang="en-US" sz="1600" b="1" i="0" u="none" strike="noStrike" smtClean="0">
                          <a:solidFill>
                            <a:schemeClr val="tx1"/>
                          </a:solidFill>
                          <a:effectLst/>
                          <a:latin typeface="微软雅黑" panose="020b0503020204020204" pitchFamily="34" charset="-122"/>
                          <a:ea typeface="微软雅黑" panose="020b0503020204020204" pitchFamily="34" charset="-122"/>
                        </a:rPr>
                        <a:t>合计</a:t>
                      </a:r>
                      <a:endParaRPr lang="zh-CN" altLang="en-US" sz="1600" b="1"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tx2">
                        <a:lumMod val="40000"/>
                        <a:lumOff val="60000"/>
                      </a:schemeClr>
                    </a:solidFill>
                  </a:tcPr>
                </a:tc>
                <a:extLst>
                  <a:ext uri="{0D108BD9-81ED-4DB2-BD59-A6C34878D82A}">
                    <a16:rowId xmlns:a16="http://schemas.microsoft.com/office/drawing/2014/main" val="10001"/>
                  </a:ext>
                </a:extLst>
              </a:tr>
              <a:tr h="396689">
                <a:tc>
                  <a:txBody>
                    <a:bodyPr vert="horz" wrap="square"/>
                    <a:lstStyle/>
                    <a:p>
                      <a:pPr algn="l" rtl="0" fontAlgn="t"/>
                      <a:r>
                        <a:rPr lang="zh-CN" altLang="en-US" sz="1600" b="0" i="0" u="none" strike="noStrike">
                          <a:solidFill>
                            <a:srgbClr val="000000"/>
                          </a:solidFill>
                          <a:effectLst/>
                          <a:latin typeface="微软雅黑" panose="020b0503020204020204" pitchFamily="34" charset="-122"/>
                          <a:ea typeface="微软雅黑" panose="020b0503020204020204" pitchFamily="34" charset="-122"/>
                        </a:rPr>
                        <a:t>投资发展部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tx2">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4</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2</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2</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5</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2</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3</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C00000"/>
                          </a:solidFill>
                          <a:effectLst/>
                          <a:latin typeface="微软雅黑" panose="020b0503020204020204" pitchFamily="34" charset="-122"/>
                          <a:ea typeface="微软雅黑" panose="020b0503020204020204" pitchFamily="34" charset="-122"/>
                        </a:rPr>
                        <a:t>+1</a:t>
                      </a: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396689">
                <a:tc>
                  <a:txBody>
                    <a:bodyPr vert="horz" wrap="square"/>
                    <a:lstStyle/>
                    <a:p>
                      <a:pPr marL="0" algn="l" defTabSz="779252" rtl="0" eaLnBrk="1" fontAlgn="ctr" latinLnBrk="0" hangingPunct="1"/>
                      <a:r>
                        <a:rPr lang="zh-CN" altLang="en-US" sz="1600" b="0" i="0" u="none" strike="noStrike" kern="1200">
                          <a:solidFill>
                            <a:srgbClr val="000000"/>
                          </a:solidFill>
                          <a:effectLst/>
                          <a:latin typeface="微软雅黑" panose="020b0503020204020204" pitchFamily="34" charset="-122"/>
                          <a:ea typeface="微软雅黑" panose="020b0503020204020204" pitchFamily="34" charset="-122"/>
                          <a:cs typeface="+mn-cs"/>
                        </a:rPr>
                        <a:t>资产经营部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5">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16</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3</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13</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15</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4</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11</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C00000"/>
                          </a:solidFill>
                          <a:effectLst/>
                          <a:latin typeface="微软雅黑" panose="020b0503020204020204" pitchFamily="34" charset="-122"/>
                          <a:ea typeface="微软雅黑" panose="020b0503020204020204" pitchFamily="34" charset="-122"/>
                          <a:cs typeface="+mn-cs"/>
                        </a:rPr>
                        <a:t>+1</a:t>
                      </a:r>
                      <a:endParaRPr lang="en-US" altLang="zh-CN" sz="1600" b="0" i="0" u="none" strike="noStrike" kern="1200">
                        <a:solidFill>
                          <a:srgbClr val="C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-2</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endPar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3"/>
                  </a:ext>
                </a:extLst>
              </a:tr>
              <a:tr h="396689">
                <a:tc>
                  <a:txBody>
                    <a:bodyPr vert="horz" wrap="square"/>
                    <a:lstStyle/>
                    <a:p>
                      <a:pPr marL="0" algn="l" defTabSz="779252" rtl="0" eaLnBrk="1" fontAlgn="ctr" latinLnBrk="0" hangingPunct="1"/>
                      <a:r>
                        <a:rPr lang="zh-CN" altLang="en-US" sz="1600" b="0" i="0" u="none" strike="noStrike" kern="1200">
                          <a:solidFill>
                            <a:srgbClr val="000000"/>
                          </a:solidFill>
                          <a:effectLst/>
                          <a:latin typeface="微软雅黑" panose="020b0503020204020204" pitchFamily="34" charset="-122"/>
                          <a:ea typeface="微软雅黑" panose="020b0503020204020204" pitchFamily="34" charset="-122"/>
                          <a:cs typeface="+mn-cs"/>
                        </a:rPr>
                        <a:t>党群工作部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tx2">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8</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1</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7</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7</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2</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5</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C00000"/>
                          </a:solidFill>
                          <a:effectLst/>
                          <a:latin typeface="微软雅黑" panose="020b0503020204020204" pitchFamily="34" charset="-122"/>
                          <a:ea typeface="微软雅黑" panose="020b0503020204020204" pitchFamily="34" charset="-122"/>
                          <a:cs typeface="+mn-cs"/>
                        </a:rPr>
                        <a:t>+1</a:t>
                      </a:r>
                      <a:endParaRPr lang="en-US" altLang="zh-CN" sz="1600" b="0" i="0" u="none" strike="noStrike" kern="1200">
                        <a:solidFill>
                          <a:srgbClr val="C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-2</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endPar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r h="396689">
                <a:tc>
                  <a:txBody>
                    <a:bodyPr vert="horz" wrap="square"/>
                    <a:lstStyle/>
                    <a:p>
                      <a:pPr algn="l" rtl="0" fontAlgn="t"/>
                      <a:r>
                        <a:rPr lang="zh-CN" altLang="en-US" sz="1600" b="0" i="0" u="none" strike="noStrike">
                          <a:solidFill>
                            <a:srgbClr val="000000"/>
                          </a:solidFill>
                          <a:effectLst/>
                          <a:latin typeface="微软雅黑" panose="020b0503020204020204" pitchFamily="34" charset="-122"/>
                          <a:ea typeface="微软雅黑" panose="020b0503020204020204" pitchFamily="34" charset="-122"/>
                        </a:rPr>
                        <a:t>综合事务部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5">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10</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2</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8</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9</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2</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7</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-1</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endPar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5"/>
                  </a:ext>
                </a:extLst>
              </a:tr>
              <a:tr h="396689">
                <a:tc>
                  <a:txBody>
                    <a:bodyPr vert="horz" wrap="square"/>
                    <a:lstStyle/>
                    <a:p>
                      <a:pPr algn="l" rtl="0" fontAlgn="t"/>
                      <a:r>
                        <a:rPr lang="zh-CN" altLang="en-US" sz="1600" b="0" i="0" u="none" strike="noStrike">
                          <a:solidFill>
                            <a:srgbClr val="000000"/>
                          </a:solidFill>
                          <a:effectLst/>
                          <a:latin typeface="微软雅黑" panose="020b0503020204020204" pitchFamily="34" charset="-122"/>
                          <a:ea typeface="微软雅黑" panose="020b0503020204020204" pitchFamily="34" charset="-122"/>
                        </a:rPr>
                        <a:t>计划财务部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tx2">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13</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3</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10</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14</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3</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11</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C00000"/>
                          </a:solidFill>
                          <a:effectLst/>
                          <a:latin typeface="微软雅黑" panose="020b0503020204020204" pitchFamily="34" charset="-122"/>
                          <a:ea typeface="微软雅黑" panose="020b0503020204020204" pitchFamily="34" charset="-122"/>
                          <a:cs typeface="+mn-cs"/>
                        </a:rPr>
                        <a:t>+1</a:t>
                      </a:r>
                      <a:endParaRPr lang="en-US" altLang="zh-CN" sz="1600" b="0" i="0" u="none" strike="noStrike" kern="1200">
                        <a:solidFill>
                          <a:srgbClr val="C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endParaRPr lang="en-US" altLang="zh-CN" sz="1600" b="0" i="0" u="none" strike="noStrike" kern="1200">
                        <a:solidFill>
                          <a:srgbClr val="C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6"/>
                  </a:ext>
                </a:extLst>
              </a:tr>
              <a:tr h="396689">
                <a:tc>
                  <a:txBody>
                    <a:bodyPr vert="horz" wrap="square"/>
                    <a:lstStyle/>
                    <a:p>
                      <a:pPr algn="l" rtl="0" fontAlgn="t"/>
                      <a:r>
                        <a:rPr lang="zh-CN" altLang="en-US" sz="1600" b="0" i="0" u="none" strike="noStrike">
                          <a:solidFill>
                            <a:srgbClr val="000000"/>
                          </a:solidFill>
                          <a:effectLst/>
                          <a:latin typeface="微软雅黑" panose="020b0503020204020204" pitchFamily="34" charset="-122"/>
                          <a:ea typeface="微软雅黑" panose="020b0503020204020204" pitchFamily="34" charset="-122"/>
                        </a:rPr>
                        <a:t>人力资源部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5">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10</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2</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8</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7</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2</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5</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-3</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endPar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7"/>
                  </a:ext>
                </a:extLst>
              </a:tr>
              <a:tr h="396689">
                <a:tc>
                  <a:txBody>
                    <a:bodyPr vert="horz" wrap="square"/>
                    <a:lstStyle/>
                    <a:p>
                      <a:pPr algn="l" rtl="0" fontAlgn="t"/>
                      <a:r>
                        <a:rPr lang="zh-CN" altLang="en-US" sz="1600" b="0" i="0" u="none" strike="noStrike">
                          <a:solidFill>
                            <a:srgbClr val="000000"/>
                          </a:solidFill>
                          <a:effectLst/>
                          <a:latin typeface="微软雅黑" panose="020b0503020204020204" pitchFamily="34" charset="-122"/>
                          <a:ea typeface="微软雅黑" panose="020b0503020204020204" pitchFamily="34" charset="-122"/>
                        </a:rPr>
                        <a:t>监察审计部 </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tx2">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8</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1</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7</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9</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2</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chemeClr val="tx1"/>
                          </a:solidFill>
                          <a:effectLst/>
                          <a:latin typeface="微软雅黑" panose="020b0503020204020204" pitchFamily="34" charset="-122"/>
                          <a:ea typeface="微软雅黑" panose="020b0503020204020204" pitchFamily="34" charset="-122"/>
                          <a:cs typeface="+mn-cs"/>
                        </a:rPr>
                        <a:t>7</a:t>
                      </a:r>
                      <a:endParaRPr lang="en-US" altLang="zh-CN" sz="1600" b="0" i="0" u="none" strike="noStrike" kern="1200">
                        <a:solidFill>
                          <a:schemeClr val="tx1"/>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C00000"/>
                          </a:solidFill>
                          <a:effectLst/>
                          <a:latin typeface="微软雅黑" panose="020b0503020204020204" pitchFamily="34" charset="-122"/>
                          <a:ea typeface="微软雅黑" panose="020b0503020204020204" pitchFamily="34" charset="-122"/>
                          <a:cs typeface="+mn-cs"/>
                        </a:rPr>
                        <a:t>+1</a:t>
                      </a:r>
                      <a:endParaRPr lang="en-US" altLang="zh-CN" sz="1600" b="0" i="0" u="none" strike="noStrike" kern="1200">
                        <a:solidFill>
                          <a:srgbClr val="C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endParaRPr lang="en-US" altLang="zh-CN" sz="1600" b="0" i="0" u="none" strike="noStrike" kern="1200">
                        <a:solidFill>
                          <a:srgbClr val="00B05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endParaRPr lang="en-US" altLang="zh-CN" sz="1600" b="0" i="0" u="none" strike="noStrike" kern="1200">
                        <a:solidFill>
                          <a:srgbClr val="00B05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8"/>
                  </a:ext>
                </a:extLst>
              </a:tr>
              <a:tr h="396689">
                <a:tc>
                  <a:txBody>
                    <a:bodyPr vert="horz" wrap="square"/>
                    <a:lstStyle/>
                    <a:p>
                      <a:pPr marL="0" algn="l" defTabSz="779252" rtl="0" eaLnBrk="1" fontAlgn="ctr" latinLnBrk="0" hangingPunct="1"/>
                      <a:r>
                        <a:rPr lang="zh-CN" altLang="en-US"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商业地产开发部</a:t>
                      </a:r>
                      <a:endParaRPr lang="zh-CN" altLang="en-US"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5">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28</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4</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24</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16</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4</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12</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-12</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endPar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9"/>
                  </a:ext>
                </a:extLst>
              </a:tr>
              <a:tr h="396689">
                <a:tc>
                  <a:txBody>
                    <a:bodyPr vert="horz" wrap="square"/>
                    <a:lstStyle/>
                    <a:p>
                      <a:pPr marL="0" algn="l" defTabSz="779252" rtl="0" eaLnBrk="1" fontAlgn="ctr" latinLnBrk="0" hangingPunct="1"/>
                      <a:r>
                        <a:rPr lang="zh-CN" altLang="en-US"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安全与物业管理部</a:t>
                      </a:r>
                      <a:endPar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tx2">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23</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3</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algn="ctr" defTabSz="779252" rtl="0" eaLnBrk="1" fontAlgn="ctr" latinLnBrk="0" hangingPunct="1"/>
                      <a:r>
                        <a:rPr lang="en-US" altLang="zh-CN" sz="1600" b="0" i="0" u="none" strike="noStrike" kern="1200" smtClean="0">
                          <a:solidFill>
                            <a:srgbClr val="000000"/>
                          </a:solidFill>
                          <a:effectLst/>
                          <a:latin typeface="微软雅黑" panose="020b0503020204020204" pitchFamily="34" charset="-122"/>
                          <a:ea typeface="微软雅黑" panose="020b0503020204020204" pitchFamily="34" charset="-122"/>
                          <a:cs typeface="+mn-cs"/>
                        </a:rPr>
                        <a:t>20</a:t>
                      </a:r>
                      <a:endParaRPr lang="en-US" altLang="zh-CN"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17</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chemeClr val="tx1"/>
                          </a:solidFill>
                          <a:effectLst/>
                          <a:latin typeface="微软雅黑" panose="020b0503020204020204" pitchFamily="34" charset="-122"/>
                          <a:ea typeface="微软雅黑" panose="020b0503020204020204" pitchFamily="34" charset="-122"/>
                        </a:rPr>
                        <a:t>3</a:t>
                      </a: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r>
                        <a:rPr lang="en-US" altLang="zh-CN" sz="1600" b="0" i="0" u="none" strike="noStrike" smtClean="0">
                          <a:solidFill>
                            <a:srgbClr val="000000"/>
                          </a:solidFill>
                          <a:effectLst/>
                          <a:latin typeface="微软雅黑" panose="020b0503020204020204" pitchFamily="34" charset="-122"/>
                          <a:ea typeface="微软雅黑" panose="020b0503020204020204" pitchFamily="34" charset="-122"/>
                        </a:rPr>
                        <a:t>14</a:t>
                      </a: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algn="ctr" rtl="0" fontAlgn="ct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-6</a:t>
                      </a: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tc>
                  <a:txBody>
                    <a:bodyPr vert="horz" wrap="square"/>
                    <a:lstStyle/>
                    <a:p>
                      <a:pPr marL="0" marR="0" indent="0" algn="ctr" defTabSz="779252" rtl="0" eaLnBrk="1" fontAlgn="ctr" latinLnBrk="0" hangingPunct="1">
                        <a:lnSpc>
                          <a:spcPct val="100000"/>
                        </a:lnSpc>
                        <a:spcBef>
                          <a:spcPct val="0"/>
                        </a:spcBef>
                        <a:spcAft>
                          <a:spcPct val="0"/>
                        </a:spcAft>
                        <a:buClrTx/>
                        <a:buSzTx/>
                        <a:buFontTx/>
                        <a:buNone/>
                        <a:defRPr/>
                      </a:pPr>
                      <a:endPar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10"/>
                  </a:ext>
                </a:extLst>
              </a:tr>
              <a:tr h="484687">
                <a:tc>
                  <a:txBody>
                    <a:bodyPr vert="horz" wrap="square"/>
                    <a:lstStyle/>
                    <a:p>
                      <a:pPr marL="0" algn="l" defTabSz="779252" rtl="0" eaLnBrk="1" fontAlgn="ctr" latinLnBrk="0" hangingPunct="1"/>
                      <a:endParaRPr lang="zh-CN" altLang="en-US" sz="1600" b="0" i="0" u="none" strike="noStrike" kern="1200">
                        <a:solidFill>
                          <a:srgbClr val="000000"/>
                        </a:solidFill>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bg1"/>
                    </a:solidFill>
                  </a:tcPr>
                </a:tc>
                <a:tc>
                  <a:txBody>
                    <a:bodyPr vert="horz" wrap="square"/>
                    <a:lstStyle/>
                    <a:p>
                      <a:pPr marL="0" algn="ctr" defTabSz="779252" rtl="0" eaLnBrk="1" fontAlgn="ctr" latinLnBrk="0" hangingPunct="1"/>
                      <a:r>
                        <a:rPr lang="en-US" altLang="zh-CN" sz="1600" b="0" i="1" u="sng" strike="noStrike" kern="1200" smtClean="0">
                          <a:solidFill>
                            <a:srgbClr val="00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120</a:t>
                      </a:r>
                      <a:endParaRPr lang="en-US" altLang="zh-CN" sz="1600" b="0" i="1" u="sng" strike="noStrike" kern="1200">
                        <a:solidFill>
                          <a:srgbClr val="00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chemeClr val="bg1"/>
                    </a:solidFill>
                  </a:tcPr>
                </a:tc>
                <a:tc>
                  <a:txBody>
                    <a:bodyPr vert="horz" wrap="square"/>
                    <a:lstStyle/>
                    <a:p>
                      <a:pPr marL="0" algn="ctr" defTabSz="779252" rtl="0" eaLnBrk="1" fontAlgn="ctr" latinLnBrk="0" hangingPunct="1"/>
                      <a:r>
                        <a:rPr lang="en-US" altLang="zh-CN" sz="1600" b="0" i="1" u="sng" strike="noStrike" kern="1200" smtClean="0">
                          <a:solidFill>
                            <a:srgbClr val="00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99</a:t>
                      </a:r>
                      <a:endParaRPr lang="en-US" altLang="zh-CN" sz="1600" b="0" i="1" u="sng" strike="noStrike" kern="1200">
                        <a:solidFill>
                          <a:srgbClr val="00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endParaRPr lang="en-US" altLang="zh-CN" sz="1600" b="0"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endParaRPr lang="en-US" altLang="zh-CN" sz="1600" b="0" i="0" u="none" strike="noStrike">
                        <a:solidFill>
                          <a:srgbClr val="0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r>
                        <a:rPr lang="en-US" altLang="zh-CN" sz="1600" b="0" i="0" u="none" strike="noStrike" smtClean="0">
                          <a:solidFill>
                            <a:srgbClr val="C00000"/>
                          </a:solidFill>
                          <a:effectLst/>
                          <a:latin typeface="微软雅黑" panose="020b0503020204020204" pitchFamily="34" charset="-122"/>
                          <a:ea typeface="微软雅黑" panose="020b0503020204020204" pitchFamily="34" charset="-122"/>
                        </a:rPr>
                        <a:t>+3</a:t>
                      </a:r>
                      <a:endParaRPr lang="en-US" altLang="zh-CN" sz="1600" b="0" i="0" u="none" strike="noStrike">
                        <a:solidFill>
                          <a:srgbClr val="C0000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r>
                        <a:rPr lang="en-US" altLang="zh-CN" sz="1600" b="0" i="0" u="none" strike="noStrike" smtClean="0">
                          <a:solidFill>
                            <a:srgbClr val="00B050"/>
                          </a:solidFill>
                          <a:effectLst/>
                          <a:latin typeface="微软雅黑" panose="020b0503020204020204" pitchFamily="34" charset="-122"/>
                          <a:ea typeface="微软雅黑" panose="020b0503020204020204" pitchFamily="34" charset="-122"/>
                        </a:rPr>
                        <a:t>-24</a:t>
                      </a:r>
                      <a:endParaRPr lang="en-US" altLang="zh-CN" sz="1600" b="0" i="0" u="none" strike="noStrike">
                        <a:solidFill>
                          <a:srgbClr val="00B050"/>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bg1"/>
                    </a:solidFill>
                  </a:tcPr>
                </a:tc>
                <a:tc>
                  <a:txBody>
                    <a:bodyPr vert="horz" wrap="square"/>
                    <a:lstStyle/>
                    <a:p>
                      <a:pPr algn="ctr" rtl="0" fontAlgn="ctr"/>
                      <a:r>
                        <a:rPr lang="zh-CN" altLang="en-US" sz="1600" b="1" i="0" u="none" strike="noStrike" smtClean="0">
                          <a:solidFill>
                            <a:schemeClr val="tx1"/>
                          </a:solidFill>
                          <a:effectLst/>
                          <a:latin typeface="微软雅黑" panose="020b0503020204020204" pitchFamily="34" charset="-122"/>
                          <a:ea typeface="微软雅黑" panose="020b0503020204020204" pitchFamily="34" charset="-122"/>
                        </a:rPr>
                        <a:t>共减少</a:t>
                      </a:r>
                      <a:r>
                        <a:rPr lang="en-US" altLang="zh-CN" sz="1600" b="1" i="0" u="none" strike="noStrike" smtClean="0">
                          <a:solidFill>
                            <a:schemeClr val="tx1"/>
                          </a:solidFill>
                          <a:effectLst/>
                          <a:latin typeface="微软雅黑" panose="020b0503020204020204" pitchFamily="34" charset="-122"/>
                          <a:ea typeface="微软雅黑" panose="020b0503020204020204" pitchFamily="34" charset="-122"/>
                        </a:rPr>
                        <a:t>21</a:t>
                      </a:r>
                      <a:r>
                        <a:rPr lang="zh-CN" altLang="en-US" sz="1600" b="1" i="0" u="none" strike="noStrike" smtClean="0">
                          <a:solidFill>
                            <a:schemeClr val="tx1"/>
                          </a:solidFill>
                          <a:effectLst/>
                          <a:latin typeface="微软雅黑" panose="020b0503020204020204" pitchFamily="34" charset="-122"/>
                          <a:ea typeface="微软雅黑" panose="020b0503020204020204" pitchFamily="34" charset="-122"/>
                        </a:rPr>
                        <a:t>人</a:t>
                      </a:r>
                      <a:endParaRPr lang="en-US" altLang="zh-CN" sz="1600" b="1" i="0" u="none" strike="noStrike">
                        <a:solidFill>
                          <a:schemeClr val="tx1"/>
                        </a:solidFill>
                        <a:effectLst/>
                        <a:latin typeface="微软雅黑" panose="020b0503020204020204" pitchFamily="34" charset="-122"/>
                        <a:ea typeface="微软雅黑" panose="020b0503020204020204" pitchFamily="34" charset="-122"/>
                      </a:endParaRPr>
                    </a:p>
                  </a:txBody>
                  <a:tcPr marL="11543" marR="11543" marT="11543"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chemeClr val="bg1"/>
                    </a:solidFill>
                  </a:tcPr>
                </a:tc>
                <a:extLst>
                  <a:ext uri="{0D108BD9-81ED-4DB2-BD59-A6C34878D82A}">
                    <a16:rowId xmlns:a16="http://schemas.microsoft.com/office/drawing/2014/main" val="10011"/>
                  </a:ext>
                </a:extLst>
              </a:tr>
            </a:tbl>
          </a:graphicData>
        </a:graphic>
      </p:graphicFrame>
      <p:sp>
        <p:nvSpPr>
          <p:cNvPr id="6" name="矩形 5"/>
          <p:cNvSpPr/>
          <p:nvPr/>
        </p:nvSpPr>
        <p:spPr>
          <a:xfrm>
            <a:off x="2396407" y="5671215"/>
            <a:ext cx="7693168" cy="384041"/>
          </a:xfrm>
          <a:prstGeom prst="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TextBox 6"/>
          <p:cNvSpPr txBox="1"/>
          <p:nvPr/>
        </p:nvSpPr>
        <p:spPr>
          <a:xfrm>
            <a:off x="5482441" y="6079319"/>
            <a:ext cx="2838599" cy="307773"/>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latin typeface="微软雅黑" panose="020b0503020204020204" pitchFamily="34" charset="-122"/>
                <a:ea typeface="微软雅黑" panose="020b0503020204020204" pitchFamily="34" charset="-122"/>
              </a:rPr>
              <a:t>*  </a:t>
            </a:r>
            <a:r>
              <a:rPr lang="zh-CN" altLang="en-US" sz="1200" smtClean="0">
                <a:latin typeface="微软雅黑" panose="020b0503020204020204" pitchFamily="34" charset="-122"/>
                <a:ea typeface="微软雅黑" panose="020b0503020204020204" pitchFamily="34" charset="-122"/>
              </a:rPr>
              <a:t>不含电商组、监控中心、项目人员</a:t>
            </a:r>
            <a:endParaRPr lang="zh-CN" altLang="en-US" sz="12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575557777"/>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有关商业地产开发项目成员人数的建议</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28</a:t>
            </a:fld>
            <a:endParaRPr lang="zh-CN" altLang="en-US"/>
          </a:p>
        </p:txBody>
      </p:sp>
      <p:graphicFrame>
        <p:nvGraphicFramePr>
          <p:cNvPr id="4" name="表格 3"/>
          <p:cNvGraphicFramePr>
            <a:graphicFrameLocks noGrp="1"/>
          </p:cNvGraphicFramePr>
          <p:nvPr>
            <p:extLst>
              <p:ext uri="{D42A27DB-BD31-4B8C-83A1-F6EECF244321}">
                <p14:modId xmlns:p14="http://schemas.microsoft.com/office/powerpoint/2010/main" val="3267929800"/>
              </p:ext>
            </p:extLst>
          </p:nvPr>
        </p:nvGraphicFramePr>
        <p:xfrm>
          <a:off x="1093694" y="1524473"/>
          <a:ext cx="10291480" cy="1532626"/>
        </p:xfrm>
        <a:graphic>
          <a:graphicData uri="http://schemas.openxmlformats.org/drawingml/2006/table">
            <a:tbl>
              <a:tblPr firstRow="1" firstCol="1" bandRow="1"/>
              <a:tblGrid>
                <a:gridCol w="2989716">
                  <a:extLst>
                    <a:ext uri="{9D8B030D-6E8A-4147-A177-3AD203B41FA5}">
                      <a16:colId xmlns:a16="http://schemas.microsoft.com/office/drawing/2014/main" val="20000"/>
                    </a:ext>
                  </a:extLst>
                </a:gridCol>
                <a:gridCol w="1575212">
                  <a:extLst>
                    <a:ext uri="{9D8B030D-6E8A-4147-A177-3AD203B41FA5}">
                      <a16:colId xmlns:a16="http://schemas.microsoft.com/office/drawing/2014/main" val="20001"/>
                    </a:ext>
                  </a:extLst>
                </a:gridCol>
                <a:gridCol w="1476761">
                  <a:extLst>
                    <a:ext uri="{9D8B030D-6E8A-4147-A177-3AD203B41FA5}">
                      <a16:colId xmlns:a16="http://schemas.microsoft.com/office/drawing/2014/main" val="20002"/>
                    </a:ext>
                  </a:extLst>
                </a:gridCol>
                <a:gridCol w="1476762">
                  <a:extLst>
                    <a:ext uri="{9D8B030D-6E8A-4147-A177-3AD203B41FA5}">
                      <a16:colId xmlns:a16="http://schemas.microsoft.com/office/drawing/2014/main" val="20003"/>
                    </a:ext>
                  </a:extLst>
                </a:gridCol>
                <a:gridCol w="1443945">
                  <a:extLst>
                    <a:ext uri="{9D8B030D-6E8A-4147-A177-3AD203B41FA5}">
                      <a16:colId xmlns:a16="http://schemas.microsoft.com/office/drawing/2014/main" val="20004"/>
                    </a:ext>
                  </a:extLst>
                </a:gridCol>
                <a:gridCol w="1329084">
                  <a:extLst>
                    <a:ext uri="{9D8B030D-6E8A-4147-A177-3AD203B41FA5}">
                      <a16:colId xmlns:a16="http://schemas.microsoft.com/office/drawing/2014/main" val="20005"/>
                    </a:ext>
                  </a:extLst>
                </a:gridCol>
              </a:tblGrid>
              <a:tr h="494177">
                <a:tc gridSpan="6">
                  <a:txBody>
                    <a:bodyPr vert="horz" wrap="square"/>
                    <a:lstStyle/>
                    <a:p>
                      <a:pPr indent="280670" algn="ctr">
                        <a:lnSpc>
                          <a:spcPct val="150000"/>
                        </a:lnSpc>
                        <a:spcAft>
                          <a:spcPct val="0"/>
                        </a:spcAft>
                      </a:pPr>
                      <a:r>
                        <a:rPr lang="zh-CN" altLang="en-US" sz="1600" kern="100" smtClean="0">
                          <a:effectLst/>
                          <a:latin typeface="微软雅黑" panose="020b0503020204020204" pitchFamily="34" charset="-122"/>
                          <a:ea typeface="微软雅黑" panose="020b0503020204020204" pitchFamily="34" charset="-122"/>
                          <a:cs typeface="Times New Roman"/>
                        </a:rPr>
                        <a:t>数据来源：广东通驿高速公路服务区有限公司  “十三五”发展规划</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extLst>
                  <a:ext uri="{0D108BD9-81ED-4DB2-BD59-A6C34878D82A}">
                    <a16:rowId xmlns:a16="http://schemas.microsoft.com/office/drawing/2014/main" val="10000"/>
                  </a:ext>
                </a:extLst>
              </a:tr>
              <a:tr h="379407">
                <a:tc>
                  <a:txBody>
                    <a:bodyPr vert="horz" wrap="square"/>
                    <a:lstStyle/>
                    <a:p>
                      <a:pPr indent="127000" algn="ctr">
                        <a:lnSpc>
                          <a:spcPct val="150000"/>
                        </a:lnSpc>
                        <a:spcAft>
                          <a:spcPct val="0"/>
                        </a:spcAft>
                      </a:pPr>
                      <a:r>
                        <a:rPr lang="zh-CN" sz="1400" b="1" kern="0">
                          <a:solidFill>
                            <a:srgbClr val="000000"/>
                          </a:solidFill>
                          <a:effectLst/>
                          <a:latin typeface="微软雅黑" panose="020b0503020204020204" pitchFamily="34" charset="-122"/>
                          <a:ea typeface="微软雅黑" panose="020b0503020204020204" pitchFamily="34" charset="-122"/>
                          <a:cs typeface="宋体"/>
                        </a:rPr>
                        <a:t>分类</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b="1" kern="0">
                          <a:solidFill>
                            <a:srgbClr val="000000"/>
                          </a:solidFill>
                          <a:effectLst/>
                          <a:latin typeface="微软雅黑" panose="020b0503020204020204" pitchFamily="34" charset="-122"/>
                          <a:ea typeface="微软雅黑" panose="020b0503020204020204" pitchFamily="34" charset="-122"/>
                          <a:cs typeface="宋体"/>
                        </a:rPr>
                        <a:t>2016</a:t>
                      </a:r>
                      <a:r>
                        <a:rPr lang="zh-CN" sz="1400" b="1" kern="0">
                          <a:solidFill>
                            <a:srgbClr val="000000"/>
                          </a:solidFill>
                          <a:effectLst/>
                          <a:latin typeface="微软雅黑" panose="020b0503020204020204" pitchFamily="34" charset="-122"/>
                          <a:ea typeface="微软雅黑" panose="020b0503020204020204" pitchFamily="34" charset="-122"/>
                          <a:cs typeface="宋体"/>
                        </a:rPr>
                        <a:t>年</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b="1" kern="0">
                          <a:solidFill>
                            <a:srgbClr val="000000"/>
                          </a:solidFill>
                          <a:effectLst/>
                          <a:latin typeface="微软雅黑" panose="020b0503020204020204" pitchFamily="34" charset="-122"/>
                          <a:ea typeface="微软雅黑" panose="020b0503020204020204" pitchFamily="34" charset="-122"/>
                          <a:cs typeface="宋体"/>
                        </a:rPr>
                        <a:t>2017</a:t>
                      </a:r>
                      <a:r>
                        <a:rPr lang="zh-CN" sz="1400" b="1" kern="0">
                          <a:solidFill>
                            <a:srgbClr val="000000"/>
                          </a:solidFill>
                          <a:effectLst/>
                          <a:latin typeface="微软雅黑" panose="020b0503020204020204" pitchFamily="34" charset="-122"/>
                          <a:ea typeface="微软雅黑" panose="020b0503020204020204" pitchFamily="34" charset="-122"/>
                          <a:cs typeface="宋体"/>
                        </a:rPr>
                        <a:t>年</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b="1" kern="0">
                          <a:solidFill>
                            <a:srgbClr val="000000"/>
                          </a:solidFill>
                          <a:effectLst/>
                          <a:latin typeface="微软雅黑" panose="020b0503020204020204" pitchFamily="34" charset="-122"/>
                          <a:ea typeface="微软雅黑" panose="020b0503020204020204" pitchFamily="34" charset="-122"/>
                          <a:cs typeface="宋体"/>
                        </a:rPr>
                        <a:t>2018</a:t>
                      </a:r>
                      <a:r>
                        <a:rPr lang="zh-CN" sz="1400" b="1" kern="0">
                          <a:solidFill>
                            <a:srgbClr val="000000"/>
                          </a:solidFill>
                          <a:effectLst/>
                          <a:latin typeface="微软雅黑" panose="020b0503020204020204" pitchFamily="34" charset="-122"/>
                          <a:ea typeface="微软雅黑" panose="020b0503020204020204" pitchFamily="34" charset="-122"/>
                          <a:cs typeface="宋体"/>
                        </a:rPr>
                        <a:t>年</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b="1" kern="0">
                          <a:solidFill>
                            <a:srgbClr val="000000"/>
                          </a:solidFill>
                          <a:effectLst/>
                          <a:latin typeface="微软雅黑" panose="020b0503020204020204" pitchFamily="34" charset="-122"/>
                          <a:ea typeface="微软雅黑" panose="020b0503020204020204" pitchFamily="34" charset="-122"/>
                          <a:cs typeface="宋体"/>
                        </a:rPr>
                        <a:t>2019</a:t>
                      </a:r>
                      <a:r>
                        <a:rPr lang="zh-CN" sz="1400" b="1" kern="0">
                          <a:solidFill>
                            <a:srgbClr val="000000"/>
                          </a:solidFill>
                          <a:effectLst/>
                          <a:latin typeface="微软雅黑" panose="020b0503020204020204" pitchFamily="34" charset="-122"/>
                          <a:ea typeface="微软雅黑" panose="020b0503020204020204" pitchFamily="34" charset="-122"/>
                          <a:cs typeface="宋体"/>
                        </a:rPr>
                        <a:t>年</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b="1" kern="0">
                          <a:solidFill>
                            <a:srgbClr val="000000"/>
                          </a:solidFill>
                          <a:effectLst/>
                          <a:latin typeface="微软雅黑" panose="020b0503020204020204" pitchFamily="34" charset="-122"/>
                          <a:ea typeface="微软雅黑" panose="020b0503020204020204" pitchFamily="34" charset="-122"/>
                          <a:cs typeface="宋体"/>
                        </a:rPr>
                        <a:t>2020</a:t>
                      </a:r>
                      <a:r>
                        <a:rPr lang="zh-CN" sz="1400" b="1" kern="0">
                          <a:solidFill>
                            <a:srgbClr val="000000"/>
                          </a:solidFill>
                          <a:effectLst/>
                          <a:latin typeface="微软雅黑" panose="020b0503020204020204" pitchFamily="34" charset="-122"/>
                          <a:ea typeface="微软雅黑" panose="020b0503020204020204" pitchFamily="34" charset="-122"/>
                          <a:cs typeface="宋体"/>
                        </a:rPr>
                        <a:t>年</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29521">
                <a:tc>
                  <a:txBody>
                    <a:bodyPr vert="horz" wrap="square"/>
                    <a:lstStyle/>
                    <a:p>
                      <a:pPr indent="127000">
                        <a:lnSpc>
                          <a:spcPct val="150000"/>
                        </a:lnSpc>
                        <a:spcAft>
                          <a:spcPct val="0"/>
                        </a:spcAft>
                      </a:pPr>
                      <a:r>
                        <a:rPr lang="zh-CN" sz="1400" kern="0">
                          <a:solidFill>
                            <a:srgbClr val="000000"/>
                          </a:solidFill>
                          <a:effectLst/>
                          <a:latin typeface="微软雅黑" panose="020b0503020204020204" pitchFamily="34" charset="-122"/>
                          <a:ea typeface="微软雅黑" panose="020b0503020204020204" pitchFamily="34" charset="-122"/>
                          <a:cs typeface="宋体"/>
                        </a:rPr>
                        <a:t>集团内服务区量（对）</a:t>
                      </a:r>
                      <a:r>
                        <a:rPr lang="en-US" sz="1400" kern="0" baseline="30000">
                          <a:solidFill>
                            <a:srgbClr val="000000"/>
                          </a:solidFill>
                          <a:effectLst/>
                          <a:latin typeface="微软雅黑" panose="020b0503020204020204" pitchFamily="34" charset="-122"/>
                          <a:ea typeface="微软雅黑" panose="020b0503020204020204" pitchFamily="34" charset="-122"/>
                          <a:cs typeface="宋体"/>
                        </a:rPr>
                        <a:t>*1</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100</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104</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114</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118</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118</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extLst>
                  <a:ext uri="{0D108BD9-81ED-4DB2-BD59-A6C34878D82A}">
                    <a16:rowId xmlns:a16="http://schemas.microsoft.com/office/drawing/2014/main" val="10002"/>
                  </a:ext>
                </a:extLst>
              </a:tr>
              <a:tr h="329521">
                <a:tc>
                  <a:txBody>
                    <a:bodyPr vert="horz" wrap="square"/>
                    <a:lstStyle/>
                    <a:p>
                      <a:pPr indent="127000">
                        <a:lnSpc>
                          <a:spcPct val="150000"/>
                        </a:lnSpc>
                        <a:spcAft>
                          <a:spcPct val="0"/>
                        </a:spcAft>
                      </a:pPr>
                      <a:r>
                        <a:rPr lang="zh-CN" sz="1400" kern="0">
                          <a:solidFill>
                            <a:srgbClr val="000000"/>
                          </a:solidFill>
                          <a:effectLst/>
                          <a:latin typeface="微软雅黑" panose="020b0503020204020204" pitchFamily="34" charset="-122"/>
                          <a:ea typeface="微软雅黑" panose="020b0503020204020204" pitchFamily="34" charset="-122"/>
                          <a:cs typeface="宋体"/>
                        </a:rPr>
                        <a:t>集团外服务区（对）</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1</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2</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3</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4</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en-US" sz="1400" kern="0">
                          <a:solidFill>
                            <a:srgbClr val="000000"/>
                          </a:solidFill>
                          <a:effectLst/>
                          <a:latin typeface="微软雅黑" panose="020b0503020204020204" pitchFamily="34" charset="-122"/>
                          <a:ea typeface="微软雅黑" panose="020b0503020204020204" pitchFamily="34" charset="-122"/>
                          <a:cs typeface="宋体"/>
                        </a:rPr>
                        <a:t>5</a:t>
                      </a:r>
                      <a:endParaRPr lang="zh-CN" sz="1800" kern="100">
                        <a:effectLst/>
                        <a:latin typeface="微软雅黑" panose="020b0503020204020204" pitchFamily="34" charset="-122"/>
                        <a:ea typeface="微软雅黑" panose="020b0503020204020204" pitchFamily="34" charset="-122"/>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 name="矩形 7"/>
          <p:cNvSpPr/>
          <p:nvPr/>
        </p:nvSpPr>
        <p:spPr>
          <a:xfrm>
            <a:off x="1093694" y="3333461"/>
            <a:ext cx="10291481"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公司重点开发的商业地产项目</a:t>
            </a:r>
            <a:r>
              <a:rPr lang="zh-CN" altLang="en-US" sz="1600" smtClean="0">
                <a:latin typeface="微软雅黑" panose="020b0503020204020204" pitchFamily="34" charset="-122"/>
                <a:ea typeface="微软雅黑" panose="020b0503020204020204" pitchFamily="34" charset="-122"/>
              </a:rPr>
              <a:t>，包括鮜</a:t>
            </a:r>
            <a:r>
              <a:rPr lang="zh-CN" altLang="en-US" sz="1600">
                <a:latin typeface="微软雅黑" panose="020b0503020204020204" pitchFamily="34" charset="-122"/>
                <a:ea typeface="微软雅黑" panose="020b0503020204020204" pitchFamily="34" charset="-122"/>
              </a:rPr>
              <a:t>门、梁金山、大槐（扩建）、太和（拟建）、横荷（拟建）共</a:t>
            </a:r>
            <a:r>
              <a:rPr lang="en-US" altLang="zh-CN" sz="1600">
                <a:latin typeface="微软雅黑" panose="020b0503020204020204" pitchFamily="34" charset="-122"/>
                <a:ea typeface="微软雅黑" panose="020b0503020204020204" pitchFamily="34" charset="-122"/>
              </a:rPr>
              <a:t>5</a:t>
            </a:r>
            <a:r>
              <a:rPr lang="zh-CN" altLang="en-US" sz="1600">
                <a:latin typeface="微软雅黑" panose="020b0503020204020204" pitchFamily="34" charset="-122"/>
                <a:ea typeface="微软雅黑" panose="020b0503020204020204" pitchFamily="34" charset="-122"/>
              </a:rPr>
              <a:t>个</a:t>
            </a:r>
            <a:r>
              <a:rPr lang="zh-CN" altLang="en-US" sz="1600" smtClean="0">
                <a:latin typeface="微软雅黑" panose="020b0503020204020204" pitchFamily="34" charset="-122"/>
                <a:ea typeface="微软雅黑" panose="020b0503020204020204" pitchFamily="34" charset="-122"/>
              </a:rPr>
              <a:t>服务区的综合开发建设。</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热水</a:t>
            </a:r>
            <a:r>
              <a:rPr lang="zh-CN" altLang="en-US" sz="1600">
                <a:latin typeface="微软雅黑" panose="020b0503020204020204" pitchFamily="34" charset="-122"/>
                <a:ea typeface="微软雅黑" panose="020b0503020204020204" pitchFamily="34" charset="-122"/>
              </a:rPr>
              <a:t>、莲花山（拟建）、顺德、阳江、石坝（拟建）、新城（拟建）、源潭、花城、岘岗、浪网、英红服务区共</a:t>
            </a:r>
            <a:r>
              <a:rPr lang="en-US" altLang="zh-CN" sz="1600">
                <a:latin typeface="微软雅黑" panose="020b0503020204020204" pitchFamily="34" charset="-122"/>
                <a:ea typeface="微软雅黑" panose="020b0503020204020204" pitchFamily="34" charset="-122"/>
              </a:rPr>
              <a:t>11</a:t>
            </a:r>
            <a:r>
              <a:rPr lang="zh-CN" altLang="en-US" sz="1600" smtClean="0">
                <a:latin typeface="微软雅黑" panose="020b0503020204020204" pitchFamily="34" charset="-122"/>
                <a:ea typeface="微软雅黑" panose="020b0503020204020204" pitchFamily="34" charset="-122"/>
              </a:rPr>
              <a:t>个处服务区进行</a:t>
            </a:r>
            <a:r>
              <a:rPr lang="zh-CN" altLang="en-US" sz="1600">
                <a:latin typeface="微软雅黑" panose="020b0503020204020204" pitchFamily="34" charset="-122"/>
                <a:ea typeface="微软雅黑" panose="020b0503020204020204" pitchFamily="34" charset="-122"/>
              </a:rPr>
              <a:t>前期的规划和调研工作。</a:t>
            </a:r>
          </a:p>
        </p:txBody>
      </p:sp>
      <p:sp>
        <p:nvSpPr>
          <p:cNvPr id="9" name="矩形 8"/>
          <p:cNvSpPr/>
          <p:nvPr/>
        </p:nvSpPr>
        <p:spPr>
          <a:xfrm>
            <a:off x="1093695" y="5000628"/>
            <a:ext cx="10291480" cy="1200329"/>
          </a:xfrm>
          <a:prstGeom prst="rect">
            <a:avLst/>
          </a:prstGeom>
          <a:solidFill>
            <a:schemeClr val="bg1">
              <a:lumMod val="95000"/>
            </a:schemeClr>
          </a:solidFill>
          <a:ln>
            <a:solidFill>
              <a:schemeClr val="bg1">
                <a:lumMod val="8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通车项目的施工管理可与分公司安全与物业管理组的工程管理职能合并，不增加编制</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a:latin typeface="微软雅黑" panose="020b0503020204020204" pitchFamily="34" charset="-122"/>
                <a:ea typeface="微软雅黑" panose="020b0503020204020204" pitchFamily="34" charset="-122"/>
              </a:rPr>
              <a:t>大</a:t>
            </a:r>
            <a:r>
              <a:rPr lang="zh-CN" altLang="en-US" sz="1600" smtClean="0">
                <a:latin typeface="微软雅黑" panose="020b0503020204020204" pitchFamily="34" charset="-122"/>
                <a:ea typeface="微软雅黑" panose="020b0503020204020204" pitchFamily="34" charset="-122"/>
              </a:rPr>
              <a:t>项目建设的人员采用合同制用工，辅以绩效考核、薪酬激励等，充分发挥人才能动性</a:t>
            </a:r>
            <a:endParaRPr lang="en-US" altLang="zh-CN" sz="1600" smtClean="0">
              <a:latin typeface="微软雅黑" panose="020b0503020204020204" pitchFamily="34" charset="-122"/>
              <a:ea typeface="微软雅黑" panose="020b0503020204020204" pitchFamily="34" charset="-122"/>
            </a:endParaRPr>
          </a:p>
          <a:p>
            <a:pPr marL="285750" indent="-285750">
              <a:lnSpc>
                <a:spcPct val="150000"/>
              </a:lnSpc>
              <a:buFont typeface="Arial" pitchFamily="34" charset="0"/>
              <a:buChar char="•"/>
            </a:pPr>
            <a:r>
              <a:rPr lang="zh-CN" altLang="en-US" sz="1600" smtClean="0">
                <a:latin typeface="微软雅黑" panose="020b0503020204020204" pitchFamily="34" charset="-122"/>
                <a:ea typeface="微软雅黑" panose="020b0503020204020204" pitchFamily="34" charset="-122"/>
              </a:rPr>
              <a:t>现有人员多渠道分流、安置，控制编制，促进减员增效</a:t>
            </a:r>
            <a:endParaRPr lang="zh-CN" altLang="en-US"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416057905"/>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2. </a:t>
            </a:r>
            <a:r>
              <a:rPr lang="zh-CN" altLang="en-US" smtClean="0"/>
              <a:t>分公司的设置与划分</a:t>
            </a:r>
            <a:r>
              <a:rPr lang="zh-CN" altLang="en-US"/>
              <a:t>：基于业主路线、路网辐射方向，成立</a:t>
            </a:r>
            <a:r>
              <a:rPr lang="en-US" altLang="zh-CN"/>
              <a:t>4</a:t>
            </a:r>
            <a:r>
              <a:rPr lang="zh-CN" altLang="en-US"/>
              <a:t>个分公司，利于外部联系和业务开展</a:t>
            </a:r>
          </a:p>
        </p:txBody>
      </p:sp>
      <p:sp>
        <p:nvSpPr>
          <p:cNvPr id="3" name="灯片编号占位符 2"/>
          <p:cNvSpPr>
            <a:spLocks noGrp="1"/>
          </p:cNvSpPr>
          <p:nvPr>
            <p:ph type="sldNum" sz="quarter" idx="12"/>
          </p:nvPr>
        </p:nvSpPr>
        <p:spPr/>
        <p:txBody>
          <a:bodyPr/>
          <a:lstStyle/>
          <a:p>
            <a:fld id="{F297BB46-9CBA-41B2-AE9D-7FB5CEF7EA70}" type="slidenum">
              <a:rPr lang="zh-CN" altLang="en-US" smtClean="0"/>
              <a:t>29</a:t>
            </a:fld>
            <a:endParaRPr lang="zh-CN" altLang="en-US"/>
          </a:p>
        </p:txBody>
      </p:sp>
      <p:sp>
        <p:nvSpPr>
          <p:cNvPr id="4" name="矩形 3"/>
          <p:cNvSpPr/>
          <p:nvPr/>
        </p:nvSpPr>
        <p:spPr>
          <a:xfrm>
            <a:off x="873591" y="1373731"/>
            <a:ext cx="10718061" cy="42244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380990" indent="-380990">
              <a:lnSpc>
                <a:spcPct val="120000"/>
              </a:lnSpc>
              <a:buFont typeface="Wingdings" panose="05000000000000000000" pitchFamily="2" charset="2"/>
              <a:buChar char="ü"/>
            </a:pPr>
            <a:r>
              <a:rPr lang="zh-CN" altLang="en-US" sz="1600">
                <a:solidFill>
                  <a:schemeClr val="tx1"/>
                </a:solidFill>
                <a:latin typeface="微软雅黑" panose="020b0503020204020204" pitchFamily="34" charset="-122"/>
                <a:ea typeface="微软雅黑" panose="020b0503020204020204" pitchFamily="34" charset="-122"/>
              </a:rPr>
              <a:t>分公司一</a:t>
            </a:r>
            <a:r>
              <a:rPr lang="zh-CN" altLang="en-US" sz="1600" b="1">
                <a:solidFill>
                  <a:schemeClr val="tx1"/>
                </a:solidFill>
                <a:latin typeface="微软雅黑" panose="020b0503020204020204" pitchFamily="34" charset="-122"/>
                <a:ea typeface="微软雅黑" panose="020b0503020204020204" pitchFamily="34" charset="-122"/>
              </a:rPr>
              <a:t>（粤东）</a:t>
            </a:r>
            <a:r>
              <a:rPr lang="zh-CN" altLang="en-US" sz="1600">
                <a:solidFill>
                  <a:schemeClr val="tx1"/>
                </a:solidFill>
                <a:latin typeface="微软雅黑" panose="020b0503020204020204" pitchFamily="34" charset="-122"/>
                <a:ea typeface="微软雅黑" panose="020b0503020204020204" pitchFamily="34" charset="-122"/>
              </a:rPr>
              <a:t>：热水、城南、泰美、上陵、忠信、和平、蕉岭、西阳、茶阳、黄竹坪、北斗、锡场、普宁、兴宁、泥陂、平远、叶塘、龙川、蓝口、潮州、石坝、瓦溪、</a:t>
            </a:r>
            <a:r>
              <a:rPr lang="zh-CN" altLang="en-US" sz="1600" u="sng">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棉洋</a:t>
            </a:r>
            <a:r>
              <a:rPr lang="zh-CN" altLang="en-US" sz="1600">
                <a:solidFill>
                  <a:schemeClr val="tx1"/>
                </a:solidFill>
                <a:latin typeface="微软雅黑" panose="020b0503020204020204" pitchFamily="34" charset="-122"/>
                <a:ea typeface="微软雅黑" panose="020b0503020204020204" pitchFamily="34" charset="-122"/>
              </a:rPr>
              <a:t>、鲘门、湖东、白云仔、沙田、龙岗、陆丰、坪上、莲花山、陆河、金灶、汕尾火车站站前广场（共</a:t>
            </a:r>
            <a:r>
              <a:rPr lang="en-US" altLang="zh-CN" sz="1600">
                <a:solidFill>
                  <a:schemeClr val="tx1"/>
                </a:solidFill>
                <a:latin typeface="微软雅黑" panose="020b0503020204020204" pitchFamily="34" charset="-122"/>
                <a:ea typeface="微软雅黑" panose="020b0503020204020204" pitchFamily="34" charset="-122"/>
              </a:rPr>
              <a:t>34</a:t>
            </a:r>
            <a:r>
              <a:rPr lang="zh-CN" altLang="en-US" sz="1600">
                <a:solidFill>
                  <a:schemeClr val="tx1"/>
                </a:solidFill>
                <a:latin typeface="微软雅黑" panose="020b0503020204020204" pitchFamily="34" charset="-122"/>
                <a:ea typeface="微软雅黑" panose="020b0503020204020204" pitchFamily="34" charset="-122"/>
              </a:rPr>
              <a:t>对） </a:t>
            </a:r>
            <a:r>
              <a:rPr lang="en-US" altLang="zh-CN" sz="1600">
                <a:solidFill>
                  <a:schemeClr val="tx1"/>
                </a:solidFill>
                <a:latin typeface="微软雅黑" panose="020b0503020204020204" pitchFamily="34" charset="-122"/>
                <a:ea typeface="微软雅黑" panose="020b0503020204020204" pitchFamily="34" charset="-122"/>
              </a:rPr>
              <a:t>   </a:t>
            </a:r>
            <a:endParaRPr lang="en-US" altLang="zh-CN" sz="1600">
              <a:solidFill>
                <a:srgbClr val="FF0000"/>
              </a:solidFill>
              <a:latin typeface="微软雅黑" panose="020b0503020204020204" pitchFamily="34" charset="-122"/>
              <a:ea typeface="微软雅黑" panose="020b0503020204020204" pitchFamily="34" charset="-122"/>
            </a:endParaRPr>
          </a:p>
          <a:p>
            <a:pPr marL="380990" indent="-380990">
              <a:lnSpc>
                <a:spcPct val="120000"/>
              </a:lnSpc>
              <a:buFont typeface="Wingdings" panose="05000000000000000000" pitchFamily="2" charset="2"/>
              <a:buChar char="ü"/>
            </a:pPr>
            <a:endParaRPr lang="en-US" altLang="zh-CN" sz="1600">
              <a:solidFill>
                <a:srgbClr val="FF0000"/>
              </a:solidFill>
              <a:latin typeface="微软雅黑" panose="020b0503020204020204" pitchFamily="34" charset="-122"/>
              <a:ea typeface="微软雅黑" panose="020b0503020204020204" pitchFamily="34" charset="-122"/>
            </a:endParaRPr>
          </a:p>
          <a:p>
            <a:pPr marL="380990" indent="-380990">
              <a:lnSpc>
                <a:spcPct val="120000"/>
              </a:lnSpc>
              <a:spcAft>
                <a:spcPts val="2400"/>
              </a:spcAft>
              <a:buFont typeface="Wingdings" panose="05000000000000000000" pitchFamily="2" charset="2"/>
              <a:buChar char="ü"/>
            </a:pPr>
            <a:r>
              <a:rPr lang="zh-CN" altLang="en-US" sz="1600">
                <a:solidFill>
                  <a:schemeClr val="tx1"/>
                </a:solidFill>
                <a:latin typeface="微软雅黑" panose="020b0503020204020204" pitchFamily="34" charset="-122"/>
                <a:ea typeface="微软雅黑" panose="020b0503020204020204" pitchFamily="34" charset="-122"/>
              </a:rPr>
              <a:t>分公司二</a:t>
            </a:r>
            <a:r>
              <a:rPr lang="zh-CN" altLang="en-US" sz="1600" b="1">
                <a:solidFill>
                  <a:schemeClr val="tx1"/>
                </a:solidFill>
                <a:latin typeface="微软雅黑" panose="020b0503020204020204" pitchFamily="34" charset="-122"/>
                <a:ea typeface="微软雅黑" panose="020b0503020204020204" pitchFamily="34" charset="-122"/>
              </a:rPr>
              <a:t>（珠三角）</a:t>
            </a:r>
            <a:r>
              <a:rPr lang="zh-CN" altLang="en-US" sz="1600">
                <a:solidFill>
                  <a:schemeClr val="tx1"/>
                </a:solidFill>
                <a:latin typeface="微软雅黑" panose="020b0503020204020204" pitchFamily="34" charset="-122"/>
                <a:ea typeface="微软雅黑" panose="020b0503020204020204" pitchFamily="34" charset="-122"/>
              </a:rPr>
              <a:t>：雅瑶、沙溪、</a:t>
            </a:r>
            <a:r>
              <a:rPr lang="zh-CN" altLang="en-US" sz="1600" u="sng">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顺德</a:t>
            </a:r>
            <a:r>
              <a:rPr lang="zh-CN" altLang="en-US" sz="1600">
                <a:solidFill>
                  <a:schemeClr val="tx1"/>
                </a:solidFill>
                <a:latin typeface="微软雅黑" panose="020b0503020204020204" pitchFamily="34" charset="-122"/>
                <a:ea typeface="微软雅黑" panose="020b0503020204020204" pitchFamily="34" charset="-122"/>
              </a:rPr>
              <a:t>、东升、浪网、勒流、斗门、谢岗、大塘、丹灶、鼎湖、明城、龙口、虎门大桥、沙涌、沙贝、狮岭、蚬岗（共</a:t>
            </a:r>
            <a:r>
              <a:rPr lang="en-US" altLang="zh-CN" sz="1600">
                <a:solidFill>
                  <a:schemeClr val="tx1"/>
                </a:solidFill>
                <a:latin typeface="微软雅黑" panose="020b0503020204020204" pitchFamily="34" charset="-122"/>
                <a:ea typeface="微软雅黑" panose="020b0503020204020204" pitchFamily="34" charset="-122"/>
              </a:rPr>
              <a:t>18</a:t>
            </a:r>
            <a:r>
              <a:rPr lang="zh-CN" altLang="en-US" sz="1600">
                <a:solidFill>
                  <a:schemeClr val="tx1"/>
                </a:solidFill>
                <a:latin typeface="微软雅黑" panose="020b0503020204020204" pitchFamily="34" charset="-122"/>
                <a:ea typeface="微软雅黑" panose="020b0503020204020204" pitchFamily="34" charset="-122"/>
              </a:rPr>
              <a:t>对）</a:t>
            </a:r>
            <a:endParaRPr lang="en-US" altLang="zh-CN" sz="1600">
              <a:solidFill>
                <a:schemeClr val="tx1"/>
              </a:solidFill>
              <a:latin typeface="微软雅黑" panose="020b0503020204020204" pitchFamily="34" charset="-122"/>
              <a:ea typeface="微软雅黑" panose="020b0503020204020204" pitchFamily="34" charset="-122"/>
            </a:endParaRPr>
          </a:p>
          <a:p>
            <a:pPr marL="380990" indent="-380990">
              <a:lnSpc>
                <a:spcPct val="120000"/>
              </a:lnSpc>
              <a:spcAft>
                <a:spcPts val="2400"/>
              </a:spcAft>
              <a:buFont typeface="Wingdings" panose="05000000000000000000" pitchFamily="2" charset="2"/>
              <a:buChar char="ü"/>
            </a:pPr>
            <a:r>
              <a:rPr lang="zh-CN" altLang="en-US" sz="1600">
                <a:solidFill>
                  <a:schemeClr val="tx1"/>
                </a:solidFill>
                <a:latin typeface="微软雅黑" panose="020b0503020204020204" pitchFamily="34" charset="-122"/>
                <a:ea typeface="微软雅黑" panose="020b0503020204020204" pitchFamily="34" charset="-122"/>
              </a:rPr>
              <a:t>分公司三</a:t>
            </a:r>
            <a:r>
              <a:rPr lang="zh-CN" altLang="en-US" sz="1600" b="1">
                <a:solidFill>
                  <a:schemeClr val="tx1"/>
                </a:solidFill>
                <a:latin typeface="微软雅黑" panose="020b0503020204020204" pitchFamily="34" charset="-122"/>
                <a:ea typeface="微软雅黑" panose="020b0503020204020204" pitchFamily="34" charset="-122"/>
              </a:rPr>
              <a:t>（粤北）</a:t>
            </a:r>
            <a:r>
              <a:rPr lang="zh-CN" altLang="en-US" sz="1600">
                <a:solidFill>
                  <a:schemeClr val="tx1"/>
                </a:solidFill>
                <a:latin typeface="微软雅黑" panose="020b0503020204020204" pitchFamily="34" charset="-122"/>
                <a:ea typeface="微软雅黑" panose="020b0503020204020204" pitchFamily="34" charset="-122"/>
              </a:rPr>
              <a:t>：云岩、粤北、大桥、乳源、一六、</a:t>
            </a:r>
            <a:r>
              <a:rPr lang="zh-CN" altLang="en-US" sz="1600" u="sng">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乐昌</a:t>
            </a:r>
            <a:r>
              <a:rPr lang="zh-CN" altLang="en-US" sz="1600">
                <a:solidFill>
                  <a:schemeClr val="tx1"/>
                </a:solidFill>
                <a:latin typeface="微软雅黑" panose="020b0503020204020204" pitchFamily="34" charset="-122"/>
                <a:ea typeface="微软雅黑" panose="020b0503020204020204" pitchFamily="34" charset="-122"/>
              </a:rPr>
              <a:t>、梅花北、樟市、花城、源潭、黎溪、英红、英德、曲江、横石水、鱼湾、佛冈、瓦窑岗、高岗、丰阳、白沙、小三江、永丰、连麦、梁村、青龙（共</a:t>
            </a:r>
            <a:r>
              <a:rPr lang="en-US" altLang="zh-CN" sz="1600">
                <a:solidFill>
                  <a:schemeClr val="tx1"/>
                </a:solidFill>
                <a:latin typeface="微软雅黑" panose="020b0503020204020204" pitchFamily="34" charset="-122"/>
                <a:ea typeface="微软雅黑" panose="020b0503020204020204" pitchFamily="34" charset="-122"/>
              </a:rPr>
              <a:t>26</a:t>
            </a:r>
            <a:r>
              <a:rPr lang="zh-CN" altLang="en-US" sz="1600">
                <a:solidFill>
                  <a:schemeClr val="tx1"/>
                </a:solidFill>
                <a:latin typeface="微软雅黑" panose="020b0503020204020204" pitchFamily="34" charset="-122"/>
                <a:ea typeface="微软雅黑" panose="020b0503020204020204" pitchFamily="34" charset="-122"/>
              </a:rPr>
              <a:t>对） </a:t>
            </a:r>
            <a:endParaRPr lang="en-US" altLang="zh-CN" sz="1600">
              <a:solidFill>
                <a:schemeClr val="tx1"/>
              </a:solidFill>
              <a:latin typeface="微软雅黑" panose="020b0503020204020204" pitchFamily="34" charset="-122"/>
              <a:ea typeface="微软雅黑" panose="020b0503020204020204" pitchFamily="34" charset="-122"/>
            </a:endParaRPr>
          </a:p>
          <a:p>
            <a:pPr marL="380990" indent="-380990">
              <a:lnSpc>
                <a:spcPct val="120000"/>
              </a:lnSpc>
              <a:buFont typeface="Wingdings" panose="05000000000000000000" pitchFamily="2" charset="2"/>
              <a:buChar char="ü"/>
            </a:pPr>
            <a:r>
              <a:rPr lang="zh-CN" altLang="en-US" sz="1600">
                <a:solidFill>
                  <a:schemeClr val="tx1"/>
                </a:solidFill>
                <a:latin typeface="微软雅黑" panose="020b0503020204020204" pitchFamily="34" charset="-122"/>
                <a:ea typeface="微软雅黑" panose="020b0503020204020204" pitchFamily="34" charset="-122"/>
              </a:rPr>
              <a:t>分公司四</a:t>
            </a:r>
            <a:r>
              <a:rPr lang="zh-CN" altLang="en-US" sz="1600" b="1">
                <a:solidFill>
                  <a:schemeClr val="tx1"/>
                </a:solidFill>
                <a:latin typeface="微软雅黑" panose="020b0503020204020204" pitchFamily="34" charset="-122"/>
                <a:ea typeface="微软雅黑" panose="020b0503020204020204" pitchFamily="34" charset="-122"/>
              </a:rPr>
              <a:t>（粤西）</a:t>
            </a:r>
            <a:r>
              <a:rPr lang="zh-CN" altLang="en-US" sz="1600">
                <a:solidFill>
                  <a:schemeClr val="tx1"/>
                </a:solidFill>
                <a:latin typeface="微软雅黑" panose="020b0503020204020204" pitchFamily="34" charset="-122"/>
                <a:ea typeface="微软雅黑" panose="020b0503020204020204" pitchFamily="34" charset="-122"/>
              </a:rPr>
              <a:t>：梁金山、</a:t>
            </a:r>
            <a:r>
              <a:rPr lang="zh-CN" altLang="en-US" sz="1600" u="sng">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阳江</a:t>
            </a:r>
            <a:r>
              <a:rPr lang="zh-CN" altLang="en-US" sz="1600">
                <a:solidFill>
                  <a:schemeClr val="tx1"/>
                </a:solidFill>
                <a:latin typeface="微软雅黑" panose="020b0503020204020204" pitchFamily="34" charset="-122"/>
                <a:ea typeface="微软雅黑" panose="020b0503020204020204" pitchFamily="34" charset="-122"/>
              </a:rPr>
              <a:t>、大槐、阳西、漠阳江、电白、官渡、横山、遂溪、雷州、白沙、水口、茂名、逍遥口、葵洞、建城、附城、安塘、合水、上川、大沟、苹塘、新城、水台、司前、阳春、华石（共</a:t>
            </a:r>
            <a:r>
              <a:rPr lang="en-US" altLang="zh-CN" sz="1600">
                <a:solidFill>
                  <a:schemeClr val="tx1"/>
                </a:solidFill>
                <a:latin typeface="微软雅黑" panose="020b0503020204020204" pitchFamily="34" charset="-122"/>
                <a:ea typeface="微软雅黑" panose="020b0503020204020204" pitchFamily="34" charset="-122"/>
              </a:rPr>
              <a:t>27</a:t>
            </a:r>
            <a:r>
              <a:rPr lang="zh-CN" altLang="en-US" sz="1600">
                <a:solidFill>
                  <a:schemeClr val="tx1"/>
                </a:solidFill>
                <a:latin typeface="微软雅黑" panose="020b0503020204020204" pitchFamily="34" charset="-122"/>
                <a:ea typeface="微软雅黑" panose="020b0503020204020204" pitchFamily="34" charset="-122"/>
              </a:rPr>
              <a:t>对） </a:t>
            </a:r>
            <a:endParaRPr lang="zh-CN" altLang="en-US" sz="1600">
              <a:solidFill>
                <a:srgbClr val="FF0000"/>
              </a:solidFill>
              <a:latin typeface="微软雅黑" panose="020b0503020204020204" pitchFamily="34" charset="-122"/>
              <a:ea typeface="微软雅黑" panose="020b0503020204020204" pitchFamily="34" charset="-122"/>
            </a:endParaRPr>
          </a:p>
        </p:txBody>
      </p:sp>
      <p:sp>
        <p:nvSpPr>
          <p:cNvPr id="5" name="TextBox 4"/>
          <p:cNvSpPr txBox="1"/>
          <p:nvPr/>
        </p:nvSpPr>
        <p:spPr>
          <a:xfrm>
            <a:off x="1352763" y="5602935"/>
            <a:ext cx="3615839" cy="307773"/>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smtClean="0">
                <a:latin typeface="微软雅黑" panose="020b0503020204020204" pitchFamily="34" charset="-122"/>
                <a:ea typeface="微软雅黑" panose="020b0503020204020204" pitchFamily="34" charset="-122"/>
              </a:rPr>
              <a:t>*  </a:t>
            </a:r>
            <a:r>
              <a:rPr lang="zh-CN" altLang="en-US" sz="1200" smtClean="0">
                <a:latin typeface="微软雅黑" panose="020b0503020204020204" pitchFamily="34" charset="-122"/>
                <a:ea typeface="微软雅黑" panose="020b0503020204020204" pitchFamily="34" charset="-122"/>
              </a:rPr>
              <a:t>横线所指服务区为分公司选址建议</a:t>
            </a:r>
            <a:endParaRPr lang="zh-CN" altLang="en-US" sz="12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355659622"/>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3. </a:t>
            </a:r>
            <a:r>
              <a:rPr lang="zh-CN" altLang="en-US" smtClean="0"/>
              <a:t>分公司</a:t>
            </a:r>
            <a:r>
              <a:rPr lang="zh-CN" altLang="en-US"/>
              <a:t>组织与编制建议：分公司下属</a:t>
            </a:r>
            <a:r>
              <a:rPr lang="zh-CN" altLang="en-US" smtClean="0"/>
              <a:t>服务区班子</a:t>
            </a:r>
            <a:r>
              <a:rPr lang="zh-CN" altLang="en-US"/>
              <a:t>成员</a:t>
            </a:r>
            <a:r>
              <a:rPr lang="zh-CN" altLang="en-US" smtClean="0"/>
              <a:t>为</a:t>
            </a:r>
            <a:r>
              <a:rPr lang="en-US" altLang="zh-CN" smtClean="0"/>
              <a:t>4</a:t>
            </a:r>
            <a:r>
              <a:rPr lang="zh-CN" altLang="en-US" smtClean="0"/>
              <a:t>人，编制共</a:t>
            </a:r>
            <a:r>
              <a:rPr lang="en-US" altLang="zh-CN" smtClean="0"/>
              <a:t>20</a:t>
            </a:r>
            <a:r>
              <a:rPr lang="zh-CN" altLang="en-US" smtClean="0"/>
              <a:t>人</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30</a:t>
            </a:fld>
            <a:endParaRPr lang="zh-CN" altLang="en-US"/>
          </a:p>
        </p:txBody>
      </p:sp>
      <p:sp>
        <p:nvSpPr>
          <p:cNvPr id="36" name="矩形 35"/>
          <p:cNvSpPr/>
          <p:nvPr/>
        </p:nvSpPr>
        <p:spPr>
          <a:xfrm>
            <a:off x="5327915" y="1316765"/>
            <a:ext cx="1680000" cy="72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总经理</a:t>
            </a:r>
          </a:p>
        </p:txBody>
      </p:sp>
      <p:sp>
        <p:nvSpPr>
          <p:cNvPr id="37" name="矩形 36"/>
          <p:cNvSpPr/>
          <p:nvPr/>
        </p:nvSpPr>
        <p:spPr>
          <a:xfrm>
            <a:off x="8208395" y="2362984"/>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副总经理</a:t>
            </a:r>
            <a:endParaRPr lang="en-US" altLang="zh-CN">
              <a:solidFill>
                <a:schemeClr val="tx1"/>
              </a:solidFill>
              <a:latin typeface="微软雅黑" panose="020b0503020204020204" pitchFamily="34" charset="-122"/>
              <a:ea typeface="微软雅黑" panose="020b0503020204020204" pitchFamily="34" charset="-122"/>
            </a:endParaRPr>
          </a:p>
          <a:p>
            <a:pPr algn="ctr"/>
            <a:r>
              <a:rPr lang="zh-CN" altLang="en-US">
                <a:solidFill>
                  <a:schemeClr val="tx1"/>
                </a:solidFill>
                <a:latin typeface="微软雅黑" panose="020b0503020204020204" pitchFamily="34" charset="-122"/>
                <a:ea typeface="微软雅黑" panose="020b0503020204020204" pitchFamily="34" charset="-122"/>
              </a:rPr>
              <a:t>兼部门经理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38" name="TextBox 37"/>
          <p:cNvSpPr txBox="1"/>
          <p:nvPr/>
        </p:nvSpPr>
        <p:spPr>
          <a:xfrm>
            <a:off x="9815309" y="2584718"/>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39" name="TextBox 38"/>
          <p:cNvSpPr txBox="1"/>
          <p:nvPr/>
        </p:nvSpPr>
        <p:spPr>
          <a:xfrm>
            <a:off x="7248128" y="1502359"/>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40" name="TextBox 39"/>
          <p:cNvSpPr txBox="1"/>
          <p:nvPr/>
        </p:nvSpPr>
        <p:spPr>
          <a:xfrm>
            <a:off x="7223021" y="2584718"/>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41" name="TextBox 40"/>
          <p:cNvSpPr txBox="1"/>
          <p:nvPr/>
        </p:nvSpPr>
        <p:spPr>
          <a:xfrm>
            <a:off x="1391477" y="3499458"/>
            <a:ext cx="158410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运营管理部</a:t>
            </a:r>
            <a:endParaRPr lang="en-US" altLang="zh-CN">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5</a:t>
            </a:r>
            <a:r>
              <a:rPr lang="zh-CN" altLang="en-US" smtClean="0">
                <a:latin typeface="微软雅黑" panose="020b0503020204020204" pitchFamily="34" charset="-122"/>
                <a:ea typeface="微软雅黑" panose="020b0503020204020204" pitchFamily="34" charset="-122"/>
              </a:rPr>
              <a:t>人</a:t>
            </a:r>
            <a:endParaRPr lang="en-US" altLang="zh-CN">
              <a:latin typeface="微软雅黑" panose="020b0503020204020204" pitchFamily="34" charset="-122"/>
              <a:ea typeface="微软雅黑" panose="020b0503020204020204" pitchFamily="34" charset="-122"/>
            </a:endParaRPr>
          </a:p>
        </p:txBody>
      </p:sp>
      <p:sp>
        <p:nvSpPr>
          <p:cNvPr id="42" name="TextBox 41"/>
          <p:cNvSpPr txBox="1"/>
          <p:nvPr/>
        </p:nvSpPr>
        <p:spPr>
          <a:xfrm>
            <a:off x="3686349" y="3500440"/>
            <a:ext cx="1545556"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安全与物业管理部</a:t>
            </a:r>
            <a:r>
              <a:rPr lang="en-US" altLang="zh-CN">
                <a:latin typeface="微软雅黑" panose="020b0503020204020204" pitchFamily="34" charset="-122"/>
                <a:ea typeface="微软雅黑" panose="020b0503020204020204" pitchFamily="34" charset="-122"/>
              </a:rPr>
              <a:t>3</a:t>
            </a:r>
            <a:r>
              <a:rPr lang="zh-CN" altLang="en-US">
                <a:latin typeface="微软雅黑" panose="020b0503020204020204" pitchFamily="34" charset="-122"/>
                <a:ea typeface="微软雅黑" panose="020b0503020204020204" pitchFamily="34" charset="-122"/>
              </a:rPr>
              <a:t>人</a:t>
            </a:r>
          </a:p>
        </p:txBody>
      </p:sp>
      <p:sp>
        <p:nvSpPr>
          <p:cNvPr id="43" name="TextBox 42"/>
          <p:cNvSpPr txBox="1"/>
          <p:nvPr/>
        </p:nvSpPr>
        <p:spPr>
          <a:xfrm>
            <a:off x="5909973" y="3486152"/>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财务管理部</a:t>
            </a:r>
            <a:endParaRPr lang="en-US" altLang="zh-CN">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44" name="矩形 43"/>
          <p:cNvSpPr/>
          <p:nvPr/>
        </p:nvSpPr>
        <p:spPr>
          <a:xfrm>
            <a:off x="2831637" y="2363051"/>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副总经理</a:t>
            </a:r>
            <a:endParaRPr lang="en-US" altLang="zh-CN">
              <a:solidFill>
                <a:schemeClr val="tx1"/>
              </a:solidFill>
              <a:latin typeface="微软雅黑" panose="020b0503020204020204" pitchFamily="34" charset="-122"/>
              <a:ea typeface="微软雅黑" panose="020b0503020204020204" pitchFamily="34" charset="-122"/>
            </a:endParaRPr>
          </a:p>
          <a:p>
            <a:pPr algn="ctr"/>
            <a:r>
              <a:rPr lang="zh-CN" altLang="en-US">
                <a:solidFill>
                  <a:schemeClr val="tx1"/>
                </a:solidFill>
                <a:latin typeface="微软雅黑" panose="020b0503020204020204" pitchFamily="34" charset="-122"/>
                <a:ea typeface="微软雅黑" panose="020b0503020204020204" pitchFamily="34" charset="-122"/>
              </a:rPr>
              <a:t>兼部门经理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45" name="矩形 44"/>
          <p:cNvSpPr/>
          <p:nvPr/>
        </p:nvSpPr>
        <p:spPr>
          <a:xfrm>
            <a:off x="5808128" y="2341631"/>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副总经理</a:t>
            </a:r>
            <a:endParaRPr lang="en-US" altLang="zh-CN">
              <a:solidFill>
                <a:schemeClr val="tx1"/>
              </a:solidFill>
              <a:latin typeface="微软雅黑" panose="020b0503020204020204" pitchFamily="34" charset="-122"/>
              <a:ea typeface="微软雅黑" panose="020b0503020204020204" pitchFamily="34" charset="-122"/>
            </a:endParaRPr>
          </a:p>
          <a:p>
            <a:pPr algn="ctr"/>
            <a:r>
              <a:rPr lang="zh-CN" altLang="en-US">
                <a:solidFill>
                  <a:schemeClr val="tx1"/>
                </a:solidFill>
                <a:latin typeface="微软雅黑" panose="020b0503020204020204" pitchFamily="34" charset="-122"/>
                <a:ea typeface="微软雅黑" panose="020b0503020204020204" pitchFamily="34" charset="-122"/>
              </a:rPr>
              <a:t>兼部门经理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46" name="TextBox 45"/>
          <p:cNvSpPr txBox="1"/>
          <p:nvPr/>
        </p:nvSpPr>
        <p:spPr>
          <a:xfrm>
            <a:off x="4271797" y="2584718"/>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cxnSp>
        <p:nvCxnSpPr>
          <p:cNvPr id="47" name="肘形连接符 46"/>
          <p:cNvCxnSpPr>
            <a:stCxn id="36" idx="2"/>
            <a:endCxn id="37" idx="0"/>
          </p:cNvCxnSpPr>
          <p:nvPr/>
        </p:nvCxnSpPr>
        <p:spPr>
          <a:xfrm rot="16200000" flipH="1">
            <a:off x="7385045" y="819635"/>
            <a:ext cx="326219" cy="2760480"/>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肘形连接符 47"/>
          <p:cNvCxnSpPr>
            <a:stCxn id="36" idx="2"/>
            <a:endCxn id="45" idx="0"/>
          </p:cNvCxnSpPr>
          <p:nvPr/>
        </p:nvCxnSpPr>
        <p:spPr>
          <a:xfrm rot="16200000" flipH="1">
            <a:off x="6195590" y="2009091"/>
            <a:ext cx="304865" cy="36021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肘形连接符 48"/>
          <p:cNvCxnSpPr>
            <a:stCxn id="36" idx="2"/>
            <a:endCxn id="44" idx="0"/>
          </p:cNvCxnSpPr>
          <p:nvPr/>
        </p:nvCxnSpPr>
        <p:spPr>
          <a:xfrm rot="5400000">
            <a:off x="4696634" y="891770"/>
            <a:ext cx="326285" cy="2616277"/>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矩形 49"/>
          <p:cNvSpPr/>
          <p:nvPr/>
        </p:nvSpPr>
        <p:spPr>
          <a:xfrm>
            <a:off x="1295467" y="3434642"/>
            <a:ext cx="1812799" cy="76244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1" name="矩形 50"/>
          <p:cNvSpPr/>
          <p:nvPr/>
        </p:nvSpPr>
        <p:spPr>
          <a:xfrm>
            <a:off x="3515117" y="3439480"/>
            <a:ext cx="1812799" cy="75760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cxnSp>
        <p:nvCxnSpPr>
          <p:cNvPr id="52" name="肘形连接符 51"/>
          <p:cNvCxnSpPr>
            <a:stCxn id="44" idx="2"/>
            <a:endCxn id="50" idx="0"/>
          </p:cNvCxnSpPr>
          <p:nvPr/>
        </p:nvCxnSpPr>
        <p:spPr>
          <a:xfrm rot="5400000">
            <a:off x="2676958" y="2559960"/>
            <a:ext cx="399591" cy="1349771"/>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肘形连接符 52"/>
          <p:cNvCxnSpPr>
            <a:stCxn id="44" idx="2"/>
            <a:endCxn id="51" idx="0"/>
          </p:cNvCxnSpPr>
          <p:nvPr/>
        </p:nvCxnSpPr>
        <p:spPr>
          <a:xfrm rot="16200000" flipH="1">
            <a:off x="3784362" y="2802326"/>
            <a:ext cx="404429" cy="869879"/>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4" name="矩形 53"/>
          <p:cNvSpPr/>
          <p:nvPr/>
        </p:nvSpPr>
        <p:spPr>
          <a:xfrm>
            <a:off x="5723362" y="3434642"/>
            <a:ext cx="1812799" cy="76244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5" name="矩形 54"/>
          <p:cNvSpPr/>
          <p:nvPr/>
        </p:nvSpPr>
        <p:spPr>
          <a:xfrm>
            <a:off x="8027618" y="3418061"/>
            <a:ext cx="1812799" cy="77902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6" name="TextBox 55"/>
          <p:cNvSpPr txBox="1"/>
          <p:nvPr/>
        </p:nvSpPr>
        <p:spPr>
          <a:xfrm>
            <a:off x="8211792" y="3486152"/>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综合管理</a:t>
            </a:r>
            <a:r>
              <a:rPr lang="zh-CN" altLang="en-US" smtClean="0">
                <a:latin typeface="微软雅黑" panose="020b0503020204020204" pitchFamily="34" charset="-122"/>
                <a:ea typeface="微软雅黑" panose="020b0503020204020204" pitchFamily="34" charset="-122"/>
              </a:rPr>
              <a:t>部</a:t>
            </a:r>
            <a:endParaRPr lang="en-US" altLang="zh-CN" smtClean="0">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a:latin typeface="微软雅黑" panose="020b0503020204020204" pitchFamily="34" charset="-122"/>
                <a:ea typeface="微软雅黑" panose="020b0503020204020204" pitchFamily="34" charset="-122"/>
              </a:rPr>
              <a:t>人</a:t>
            </a:r>
          </a:p>
        </p:txBody>
      </p:sp>
      <p:cxnSp>
        <p:nvCxnSpPr>
          <p:cNvPr id="57" name="肘形连接符 56"/>
          <p:cNvCxnSpPr>
            <a:stCxn id="45" idx="2"/>
            <a:endCxn id="54" idx="0"/>
          </p:cNvCxnSpPr>
          <p:nvPr/>
        </p:nvCxnSpPr>
        <p:spPr>
          <a:xfrm rot="16200000" flipH="1">
            <a:off x="6368439" y="3173320"/>
            <a:ext cx="421011" cy="10163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肘形连接符 57"/>
          <p:cNvCxnSpPr>
            <a:stCxn id="37" idx="2"/>
            <a:endCxn id="55" idx="0"/>
          </p:cNvCxnSpPr>
          <p:nvPr/>
        </p:nvCxnSpPr>
        <p:spPr>
          <a:xfrm rot="16200000" flipH="1">
            <a:off x="8739669" y="3223710"/>
            <a:ext cx="383076" cy="562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1199457" y="4241505"/>
            <a:ext cx="2052556" cy="120032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经营分析</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招商实施及监督</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资产管理</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服务区服务质量和标准监督</a:t>
            </a:r>
          </a:p>
        </p:txBody>
      </p:sp>
      <p:sp>
        <p:nvSpPr>
          <p:cNvPr id="60" name="TextBox 59"/>
          <p:cNvSpPr txBox="1"/>
          <p:nvPr/>
        </p:nvSpPr>
        <p:spPr>
          <a:xfrm>
            <a:off x="3407702" y="4279602"/>
            <a:ext cx="2310249" cy="2062099"/>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服务区安全管理（应急预案）的稽查、考核</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服务区物业管理的稽查、考核</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基建工程及中型维修养护</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en-US" altLang="zh-CN" sz="1400">
                <a:latin typeface="微软雅黑" panose="020b0503020204020204" pitchFamily="34" charset="-122"/>
                <a:ea typeface="微软雅黑" panose="020b0503020204020204" pitchFamily="34" charset="-122"/>
              </a:rPr>
              <a:t>VI</a:t>
            </a:r>
            <a:r>
              <a:rPr lang="zh-CN" altLang="en-US" sz="1400">
                <a:latin typeface="微软雅黑" panose="020b0503020204020204" pitchFamily="34" charset="-122"/>
                <a:ea typeface="微软雅黑" panose="020b0503020204020204" pitchFamily="34" charset="-122"/>
              </a:rPr>
              <a:t>管理</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综治维稳工作</a:t>
            </a:r>
          </a:p>
        </p:txBody>
      </p:sp>
      <p:sp>
        <p:nvSpPr>
          <p:cNvPr id="61" name="TextBox 60"/>
          <p:cNvSpPr txBox="1"/>
          <p:nvPr/>
        </p:nvSpPr>
        <p:spPr>
          <a:xfrm>
            <a:off x="5932263" y="4279602"/>
            <a:ext cx="1824203" cy="120032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服务区财务预算控制、审批及</a:t>
            </a:r>
            <a:r>
              <a:rPr lang="zh-CN" altLang="en-US" sz="1400" smtClean="0">
                <a:latin typeface="微软雅黑" panose="020b0503020204020204" pitchFamily="34" charset="-122"/>
                <a:ea typeface="微软雅黑" panose="020b0503020204020204" pitchFamily="34" charset="-122"/>
              </a:rPr>
              <a:t>审计</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smtClean="0">
                <a:latin typeface="微软雅黑" panose="020b0503020204020204" pitchFamily="34" charset="-122"/>
                <a:ea typeface="微软雅黑" panose="020b0503020204020204" pitchFamily="34" charset="-122"/>
              </a:rPr>
              <a:t>服务区的账务处理</a:t>
            </a:r>
            <a:endParaRPr lang="zh-CN" altLang="en-US" sz="1400">
              <a:latin typeface="微软雅黑" panose="020b0503020204020204" pitchFamily="34" charset="-122"/>
              <a:ea typeface="微软雅黑" panose="020b0503020204020204" pitchFamily="34" charset="-122"/>
            </a:endParaRPr>
          </a:p>
        </p:txBody>
      </p:sp>
      <p:sp>
        <p:nvSpPr>
          <p:cNvPr id="62" name="TextBox 61"/>
          <p:cNvSpPr txBox="1"/>
          <p:nvPr/>
        </p:nvSpPr>
        <p:spPr>
          <a:xfrm>
            <a:off x="8061828" y="4303893"/>
            <a:ext cx="1896766" cy="120032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监察审计</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smtClean="0">
                <a:latin typeface="微软雅黑" panose="020b0503020204020204" pitchFamily="34" charset="-122"/>
                <a:ea typeface="微软雅黑" panose="020b0503020204020204" pitchFamily="34" charset="-122"/>
              </a:rPr>
              <a:t>党群工作</a:t>
            </a:r>
            <a:endParaRPr lang="zh-CN" altLang="en-US"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行政</a:t>
            </a:r>
            <a:r>
              <a:rPr lang="zh-CN" altLang="en-US" sz="1400" smtClean="0">
                <a:latin typeface="微软雅黑" panose="020b0503020204020204" pitchFamily="34" charset="-122"/>
                <a:ea typeface="微软雅黑" panose="020b0503020204020204" pitchFamily="34" charset="-122"/>
              </a:rPr>
              <a:t>后勤</a:t>
            </a:r>
            <a:r>
              <a:rPr lang="zh-CN" altLang="en-US" sz="140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系统管理等</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人力资源</a:t>
            </a:r>
            <a:endParaRPr lang="en-US" altLang="zh-CN" sz="1400">
              <a:latin typeface="微软雅黑" panose="020b0503020204020204" pitchFamily="34" charset="-122"/>
              <a:ea typeface="微软雅黑" panose="020b0503020204020204" pitchFamily="34" charset="-122"/>
            </a:endParaRPr>
          </a:p>
        </p:txBody>
      </p:sp>
      <p:sp>
        <p:nvSpPr>
          <p:cNvPr id="63" name="五角星 62"/>
          <p:cNvSpPr/>
          <p:nvPr/>
        </p:nvSpPr>
        <p:spPr>
          <a:xfrm>
            <a:off x="9958593" y="3646744"/>
            <a:ext cx="314604" cy="201528"/>
          </a:xfrm>
          <a:prstGeom prst="star5">
            <a:avLst/>
          </a:prstGeom>
          <a:solidFill>
            <a:srgbClr val="FFFF00"/>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64" name="圆角矩形 63"/>
          <p:cNvSpPr/>
          <p:nvPr/>
        </p:nvSpPr>
        <p:spPr>
          <a:xfrm>
            <a:off x="10416480" y="3537787"/>
            <a:ext cx="1152128" cy="480053"/>
          </a:xfrm>
          <a:prstGeom prst="round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smtClean="0">
                <a:solidFill>
                  <a:schemeClr val="tx1"/>
                </a:solidFill>
                <a:latin typeface="微软雅黑" panose="020b0503020204020204" pitchFamily="34" charset="-122"/>
                <a:ea typeface="微软雅黑" panose="020b0503020204020204" pitchFamily="34" charset="-122"/>
              </a:rPr>
              <a:t>本部部门建议</a:t>
            </a:r>
            <a:r>
              <a:rPr lang="en-US" altLang="zh-CN" sz="1400">
                <a:solidFill>
                  <a:schemeClr val="tx1"/>
                </a:solidFill>
                <a:latin typeface="微软雅黑" panose="020b0503020204020204" pitchFamily="34" charset="-122"/>
                <a:ea typeface="微软雅黑" panose="020b0503020204020204" pitchFamily="34" charset="-122"/>
              </a:rPr>
              <a:t>5</a:t>
            </a:r>
            <a:r>
              <a:rPr lang="zh-CN" altLang="en-US" sz="1400">
                <a:solidFill>
                  <a:schemeClr val="tx1"/>
                </a:solidFill>
                <a:latin typeface="微软雅黑" panose="020b0503020204020204" pitchFamily="34" charset="-122"/>
                <a:ea typeface="微软雅黑" panose="020b0503020204020204" pitchFamily="34" charset="-122"/>
              </a:rPr>
              <a:t>人</a:t>
            </a:r>
          </a:p>
        </p:txBody>
      </p:sp>
      <p:sp>
        <p:nvSpPr>
          <p:cNvPr id="65" name="五角星 64"/>
          <p:cNvSpPr/>
          <p:nvPr/>
        </p:nvSpPr>
        <p:spPr>
          <a:xfrm>
            <a:off x="6121057" y="5644213"/>
            <a:ext cx="314604" cy="201528"/>
          </a:xfrm>
          <a:prstGeom prst="star5">
            <a:avLst/>
          </a:prstGeom>
          <a:solidFill>
            <a:srgbClr val="FFFF00"/>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66" name="圆角矩形 65"/>
          <p:cNvSpPr/>
          <p:nvPr/>
        </p:nvSpPr>
        <p:spPr>
          <a:xfrm>
            <a:off x="6578943" y="5549544"/>
            <a:ext cx="1177523" cy="480053"/>
          </a:xfrm>
          <a:prstGeom prst="round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smtClean="0">
                <a:solidFill>
                  <a:schemeClr val="tx1"/>
                </a:solidFill>
                <a:latin typeface="微软雅黑" panose="020b0503020204020204" pitchFamily="34" charset="-122"/>
                <a:ea typeface="微软雅黑" panose="020b0503020204020204" pitchFamily="34" charset="-122"/>
              </a:rPr>
              <a:t>本部部门建议</a:t>
            </a:r>
            <a:r>
              <a:rPr lang="en-US" altLang="zh-CN" sz="1400">
                <a:solidFill>
                  <a:schemeClr val="tx1"/>
                </a:solidFill>
                <a:latin typeface="微软雅黑" panose="020b0503020204020204" pitchFamily="34" charset="-122"/>
                <a:ea typeface="微软雅黑" panose="020b0503020204020204" pitchFamily="34" charset="-122"/>
              </a:rPr>
              <a:t>5</a:t>
            </a:r>
            <a:r>
              <a:rPr lang="zh-CN" altLang="en-US" sz="1400">
                <a:solidFill>
                  <a:schemeClr val="tx1"/>
                </a:solidFill>
                <a:latin typeface="微软雅黑" panose="020b0503020204020204" pitchFamily="34" charset="-122"/>
                <a:ea typeface="微软雅黑" panose="020b0503020204020204" pitchFamily="34" charset="-122"/>
              </a:rPr>
              <a:t>人</a:t>
            </a:r>
          </a:p>
        </p:txBody>
      </p:sp>
      <p:sp>
        <p:nvSpPr>
          <p:cNvPr id="67" name="圆角矩形 66"/>
          <p:cNvSpPr/>
          <p:nvPr/>
        </p:nvSpPr>
        <p:spPr>
          <a:xfrm>
            <a:off x="599368" y="1117447"/>
            <a:ext cx="1126157" cy="480053"/>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smtClean="0">
                <a:solidFill>
                  <a:srgbClr val="FF0000"/>
                </a:solidFill>
                <a:latin typeface="微软雅黑" panose="020b0503020204020204" pitchFamily="34" charset="-122"/>
                <a:ea typeface="微软雅黑" panose="020b0503020204020204" pitchFamily="34" charset="-122"/>
              </a:rPr>
              <a:t>建议</a:t>
            </a:r>
            <a:r>
              <a:rPr lang="en-US" altLang="zh-CN" sz="1400" smtClean="0">
                <a:solidFill>
                  <a:srgbClr val="FF0000"/>
                </a:solidFill>
                <a:latin typeface="微软雅黑" panose="020b0503020204020204" pitchFamily="34" charset="-122"/>
                <a:ea typeface="微软雅黑" panose="020b0503020204020204" pitchFamily="34" charset="-122"/>
              </a:rPr>
              <a:t>20</a:t>
            </a:r>
            <a:r>
              <a:rPr lang="zh-CN" altLang="en-US" sz="1400" smtClean="0">
                <a:solidFill>
                  <a:srgbClr val="FF0000"/>
                </a:solidFill>
                <a:latin typeface="微软雅黑" panose="020b0503020204020204" pitchFamily="34" charset="-122"/>
                <a:ea typeface="微软雅黑" panose="020b0503020204020204" pitchFamily="34" charset="-122"/>
              </a:rPr>
              <a:t>人</a:t>
            </a:r>
            <a:endParaRPr lang="zh-CN" altLang="en-US" sz="1400">
              <a:solidFill>
                <a:srgbClr val="FF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673180406"/>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初期，针对下属服务区数量</a:t>
            </a:r>
            <a:r>
              <a:rPr lang="en-US" altLang="zh-CN" smtClean="0"/>
              <a:t>30</a:t>
            </a:r>
            <a:r>
              <a:rPr lang="zh-CN" altLang="en-US" smtClean="0"/>
              <a:t>对以内（不含</a:t>
            </a:r>
            <a:r>
              <a:rPr lang="en-US" altLang="zh-CN" smtClean="0"/>
              <a:t>30</a:t>
            </a:r>
            <a:r>
              <a:rPr lang="zh-CN" altLang="en-US" smtClean="0"/>
              <a:t>对）的分公司，班子成员实际配备为</a:t>
            </a:r>
            <a:r>
              <a:rPr lang="en-US" altLang="zh-CN" smtClean="0"/>
              <a:t>3</a:t>
            </a:r>
            <a:r>
              <a:rPr lang="zh-CN" altLang="en-US" smtClean="0"/>
              <a:t>人，编制共</a:t>
            </a:r>
            <a:r>
              <a:rPr lang="en-US" altLang="zh-CN" smtClean="0"/>
              <a:t>17</a:t>
            </a:r>
            <a:r>
              <a:rPr lang="zh-CN" altLang="en-US" smtClean="0"/>
              <a:t>人</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31</a:t>
            </a:fld>
            <a:endParaRPr lang="zh-CN" altLang="en-US"/>
          </a:p>
        </p:txBody>
      </p:sp>
      <p:sp>
        <p:nvSpPr>
          <p:cNvPr id="36" name="矩形 35"/>
          <p:cNvSpPr/>
          <p:nvPr/>
        </p:nvSpPr>
        <p:spPr>
          <a:xfrm>
            <a:off x="5145035" y="913351"/>
            <a:ext cx="1680000" cy="72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总经理</a:t>
            </a:r>
          </a:p>
        </p:txBody>
      </p:sp>
      <p:sp>
        <p:nvSpPr>
          <p:cNvPr id="37" name="矩形 36"/>
          <p:cNvSpPr/>
          <p:nvPr/>
        </p:nvSpPr>
        <p:spPr>
          <a:xfrm>
            <a:off x="7507355" y="1959570"/>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38" name="TextBox 37"/>
          <p:cNvSpPr txBox="1"/>
          <p:nvPr/>
        </p:nvSpPr>
        <p:spPr>
          <a:xfrm>
            <a:off x="8992349" y="2121164"/>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39" name="TextBox 38"/>
          <p:cNvSpPr txBox="1"/>
          <p:nvPr/>
        </p:nvSpPr>
        <p:spPr>
          <a:xfrm>
            <a:off x="6868259" y="1073400"/>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41" name="TextBox 40"/>
          <p:cNvSpPr txBox="1"/>
          <p:nvPr/>
        </p:nvSpPr>
        <p:spPr>
          <a:xfrm>
            <a:off x="1696277" y="3096044"/>
            <a:ext cx="158410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运营</a:t>
            </a:r>
            <a:r>
              <a:rPr lang="zh-CN" altLang="en-US" smtClean="0">
                <a:latin typeface="微软雅黑" panose="020b0503020204020204" pitchFamily="34" charset="-122"/>
                <a:ea typeface="微软雅黑" panose="020b0503020204020204" pitchFamily="34" charset="-122"/>
              </a:rPr>
              <a:t>管理组</a:t>
            </a:r>
            <a:endParaRPr lang="en-US" altLang="zh-CN">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en-US" altLang="zh-CN">
              <a:latin typeface="微软雅黑" panose="020b0503020204020204" pitchFamily="34" charset="-122"/>
              <a:ea typeface="微软雅黑" panose="020b0503020204020204" pitchFamily="34" charset="-122"/>
            </a:endParaRPr>
          </a:p>
        </p:txBody>
      </p:sp>
      <p:sp>
        <p:nvSpPr>
          <p:cNvPr id="42" name="TextBox 41"/>
          <p:cNvSpPr txBox="1"/>
          <p:nvPr/>
        </p:nvSpPr>
        <p:spPr>
          <a:xfrm>
            <a:off x="4341669" y="3025586"/>
            <a:ext cx="1545556"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安全与</a:t>
            </a:r>
            <a:r>
              <a:rPr lang="zh-CN" altLang="en-US" smtClean="0">
                <a:latin typeface="微软雅黑" panose="020b0503020204020204" pitchFamily="34" charset="-122"/>
                <a:ea typeface="微软雅黑" panose="020b0503020204020204" pitchFamily="34" charset="-122"/>
              </a:rPr>
              <a:t>物业管理组</a:t>
            </a:r>
            <a:r>
              <a:rPr lang="en-US" altLang="zh-CN" smtClean="0">
                <a:latin typeface="微软雅黑" panose="020b0503020204020204" pitchFamily="34" charset="-122"/>
                <a:ea typeface="微软雅黑" panose="020b0503020204020204" pitchFamily="34" charset="-122"/>
              </a:rPr>
              <a:t>3</a:t>
            </a:r>
            <a:r>
              <a:rPr lang="zh-CN" altLang="en-US">
                <a:latin typeface="微软雅黑" panose="020b0503020204020204" pitchFamily="34" charset="-122"/>
                <a:ea typeface="微软雅黑" panose="020b0503020204020204" pitchFamily="34" charset="-122"/>
              </a:rPr>
              <a:t>人</a:t>
            </a:r>
          </a:p>
        </p:txBody>
      </p:sp>
      <p:sp>
        <p:nvSpPr>
          <p:cNvPr id="43" name="TextBox 42"/>
          <p:cNvSpPr txBox="1"/>
          <p:nvPr/>
        </p:nvSpPr>
        <p:spPr>
          <a:xfrm>
            <a:off x="6565293" y="3025586"/>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财务管理组</a:t>
            </a:r>
            <a:endParaRPr lang="en-US" altLang="zh-CN">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3</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44" name="矩形 43"/>
          <p:cNvSpPr/>
          <p:nvPr/>
        </p:nvSpPr>
        <p:spPr>
          <a:xfrm>
            <a:off x="3306768" y="1959637"/>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46" name="TextBox 45"/>
          <p:cNvSpPr txBox="1"/>
          <p:nvPr/>
        </p:nvSpPr>
        <p:spPr>
          <a:xfrm>
            <a:off x="4746768" y="2145055"/>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cxnSp>
        <p:nvCxnSpPr>
          <p:cNvPr id="47" name="肘形连接符 46"/>
          <p:cNvCxnSpPr>
            <a:stCxn id="36" idx="2"/>
            <a:endCxn id="37" idx="0"/>
          </p:cNvCxnSpPr>
          <p:nvPr/>
        </p:nvCxnSpPr>
        <p:spPr>
          <a:xfrm rot="16200000" flipH="1">
            <a:off x="6943086" y="675300"/>
            <a:ext cx="326219" cy="2242320"/>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肘形连接符 48"/>
          <p:cNvCxnSpPr>
            <a:stCxn id="36" idx="2"/>
            <a:endCxn id="44" idx="0"/>
          </p:cNvCxnSpPr>
          <p:nvPr/>
        </p:nvCxnSpPr>
        <p:spPr>
          <a:xfrm rot="5400000">
            <a:off x="4842759" y="817361"/>
            <a:ext cx="326286" cy="1958267"/>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矩形 49"/>
          <p:cNvSpPr/>
          <p:nvPr/>
        </p:nvSpPr>
        <p:spPr>
          <a:xfrm>
            <a:off x="1600267" y="3031228"/>
            <a:ext cx="1812799" cy="76244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1" name="矩形 50"/>
          <p:cNvSpPr/>
          <p:nvPr/>
        </p:nvSpPr>
        <p:spPr>
          <a:xfrm>
            <a:off x="4170437" y="3036066"/>
            <a:ext cx="1812799" cy="75760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4" name="矩形 53"/>
          <p:cNvSpPr/>
          <p:nvPr/>
        </p:nvSpPr>
        <p:spPr>
          <a:xfrm>
            <a:off x="6378682" y="3031228"/>
            <a:ext cx="1812799" cy="76244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5" name="矩形 54"/>
          <p:cNvSpPr/>
          <p:nvPr/>
        </p:nvSpPr>
        <p:spPr>
          <a:xfrm>
            <a:off x="8682938" y="3014647"/>
            <a:ext cx="1812799" cy="77902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6" name="TextBox 55"/>
          <p:cNvSpPr txBox="1"/>
          <p:nvPr/>
        </p:nvSpPr>
        <p:spPr>
          <a:xfrm>
            <a:off x="8824248" y="3025586"/>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综合</a:t>
            </a:r>
            <a:r>
              <a:rPr lang="zh-CN" altLang="en-US" smtClean="0">
                <a:latin typeface="微软雅黑" panose="020b0503020204020204" pitchFamily="34" charset="-122"/>
                <a:ea typeface="微软雅黑" panose="020b0503020204020204" pitchFamily="34" charset="-122"/>
              </a:rPr>
              <a:t>管理组</a:t>
            </a:r>
            <a:endParaRPr lang="en-US" altLang="zh-CN" smtClean="0">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a:latin typeface="微软雅黑" panose="020b0503020204020204" pitchFamily="34" charset="-122"/>
                <a:ea typeface="微软雅黑" panose="020b0503020204020204" pitchFamily="34" charset="-122"/>
              </a:rPr>
              <a:t>人</a:t>
            </a:r>
          </a:p>
        </p:txBody>
      </p:sp>
      <p:sp>
        <p:nvSpPr>
          <p:cNvPr id="59" name="TextBox 58"/>
          <p:cNvSpPr txBox="1"/>
          <p:nvPr/>
        </p:nvSpPr>
        <p:spPr>
          <a:xfrm>
            <a:off x="1489017" y="3838091"/>
            <a:ext cx="2052556" cy="1631212"/>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经营</a:t>
            </a:r>
            <a:r>
              <a:rPr lang="zh-CN" altLang="en-US" sz="1400" smtClean="0">
                <a:latin typeface="微软雅黑" panose="020b0503020204020204" pitchFamily="34" charset="-122"/>
                <a:ea typeface="微软雅黑" panose="020b0503020204020204" pitchFamily="34" charset="-122"/>
              </a:rPr>
              <a:t>分析</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服务区业绩核算和经营</a:t>
            </a:r>
            <a:r>
              <a:rPr lang="zh-CN" altLang="en-US" sz="1400" smtClean="0">
                <a:latin typeface="微软雅黑" panose="020b0503020204020204" pitchFamily="34" charset="-122"/>
                <a:ea typeface="微软雅黑" panose="020b0503020204020204" pitchFamily="34" charset="-122"/>
              </a:rPr>
              <a:t>分析</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招商实施及监督</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资产管理</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服务区服务质量和标准监督</a:t>
            </a:r>
          </a:p>
        </p:txBody>
      </p:sp>
      <p:sp>
        <p:nvSpPr>
          <p:cNvPr id="60" name="TextBox 59"/>
          <p:cNvSpPr txBox="1"/>
          <p:nvPr/>
        </p:nvSpPr>
        <p:spPr>
          <a:xfrm>
            <a:off x="4063022" y="3876188"/>
            <a:ext cx="2310249" cy="2062099"/>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服务区安全管理（应急预案）的稽查、考核</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服务区物业管理的稽查、考核</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基建工程及中型维修养护</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en-US" altLang="zh-CN" sz="1400">
                <a:latin typeface="微软雅黑" panose="020b0503020204020204" pitchFamily="34" charset="-122"/>
                <a:ea typeface="微软雅黑" panose="020b0503020204020204" pitchFamily="34" charset="-122"/>
              </a:rPr>
              <a:t>VI</a:t>
            </a:r>
            <a:r>
              <a:rPr lang="zh-CN" altLang="en-US" sz="1400">
                <a:latin typeface="微软雅黑" panose="020b0503020204020204" pitchFamily="34" charset="-122"/>
                <a:ea typeface="微软雅黑" panose="020b0503020204020204" pitchFamily="34" charset="-122"/>
              </a:rPr>
              <a:t>管理</a:t>
            </a:r>
            <a:endParaRPr lang="en-US" altLang="zh-CN"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综治维稳工作</a:t>
            </a:r>
          </a:p>
        </p:txBody>
      </p:sp>
      <p:sp>
        <p:nvSpPr>
          <p:cNvPr id="61" name="TextBox 60"/>
          <p:cNvSpPr txBox="1"/>
          <p:nvPr/>
        </p:nvSpPr>
        <p:spPr>
          <a:xfrm>
            <a:off x="6587583" y="3876188"/>
            <a:ext cx="1824203" cy="120032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服务区财务预算控制、审批及</a:t>
            </a:r>
            <a:r>
              <a:rPr lang="zh-CN" altLang="en-US" sz="1400" smtClean="0">
                <a:latin typeface="微软雅黑" panose="020b0503020204020204" pitchFamily="34" charset="-122"/>
                <a:ea typeface="微软雅黑" panose="020b0503020204020204" pitchFamily="34" charset="-122"/>
              </a:rPr>
              <a:t>审计</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服务区的账务</a:t>
            </a:r>
            <a:r>
              <a:rPr lang="zh-CN" altLang="en-US" sz="1400" smtClean="0">
                <a:latin typeface="微软雅黑" panose="020b0503020204020204" pitchFamily="34" charset="-122"/>
                <a:ea typeface="微软雅黑" panose="020b0503020204020204" pitchFamily="34" charset="-122"/>
              </a:rPr>
              <a:t>处理</a:t>
            </a:r>
            <a:endParaRPr lang="zh-CN" altLang="en-US" sz="1400">
              <a:latin typeface="微软雅黑" panose="020b0503020204020204" pitchFamily="34" charset="-122"/>
              <a:ea typeface="微软雅黑" panose="020b0503020204020204" pitchFamily="34" charset="-122"/>
            </a:endParaRPr>
          </a:p>
        </p:txBody>
      </p:sp>
      <p:sp>
        <p:nvSpPr>
          <p:cNvPr id="35" name="圆角矩形 34"/>
          <p:cNvSpPr/>
          <p:nvPr/>
        </p:nvSpPr>
        <p:spPr>
          <a:xfrm>
            <a:off x="599368" y="1117447"/>
            <a:ext cx="1126157" cy="480053"/>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a:solidFill>
                  <a:srgbClr val="FF0000"/>
                </a:solidFill>
                <a:latin typeface="微软雅黑" panose="020b0503020204020204" pitchFamily="34" charset="-122"/>
                <a:ea typeface="微软雅黑" panose="020b0503020204020204" pitchFamily="34" charset="-122"/>
              </a:rPr>
              <a:t>建议</a:t>
            </a:r>
            <a:r>
              <a:rPr lang="en-US" altLang="zh-CN" sz="1400" smtClean="0">
                <a:solidFill>
                  <a:srgbClr val="FF0000"/>
                </a:solidFill>
                <a:latin typeface="微软雅黑" panose="020b0503020204020204" pitchFamily="34" charset="-122"/>
                <a:ea typeface="微软雅黑" panose="020b0503020204020204" pitchFamily="34" charset="-122"/>
              </a:rPr>
              <a:t>17</a:t>
            </a:r>
            <a:r>
              <a:rPr lang="zh-CN" altLang="en-US" sz="1400" smtClean="0">
                <a:solidFill>
                  <a:srgbClr val="FF0000"/>
                </a:solidFill>
                <a:latin typeface="微软雅黑" panose="020b0503020204020204" pitchFamily="34" charset="-122"/>
                <a:ea typeface="微软雅黑" panose="020b0503020204020204" pitchFamily="34" charset="-122"/>
              </a:rPr>
              <a:t>人</a:t>
            </a:r>
            <a:endParaRPr lang="zh-CN" altLang="en-US" sz="1400">
              <a:solidFill>
                <a:srgbClr val="FF0000"/>
              </a:solidFill>
              <a:latin typeface="微软雅黑" panose="020b0503020204020204" pitchFamily="34" charset="-122"/>
              <a:ea typeface="微软雅黑" panose="020b0503020204020204" pitchFamily="34" charset="-122"/>
            </a:endParaRPr>
          </a:p>
        </p:txBody>
      </p:sp>
      <p:sp>
        <p:nvSpPr>
          <p:cNvPr id="67" name="文本框 66"/>
          <p:cNvSpPr txBox="1"/>
          <p:nvPr/>
        </p:nvSpPr>
        <p:spPr>
          <a:xfrm>
            <a:off x="1918616" y="5770647"/>
            <a:ext cx="9014930" cy="10618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smtClean="0">
                <a:latin typeface="微软雅黑" panose="020b0503020204020204" pitchFamily="34" charset="-122"/>
                <a:ea typeface="微软雅黑" panose="020b0503020204020204" pitchFamily="34" charset="-122"/>
              </a:rPr>
              <a:t>说明：</a:t>
            </a:r>
            <a:endParaRPr lang="en-US" altLang="zh-CN" sz="1400" smtClean="0">
              <a:latin typeface="微软雅黑" panose="020b0503020204020204" pitchFamily="34" charset="-122"/>
              <a:ea typeface="微软雅黑" panose="020b0503020204020204" pitchFamily="34" charset="-122"/>
            </a:endParaRPr>
          </a:p>
          <a:p>
            <a:pPr>
              <a:lnSpc>
                <a:spcPct val="150000"/>
              </a:lnSpc>
            </a:pPr>
            <a:r>
              <a:rPr lang="en-US" altLang="zh-CN" sz="1400" smtClean="0">
                <a:latin typeface="微软雅黑" panose="020b0503020204020204" pitchFamily="34" charset="-122"/>
                <a:ea typeface="微软雅黑" panose="020b0503020204020204" pitchFamily="34" charset="-122"/>
              </a:rPr>
              <a:t>1  </a:t>
            </a:r>
            <a:r>
              <a:rPr lang="zh-CN" altLang="en-US" sz="1400" smtClean="0">
                <a:latin typeface="微软雅黑" panose="020b0503020204020204" pitchFamily="34" charset="-122"/>
                <a:ea typeface="微软雅黑" panose="020b0503020204020204" pitchFamily="34" charset="-122"/>
              </a:rPr>
              <a:t>人员编制不仅要基于工作内容，更重要是业务性质，围绕公司主营业务；</a:t>
            </a:r>
            <a:endParaRPr lang="en-US" altLang="zh-CN" sz="1400" smtClean="0">
              <a:latin typeface="微软雅黑" panose="020b0503020204020204" pitchFamily="34" charset="-122"/>
              <a:ea typeface="微软雅黑" panose="020b0503020204020204" pitchFamily="34" charset="-122"/>
            </a:endParaRPr>
          </a:p>
          <a:p>
            <a:pPr>
              <a:lnSpc>
                <a:spcPct val="150000"/>
              </a:lnSpc>
            </a:pPr>
            <a:r>
              <a:rPr lang="en-US" altLang="zh-CN" sz="1400" smtClean="0">
                <a:latin typeface="微软雅黑" panose="020b0503020204020204" pitchFamily="34" charset="-122"/>
                <a:ea typeface="微软雅黑" panose="020b0503020204020204" pitchFamily="34" charset="-122"/>
              </a:rPr>
              <a:t>2  </a:t>
            </a:r>
            <a:r>
              <a:rPr lang="zh-CN" altLang="en-US" sz="1400" smtClean="0">
                <a:latin typeface="微软雅黑" panose="020b0503020204020204" pitchFamily="34" charset="-122"/>
                <a:ea typeface="微软雅黑" panose="020b0503020204020204" pitchFamily="34" charset="-122"/>
              </a:rPr>
              <a:t>建议财务管理统一服务区报表及信息反馈格式，利用信息化，提升工作效率。</a:t>
            </a:r>
            <a:endParaRPr lang="zh-CN" altLang="en-US" sz="1400">
              <a:latin typeface="微软雅黑" panose="020b0503020204020204" pitchFamily="34" charset="-122"/>
              <a:ea typeface="微软雅黑" panose="020b0503020204020204" pitchFamily="34" charset="-122"/>
            </a:endParaRPr>
          </a:p>
        </p:txBody>
      </p:sp>
      <p:cxnSp>
        <p:nvCxnSpPr>
          <p:cNvPr id="9" name="肘形连接符 8"/>
          <p:cNvCxnSpPr>
            <a:stCxn id="37" idx="2"/>
            <a:endCxn id="43" idx="0"/>
          </p:cNvCxnSpPr>
          <p:nvPr/>
        </p:nvCxnSpPr>
        <p:spPr>
          <a:xfrm rot="5400000">
            <a:off x="7581861" y="2380092"/>
            <a:ext cx="394016" cy="89697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肘形连接符 10"/>
          <p:cNvCxnSpPr>
            <a:stCxn id="37" idx="2"/>
            <a:endCxn id="55" idx="0"/>
          </p:cNvCxnSpPr>
          <p:nvPr/>
        </p:nvCxnSpPr>
        <p:spPr>
          <a:xfrm rot="16200000" flipH="1">
            <a:off x="8716808" y="2142116"/>
            <a:ext cx="383077" cy="136198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肘形连接符 12"/>
          <p:cNvCxnSpPr>
            <a:stCxn id="44" idx="2"/>
            <a:endCxn id="42" idx="0"/>
          </p:cNvCxnSpPr>
          <p:nvPr/>
        </p:nvCxnSpPr>
        <p:spPr>
          <a:xfrm rot="16200000" flipH="1">
            <a:off x="4373633" y="2284771"/>
            <a:ext cx="393949" cy="1087679"/>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肘形连接符 14"/>
          <p:cNvCxnSpPr>
            <a:stCxn id="44" idx="2"/>
            <a:endCxn id="50" idx="0"/>
          </p:cNvCxnSpPr>
          <p:nvPr/>
        </p:nvCxnSpPr>
        <p:spPr>
          <a:xfrm rot="5400000">
            <a:off x="3066923" y="2071382"/>
            <a:ext cx="399591" cy="1520101"/>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8682938" y="3893831"/>
            <a:ext cx="1961250" cy="120032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监察审计</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smtClean="0">
                <a:latin typeface="微软雅黑" panose="020b0503020204020204" pitchFamily="34" charset="-122"/>
                <a:ea typeface="微软雅黑" panose="020b0503020204020204" pitchFamily="34" charset="-122"/>
              </a:rPr>
              <a:t>党群工作</a:t>
            </a:r>
            <a:endParaRPr lang="zh-CN" altLang="en-US" sz="140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行政</a:t>
            </a:r>
            <a:r>
              <a:rPr lang="zh-CN" altLang="en-US" sz="1400" smtClean="0">
                <a:latin typeface="微软雅黑" panose="020b0503020204020204" pitchFamily="34" charset="-122"/>
                <a:ea typeface="微软雅黑" panose="020b0503020204020204" pitchFamily="34" charset="-122"/>
              </a:rPr>
              <a:t>后勤</a:t>
            </a:r>
            <a:r>
              <a:rPr lang="zh-CN" altLang="en-US" sz="1400">
                <a:latin typeface="微软雅黑" panose="020b0503020204020204" pitchFamily="34" charset="-122"/>
                <a:ea typeface="微软雅黑" panose="020b0503020204020204" pitchFamily="34" charset="-122"/>
              </a:rPr>
              <a:t>、</a:t>
            </a:r>
            <a:r>
              <a:rPr lang="zh-CN" altLang="en-US" sz="1400" smtClean="0">
                <a:latin typeface="微软雅黑" panose="020b0503020204020204" pitchFamily="34" charset="-122"/>
                <a:ea typeface="微软雅黑" panose="020b0503020204020204" pitchFamily="34" charset="-122"/>
              </a:rPr>
              <a:t>系统管理等</a:t>
            </a:r>
            <a:endParaRPr lang="en-US" altLang="zh-CN" sz="1400" smtClean="0">
              <a:latin typeface="微软雅黑" panose="020b0503020204020204" pitchFamily="34" charset="-122"/>
              <a:ea typeface="微软雅黑" panose="020b0503020204020204" pitchFamily="34" charset="-122"/>
            </a:endParaRPr>
          </a:p>
          <a:p>
            <a:pPr marL="380990" indent="-380990">
              <a:buFont typeface="Wingdings" panose="05000000000000000000" pitchFamily="2" charset="2"/>
              <a:buChar char="p"/>
            </a:pPr>
            <a:r>
              <a:rPr lang="zh-CN" altLang="en-US" sz="1400">
                <a:latin typeface="微软雅黑" panose="020b0503020204020204" pitchFamily="34" charset="-122"/>
                <a:ea typeface="微软雅黑" panose="020b0503020204020204" pitchFamily="34" charset="-122"/>
              </a:rPr>
              <a:t>人力资源</a:t>
            </a:r>
            <a:endParaRPr lang="en-US" altLang="zh-CN" sz="1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099540575"/>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分公司岗位</a:t>
            </a:r>
            <a:r>
              <a:rPr lang="zh-CN" altLang="en-US"/>
              <a:t>建议</a:t>
            </a:r>
            <a:r>
              <a:rPr lang="zh-CN" altLang="en-US" smtClean="0"/>
              <a:t>：分公司不</a:t>
            </a:r>
            <a:r>
              <a:rPr lang="zh-CN" altLang="en-US"/>
              <a:t>设部门经理，由副总</a:t>
            </a:r>
            <a:r>
              <a:rPr lang="zh-CN" altLang="en-US" smtClean="0"/>
              <a:t>经理直接管理，岗位设置与分工由分管副总根据人员能力进行适当调整，公司总部控制编制总额</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32</a:t>
            </a:fld>
            <a:endParaRPr lang="zh-CN" altLang="en-US"/>
          </a:p>
        </p:txBody>
      </p:sp>
      <p:sp>
        <p:nvSpPr>
          <p:cNvPr id="36" name="矩形 35"/>
          <p:cNvSpPr/>
          <p:nvPr/>
        </p:nvSpPr>
        <p:spPr>
          <a:xfrm>
            <a:off x="5145035" y="913351"/>
            <a:ext cx="1680000" cy="72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总经理</a:t>
            </a:r>
          </a:p>
        </p:txBody>
      </p:sp>
      <p:sp>
        <p:nvSpPr>
          <p:cNvPr id="37" name="矩形 36"/>
          <p:cNvSpPr/>
          <p:nvPr/>
        </p:nvSpPr>
        <p:spPr>
          <a:xfrm>
            <a:off x="7507355" y="1959570"/>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38" name="TextBox 37"/>
          <p:cNvSpPr txBox="1"/>
          <p:nvPr/>
        </p:nvSpPr>
        <p:spPr>
          <a:xfrm>
            <a:off x="8992349" y="2121164"/>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39" name="TextBox 38"/>
          <p:cNvSpPr txBox="1"/>
          <p:nvPr/>
        </p:nvSpPr>
        <p:spPr>
          <a:xfrm>
            <a:off x="6868259" y="1073400"/>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41" name="TextBox 40"/>
          <p:cNvSpPr txBox="1"/>
          <p:nvPr/>
        </p:nvSpPr>
        <p:spPr>
          <a:xfrm>
            <a:off x="1696277" y="3096044"/>
            <a:ext cx="158410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运营</a:t>
            </a:r>
            <a:r>
              <a:rPr lang="zh-CN" altLang="en-US" smtClean="0">
                <a:latin typeface="微软雅黑" panose="020b0503020204020204" pitchFamily="34" charset="-122"/>
                <a:ea typeface="微软雅黑" panose="020b0503020204020204" pitchFamily="34" charset="-122"/>
              </a:rPr>
              <a:t>管理组</a:t>
            </a:r>
            <a:endParaRPr lang="en-US" altLang="zh-CN">
              <a:latin typeface="微软雅黑" panose="020b0503020204020204" pitchFamily="34" charset="-122"/>
              <a:ea typeface="微软雅黑" panose="020b0503020204020204" pitchFamily="34" charset="-122"/>
            </a:endParaRPr>
          </a:p>
          <a:p>
            <a:pPr algn="ctr"/>
            <a:r>
              <a:rPr lang="en-US" altLang="zh-CN" smtClean="0">
                <a:solidFill>
                  <a:srgbClr val="C00000"/>
                </a:solidFill>
                <a:latin typeface="微软雅黑" panose="020b0503020204020204" pitchFamily="34" charset="-122"/>
                <a:ea typeface="微软雅黑" panose="020b0503020204020204" pitchFamily="34" charset="-122"/>
              </a:rPr>
              <a:t>5</a:t>
            </a:r>
            <a:r>
              <a:rPr lang="zh-CN" altLang="en-US" smtClean="0">
                <a:latin typeface="微软雅黑" panose="020b0503020204020204" pitchFamily="34" charset="-122"/>
                <a:ea typeface="微软雅黑" panose="020b0503020204020204" pitchFamily="34" charset="-122"/>
              </a:rPr>
              <a:t>人</a:t>
            </a:r>
            <a:endParaRPr lang="en-US" altLang="zh-CN">
              <a:latin typeface="微软雅黑" panose="020b0503020204020204" pitchFamily="34" charset="-122"/>
              <a:ea typeface="微软雅黑" panose="020b0503020204020204" pitchFamily="34" charset="-122"/>
            </a:endParaRPr>
          </a:p>
        </p:txBody>
      </p:sp>
      <p:sp>
        <p:nvSpPr>
          <p:cNvPr id="42" name="TextBox 41"/>
          <p:cNvSpPr txBox="1"/>
          <p:nvPr/>
        </p:nvSpPr>
        <p:spPr>
          <a:xfrm>
            <a:off x="4227365" y="3054162"/>
            <a:ext cx="1545556"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安全与</a:t>
            </a:r>
            <a:r>
              <a:rPr lang="zh-CN" altLang="en-US" smtClean="0">
                <a:latin typeface="微软雅黑" panose="020b0503020204020204" pitchFamily="34" charset="-122"/>
                <a:ea typeface="微软雅黑" panose="020b0503020204020204" pitchFamily="34" charset="-122"/>
              </a:rPr>
              <a:t>物业管理组</a:t>
            </a:r>
            <a:r>
              <a:rPr lang="en-US" altLang="zh-CN" smtClean="0">
                <a:latin typeface="微软雅黑" panose="020b0503020204020204" pitchFamily="34" charset="-122"/>
                <a:ea typeface="微软雅黑" panose="020b0503020204020204" pitchFamily="34" charset="-122"/>
              </a:rPr>
              <a:t>3</a:t>
            </a:r>
            <a:r>
              <a:rPr lang="zh-CN" altLang="en-US">
                <a:latin typeface="微软雅黑" panose="020b0503020204020204" pitchFamily="34" charset="-122"/>
                <a:ea typeface="微软雅黑" panose="020b0503020204020204" pitchFamily="34" charset="-122"/>
              </a:rPr>
              <a:t>人</a:t>
            </a:r>
          </a:p>
        </p:txBody>
      </p:sp>
      <p:sp>
        <p:nvSpPr>
          <p:cNvPr id="43" name="TextBox 42"/>
          <p:cNvSpPr txBox="1"/>
          <p:nvPr/>
        </p:nvSpPr>
        <p:spPr>
          <a:xfrm>
            <a:off x="6565293" y="3025586"/>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mtClean="0">
                <a:latin typeface="微软雅黑" panose="020b0503020204020204" pitchFamily="34" charset="-122"/>
                <a:ea typeface="微软雅黑" panose="020b0503020204020204" pitchFamily="34" charset="-122"/>
              </a:rPr>
              <a:t>财务管理组</a:t>
            </a:r>
            <a:endParaRPr lang="en-US" altLang="zh-CN">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44" name="矩形 43"/>
          <p:cNvSpPr/>
          <p:nvPr/>
        </p:nvSpPr>
        <p:spPr>
          <a:xfrm>
            <a:off x="1735088" y="1959637"/>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46" name="TextBox 45"/>
          <p:cNvSpPr txBox="1"/>
          <p:nvPr/>
        </p:nvSpPr>
        <p:spPr>
          <a:xfrm>
            <a:off x="3183596" y="2118688"/>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cxnSp>
        <p:nvCxnSpPr>
          <p:cNvPr id="47" name="肘形连接符 46"/>
          <p:cNvCxnSpPr>
            <a:stCxn id="36" idx="2"/>
            <a:endCxn id="37" idx="0"/>
          </p:cNvCxnSpPr>
          <p:nvPr/>
        </p:nvCxnSpPr>
        <p:spPr>
          <a:xfrm rot="16200000" flipH="1">
            <a:off x="6943086" y="675300"/>
            <a:ext cx="326219" cy="2242320"/>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肘形连接符 48"/>
          <p:cNvCxnSpPr>
            <a:stCxn id="36" idx="2"/>
            <a:endCxn id="44" idx="0"/>
          </p:cNvCxnSpPr>
          <p:nvPr/>
        </p:nvCxnSpPr>
        <p:spPr>
          <a:xfrm rot="5400000">
            <a:off x="4056919" y="31521"/>
            <a:ext cx="326286" cy="3529947"/>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矩形 49"/>
          <p:cNvSpPr/>
          <p:nvPr/>
        </p:nvSpPr>
        <p:spPr>
          <a:xfrm>
            <a:off x="1600267" y="3031228"/>
            <a:ext cx="1812799" cy="76244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1" name="矩形 50"/>
          <p:cNvSpPr/>
          <p:nvPr/>
        </p:nvSpPr>
        <p:spPr>
          <a:xfrm>
            <a:off x="4056133" y="3036066"/>
            <a:ext cx="1812799" cy="75760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4" name="矩形 53"/>
          <p:cNvSpPr/>
          <p:nvPr/>
        </p:nvSpPr>
        <p:spPr>
          <a:xfrm>
            <a:off x="6378682" y="3031228"/>
            <a:ext cx="1812799" cy="76244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5" name="矩形 54"/>
          <p:cNvSpPr/>
          <p:nvPr/>
        </p:nvSpPr>
        <p:spPr>
          <a:xfrm>
            <a:off x="8682938" y="3014647"/>
            <a:ext cx="1812799" cy="77902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6" name="TextBox 55"/>
          <p:cNvSpPr txBox="1"/>
          <p:nvPr/>
        </p:nvSpPr>
        <p:spPr>
          <a:xfrm>
            <a:off x="8824248" y="3025586"/>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综合</a:t>
            </a:r>
            <a:r>
              <a:rPr lang="zh-CN" altLang="en-US" smtClean="0">
                <a:latin typeface="微软雅黑" panose="020b0503020204020204" pitchFamily="34" charset="-122"/>
                <a:ea typeface="微软雅黑" panose="020b0503020204020204" pitchFamily="34" charset="-122"/>
              </a:rPr>
              <a:t>管理组</a:t>
            </a:r>
            <a:endParaRPr lang="en-US" altLang="zh-CN" smtClean="0">
              <a:latin typeface="微软雅黑" panose="020b0503020204020204" pitchFamily="34" charset="-122"/>
              <a:ea typeface="微软雅黑" panose="020b0503020204020204" pitchFamily="34" charset="-122"/>
            </a:endParaRPr>
          </a:p>
          <a:p>
            <a:pPr algn="ctr"/>
            <a:r>
              <a:rPr lang="en-US" altLang="zh-CN" smtClean="0">
                <a:solidFill>
                  <a:srgbClr val="C00000"/>
                </a:solidFill>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35" name="圆角矩形 34"/>
          <p:cNvSpPr/>
          <p:nvPr/>
        </p:nvSpPr>
        <p:spPr>
          <a:xfrm>
            <a:off x="599368" y="1117447"/>
            <a:ext cx="1126157" cy="480053"/>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smtClean="0">
                <a:solidFill>
                  <a:srgbClr val="FF0000"/>
                </a:solidFill>
                <a:latin typeface="微软雅黑" panose="020b0503020204020204" pitchFamily="34" charset="-122"/>
                <a:ea typeface="微软雅黑" panose="020b0503020204020204" pitchFamily="34" charset="-122"/>
              </a:rPr>
              <a:t>建议</a:t>
            </a:r>
            <a:r>
              <a:rPr lang="en-US" altLang="zh-CN" sz="1400" smtClean="0">
                <a:solidFill>
                  <a:srgbClr val="FF0000"/>
                </a:solidFill>
                <a:latin typeface="微软雅黑" panose="020b0503020204020204" pitchFamily="34" charset="-122"/>
                <a:ea typeface="微软雅黑" panose="020b0503020204020204" pitchFamily="34" charset="-122"/>
              </a:rPr>
              <a:t>20</a:t>
            </a:r>
            <a:r>
              <a:rPr lang="zh-CN" altLang="en-US" sz="1400" smtClean="0">
                <a:solidFill>
                  <a:srgbClr val="FF0000"/>
                </a:solidFill>
                <a:latin typeface="微软雅黑" panose="020b0503020204020204" pitchFamily="34" charset="-122"/>
                <a:ea typeface="微软雅黑" panose="020b0503020204020204" pitchFamily="34" charset="-122"/>
              </a:rPr>
              <a:t>人</a:t>
            </a:r>
            <a:endParaRPr lang="zh-CN" altLang="en-US" sz="1400">
              <a:solidFill>
                <a:srgbClr val="FF0000"/>
              </a:solidFill>
              <a:latin typeface="微软雅黑" panose="020b0503020204020204" pitchFamily="34" charset="-122"/>
              <a:ea typeface="微软雅黑" panose="020b0503020204020204" pitchFamily="34" charset="-122"/>
            </a:endParaRPr>
          </a:p>
        </p:txBody>
      </p:sp>
      <p:cxnSp>
        <p:nvCxnSpPr>
          <p:cNvPr id="9" name="肘形连接符 8"/>
          <p:cNvCxnSpPr>
            <a:stCxn id="37" idx="2"/>
            <a:endCxn id="43" idx="0"/>
          </p:cNvCxnSpPr>
          <p:nvPr/>
        </p:nvCxnSpPr>
        <p:spPr>
          <a:xfrm rot="5400000">
            <a:off x="7581861" y="2380092"/>
            <a:ext cx="394016" cy="89697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肘形连接符 10"/>
          <p:cNvCxnSpPr>
            <a:stCxn id="37" idx="2"/>
            <a:endCxn id="55" idx="0"/>
          </p:cNvCxnSpPr>
          <p:nvPr/>
        </p:nvCxnSpPr>
        <p:spPr>
          <a:xfrm rot="16200000" flipH="1">
            <a:off x="8716808" y="2142116"/>
            <a:ext cx="383077" cy="1361983"/>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肘形连接符 14"/>
          <p:cNvCxnSpPr>
            <a:stCxn id="44" idx="2"/>
            <a:endCxn id="50" idx="0"/>
          </p:cNvCxnSpPr>
          <p:nvPr/>
        </p:nvCxnSpPr>
        <p:spPr>
          <a:xfrm rot="16200000" flipH="1">
            <a:off x="2281082" y="2805642"/>
            <a:ext cx="399591" cy="51579"/>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矩形 30"/>
          <p:cNvSpPr/>
          <p:nvPr/>
        </p:nvSpPr>
        <p:spPr>
          <a:xfrm>
            <a:off x="4341669" y="1959638"/>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32" name="TextBox 31"/>
          <p:cNvSpPr txBox="1"/>
          <p:nvPr/>
        </p:nvSpPr>
        <p:spPr>
          <a:xfrm>
            <a:off x="5823343" y="2144051"/>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cxnSp>
        <p:nvCxnSpPr>
          <p:cNvPr id="6" name="肘形连接符 5"/>
          <p:cNvCxnSpPr>
            <a:stCxn id="36" idx="2"/>
            <a:endCxn id="31" idx="0"/>
          </p:cNvCxnSpPr>
          <p:nvPr/>
        </p:nvCxnSpPr>
        <p:spPr>
          <a:xfrm rot="5400000">
            <a:off x="5360209" y="1334811"/>
            <a:ext cx="326287" cy="923366"/>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肘形连接符 7"/>
          <p:cNvCxnSpPr>
            <a:stCxn id="31" idx="2"/>
            <a:endCxn id="42" idx="0"/>
          </p:cNvCxnSpPr>
          <p:nvPr/>
        </p:nvCxnSpPr>
        <p:spPr>
          <a:xfrm rot="5400000">
            <a:off x="4819644" y="2812137"/>
            <a:ext cx="422524" cy="61526"/>
          </a:xfrm>
          <a:prstGeom prst="bentConnector3">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矩形 39"/>
          <p:cNvSpPr/>
          <p:nvPr/>
        </p:nvSpPr>
        <p:spPr>
          <a:xfrm>
            <a:off x="8578817" y="3900483"/>
            <a:ext cx="3052041" cy="235507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45" name="矩形 44"/>
          <p:cNvSpPr/>
          <p:nvPr/>
        </p:nvSpPr>
        <p:spPr>
          <a:xfrm>
            <a:off x="6150301" y="3900484"/>
            <a:ext cx="2294335" cy="2369857"/>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48" name="矩形 47"/>
          <p:cNvSpPr/>
          <p:nvPr/>
        </p:nvSpPr>
        <p:spPr>
          <a:xfrm>
            <a:off x="3596695" y="3900485"/>
            <a:ext cx="2369533" cy="235509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2" name="矩形 51"/>
          <p:cNvSpPr/>
          <p:nvPr/>
        </p:nvSpPr>
        <p:spPr>
          <a:xfrm>
            <a:off x="523903" y="3900485"/>
            <a:ext cx="2941320" cy="235507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矩形 52"/>
          <p:cNvSpPr/>
          <p:nvPr/>
        </p:nvSpPr>
        <p:spPr>
          <a:xfrm>
            <a:off x="4429103" y="407135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物业管理岗</a:t>
            </a:r>
          </a:p>
        </p:txBody>
      </p:sp>
      <p:sp>
        <p:nvSpPr>
          <p:cNvPr id="57" name="矩形 56"/>
          <p:cNvSpPr/>
          <p:nvPr/>
        </p:nvSpPr>
        <p:spPr>
          <a:xfrm>
            <a:off x="7742495" y="407135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出纳</a:t>
            </a:r>
          </a:p>
        </p:txBody>
      </p:sp>
      <p:sp>
        <p:nvSpPr>
          <p:cNvPr id="58" name="矩形 57"/>
          <p:cNvSpPr/>
          <p:nvPr/>
        </p:nvSpPr>
        <p:spPr>
          <a:xfrm>
            <a:off x="6974410" y="407135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会计</a:t>
            </a:r>
          </a:p>
        </p:txBody>
      </p:sp>
      <p:sp>
        <p:nvSpPr>
          <p:cNvPr id="63" name="矩形 62"/>
          <p:cNvSpPr/>
          <p:nvPr/>
        </p:nvSpPr>
        <p:spPr>
          <a:xfrm>
            <a:off x="3661972" y="407135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安全管理岗</a:t>
            </a:r>
          </a:p>
        </p:txBody>
      </p:sp>
      <p:sp>
        <p:nvSpPr>
          <p:cNvPr id="64" name="矩形 63"/>
          <p:cNvSpPr/>
          <p:nvPr/>
        </p:nvSpPr>
        <p:spPr>
          <a:xfrm>
            <a:off x="2719018" y="407135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资产管理岗</a:t>
            </a:r>
          </a:p>
        </p:txBody>
      </p:sp>
      <p:sp>
        <p:nvSpPr>
          <p:cNvPr id="65" name="矩形 64"/>
          <p:cNvSpPr/>
          <p:nvPr/>
        </p:nvSpPr>
        <p:spPr>
          <a:xfrm>
            <a:off x="8679399" y="4047318"/>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党群岗</a:t>
            </a:r>
          </a:p>
        </p:txBody>
      </p:sp>
      <p:sp>
        <p:nvSpPr>
          <p:cNvPr id="66" name="TextBox 65"/>
          <p:cNvSpPr txBox="1"/>
          <p:nvPr/>
        </p:nvSpPr>
        <p:spPr>
          <a:xfrm>
            <a:off x="531096" y="5771364"/>
            <a:ext cx="11041720"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latin typeface="微软雅黑" panose="020b0503020204020204" pitchFamily="34" charset="-122"/>
                <a:ea typeface="微软雅黑" panose="020b0503020204020204" pitchFamily="34" charset="-122"/>
              </a:rPr>
              <a:t>   2</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b="1" smtClean="0">
                <a:solidFill>
                  <a:srgbClr val="C00000"/>
                </a:solidFill>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b="1" smtClean="0">
                <a:solidFill>
                  <a:srgbClr val="C00000"/>
                </a:solidFill>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endParaRPr lang="zh-CN" altLang="en-US" sz="1400">
              <a:latin typeface="微软雅黑" panose="020b0503020204020204" pitchFamily="34" charset="-122"/>
              <a:ea typeface="微软雅黑" panose="020b0503020204020204" pitchFamily="34" charset="-122"/>
            </a:endParaRPr>
          </a:p>
        </p:txBody>
      </p:sp>
      <p:sp>
        <p:nvSpPr>
          <p:cNvPr id="68" name="矩形 67"/>
          <p:cNvSpPr/>
          <p:nvPr/>
        </p:nvSpPr>
        <p:spPr>
          <a:xfrm>
            <a:off x="10885740" y="4047318"/>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400">
              <a:solidFill>
                <a:schemeClr val="tx1"/>
              </a:solidFill>
              <a:latin typeface="微软雅黑" panose="020b0503020204020204" pitchFamily="34" charset="-122"/>
              <a:ea typeface="微软雅黑" panose="020b0503020204020204" pitchFamily="34" charset="-122"/>
            </a:endParaRPr>
          </a:p>
        </p:txBody>
      </p:sp>
      <p:sp>
        <p:nvSpPr>
          <p:cNvPr id="69" name="矩形 68"/>
          <p:cNvSpPr/>
          <p:nvPr/>
        </p:nvSpPr>
        <p:spPr>
          <a:xfrm>
            <a:off x="10118604" y="4047318"/>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综合岗</a:t>
            </a:r>
          </a:p>
        </p:txBody>
      </p:sp>
      <p:sp>
        <p:nvSpPr>
          <p:cNvPr id="70" name="矩形 69"/>
          <p:cNvSpPr/>
          <p:nvPr/>
        </p:nvSpPr>
        <p:spPr>
          <a:xfrm>
            <a:off x="5150207" y="4075157"/>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维护管理岗</a:t>
            </a:r>
          </a:p>
        </p:txBody>
      </p:sp>
      <p:sp>
        <p:nvSpPr>
          <p:cNvPr id="71" name="TextBox 70"/>
          <p:cNvSpPr txBox="1"/>
          <p:nvPr/>
        </p:nvSpPr>
        <p:spPr>
          <a:xfrm>
            <a:off x="10805539" y="4047318"/>
            <a:ext cx="800213" cy="1642405"/>
          </a:xfrm>
          <a:prstGeom prst="rect">
            <a:avLst/>
          </a:prstGeom>
          <a:noFill/>
        </p:spPr>
        <p:txBody>
          <a:bodyPr vert="eaVert"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人力资源管理、计生岗</a:t>
            </a:r>
          </a:p>
        </p:txBody>
      </p:sp>
      <p:sp>
        <p:nvSpPr>
          <p:cNvPr id="72" name="矩形 71"/>
          <p:cNvSpPr/>
          <p:nvPr/>
        </p:nvSpPr>
        <p:spPr>
          <a:xfrm>
            <a:off x="9397506" y="4047318"/>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监察审计岗</a:t>
            </a:r>
          </a:p>
        </p:txBody>
      </p:sp>
      <p:sp>
        <p:nvSpPr>
          <p:cNvPr id="77" name="矩形 76"/>
          <p:cNvSpPr/>
          <p:nvPr/>
        </p:nvSpPr>
        <p:spPr>
          <a:xfrm>
            <a:off x="6250652" y="4075157"/>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会计主管</a:t>
            </a:r>
          </a:p>
        </p:txBody>
      </p:sp>
      <p:sp>
        <p:nvSpPr>
          <p:cNvPr id="79" name="矩形 78"/>
          <p:cNvSpPr/>
          <p:nvPr/>
        </p:nvSpPr>
        <p:spPr>
          <a:xfrm>
            <a:off x="1986289" y="4075157"/>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solidFill>
                  <a:schemeClr val="tx1"/>
                </a:solidFill>
                <a:latin typeface="微软雅黑" panose="020b0503020204020204" pitchFamily="34" charset="-122"/>
                <a:ea typeface="微软雅黑" panose="020b0503020204020204" pitchFamily="34" charset="-122"/>
              </a:rPr>
              <a:t>招商岗</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80" name="矩形 79"/>
          <p:cNvSpPr/>
          <p:nvPr/>
        </p:nvSpPr>
        <p:spPr>
          <a:xfrm>
            <a:off x="637315" y="4075157"/>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经营</a:t>
            </a:r>
            <a:r>
              <a:rPr lang="zh-CN" altLang="en-US" smtClean="0">
                <a:solidFill>
                  <a:schemeClr val="tx1"/>
                </a:solidFill>
                <a:latin typeface="微软雅黑" panose="020b0503020204020204" pitchFamily="34" charset="-122"/>
                <a:ea typeface="微软雅黑" panose="020b0503020204020204" pitchFamily="34" charset="-122"/>
              </a:rPr>
              <a:t>管理</a:t>
            </a:r>
            <a:endParaRPr lang="en-US" altLang="zh-CN" smtClean="0">
              <a:solidFill>
                <a:schemeClr val="tx1"/>
              </a:solidFill>
              <a:latin typeface="微软雅黑" panose="020b0503020204020204" pitchFamily="34" charset="-122"/>
              <a:ea typeface="微软雅黑" panose="020b0503020204020204" pitchFamily="34" charset="-122"/>
            </a:endParaRPr>
          </a:p>
          <a:p>
            <a:pPr algn="ctr"/>
            <a:r>
              <a:rPr lang="zh-CN" altLang="en-US">
                <a:solidFill>
                  <a:schemeClr val="tx1"/>
                </a:solidFill>
                <a:latin typeface="微软雅黑" panose="020b0503020204020204" pitchFamily="34" charset="-122"/>
                <a:ea typeface="微软雅黑" panose="020b0503020204020204" pitchFamily="34" charset="-122"/>
              </a:rPr>
              <a:t>岗</a:t>
            </a:r>
          </a:p>
        </p:txBody>
      </p:sp>
      <p:sp>
        <p:nvSpPr>
          <p:cNvPr id="87" name="矩形 86"/>
          <p:cNvSpPr/>
          <p:nvPr/>
        </p:nvSpPr>
        <p:spPr>
          <a:xfrm>
            <a:off x="1311777" y="4075157"/>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solidFill>
                  <a:schemeClr val="tx1"/>
                </a:solidFill>
                <a:latin typeface="微软雅黑" panose="020b0503020204020204" pitchFamily="34" charset="-122"/>
                <a:ea typeface="微软雅黑" panose="020b0503020204020204" pitchFamily="34" charset="-122"/>
              </a:rPr>
              <a:t>营销岗</a:t>
            </a:r>
            <a:endParaRPr lang="zh-CN" altLang="en-US">
              <a:solidFill>
                <a:schemeClr val="tx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612806438"/>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分公司岗位设置的建议：不设部门经理，由副总经理直管</a:t>
            </a:r>
          </a:p>
        </p:txBody>
      </p:sp>
      <p:sp>
        <p:nvSpPr>
          <p:cNvPr id="4" name="矩形 3"/>
          <p:cNvSpPr/>
          <p:nvPr/>
        </p:nvSpPr>
        <p:spPr>
          <a:xfrm>
            <a:off x="8529266" y="3078957"/>
            <a:ext cx="3052041" cy="251104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 name="矩形 4"/>
          <p:cNvSpPr/>
          <p:nvPr/>
        </p:nvSpPr>
        <p:spPr>
          <a:xfrm>
            <a:off x="6100750" y="3093736"/>
            <a:ext cx="2294335" cy="251104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6" name="矩形 5"/>
          <p:cNvSpPr/>
          <p:nvPr/>
        </p:nvSpPr>
        <p:spPr>
          <a:xfrm>
            <a:off x="3547144" y="3078971"/>
            <a:ext cx="2369533" cy="251104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7" name="矩形 6"/>
          <p:cNvSpPr/>
          <p:nvPr/>
        </p:nvSpPr>
        <p:spPr>
          <a:xfrm>
            <a:off x="274320" y="3078957"/>
            <a:ext cx="2941320" cy="251104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8" name="矩形 7"/>
          <p:cNvSpPr/>
          <p:nvPr/>
        </p:nvSpPr>
        <p:spPr>
          <a:xfrm>
            <a:off x="5239383" y="1087403"/>
            <a:ext cx="1680000" cy="72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总经理</a:t>
            </a:r>
          </a:p>
        </p:txBody>
      </p:sp>
      <p:sp>
        <p:nvSpPr>
          <p:cNvPr id="9" name="矩形 8"/>
          <p:cNvSpPr/>
          <p:nvPr/>
        </p:nvSpPr>
        <p:spPr>
          <a:xfrm>
            <a:off x="2686160" y="2133621"/>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10" name="矩形 9"/>
          <p:cNvSpPr/>
          <p:nvPr/>
        </p:nvSpPr>
        <p:spPr>
          <a:xfrm>
            <a:off x="4379552" y="3405785"/>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物业管理岗</a:t>
            </a:r>
          </a:p>
        </p:txBody>
      </p:sp>
      <p:sp>
        <p:nvSpPr>
          <p:cNvPr id="11" name="矩形 10"/>
          <p:cNvSpPr/>
          <p:nvPr/>
        </p:nvSpPr>
        <p:spPr>
          <a:xfrm>
            <a:off x="7692944" y="3405785"/>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出纳</a:t>
            </a:r>
          </a:p>
        </p:txBody>
      </p:sp>
      <p:sp>
        <p:nvSpPr>
          <p:cNvPr id="13" name="矩形 12"/>
          <p:cNvSpPr/>
          <p:nvPr/>
        </p:nvSpPr>
        <p:spPr>
          <a:xfrm>
            <a:off x="6924859" y="3405785"/>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会计</a:t>
            </a:r>
          </a:p>
        </p:txBody>
      </p:sp>
      <p:sp>
        <p:nvSpPr>
          <p:cNvPr id="14" name="矩形 13"/>
          <p:cNvSpPr/>
          <p:nvPr/>
        </p:nvSpPr>
        <p:spPr>
          <a:xfrm>
            <a:off x="3612421" y="3405785"/>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安全管理岗</a:t>
            </a:r>
          </a:p>
        </p:txBody>
      </p:sp>
      <p:sp>
        <p:nvSpPr>
          <p:cNvPr id="15" name="矩形 14"/>
          <p:cNvSpPr/>
          <p:nvPr/>
        </p:nvSpPr>
        <p:spPr>
          <a:xfrm>
            <a:off x="8006645" y="2133621"/>
            <a:ext cx="1440000" cy="672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副总</a:t>
            </a:r>
            <a:r>
              <a:rPr lang="zh-CN" altLang="en-US" smtClean="0">
                <a:solidFill>
                  <a:schemeClr val="tx1"/>
                </a:solidFill>
                <a:latin typeface="微软雅黑" panose="020b0503020204020204" pitchFamily="34" charset="-122"/>
                <a:ea typeface="微软雅黑" panose="020b0503020204020204" pitchFamily="34" charset="-122"/>
              </a:rPr>
              <a:t>经理</a:t>
            </a:r>
            <a:endParaRPr lang="en-US" altLang="zh-CN">
              <a:solidFill>
                <a:schemeClr val="tx1"/>
              </a:solidFill>
              <a:latin typeface="微软雅黑" panose="020b0503020204020204" pitchFamily="34" charset="-122"/>
              <a:ea typeface="微软雅黑" panose="020b0503020204020204" pitchFamily="34" charset="-122"/>
            </a:endParaRPr>
          </a:p>
        </p:txBody>
      </p:sp>
      <p:sp>
        <p:nvSpPr>
          <p:cNvPr id="17" name="矩形 16"/>
          <p:cNvSpPr/>
          <p:nvPr/>
        </p:nvSpPr>
        <p:spPr>
          <a:xfrm>
            <a:off x="2469435" y="3405785"/>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资产管理岗</a:t>
            </a:r>
          </a:p>
        </p:txBody>
      </p:sp>
      <p:sp>
        <p:nvSpPr>
          <p:cNvPr id="20" name="矩形 19"/>
          <p:cNvSpPr/>
          <p:nvPr/>
        </p:nvSpPr>
        <p:spPr>
          <a:xfrm>
            <a:off x="8629848" y="3381752"/>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党群岗</a:t>
            </a:r>
          </a:p>
        </p:txBody>
      </p:sp>
      <p:sp>
        <p:nvSpPr>
          <p:cNvPr id="21" name="TextBox 20"/>
          <p:cNvSpPr txBox="1"/>
          <p:nvPr/>
        </p:nvSpPr>
        <p:spPr>
          <a:xfrm>
            <a:off x="395817" y="5105798"/>
            <a:ext cx="11041720"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smtClean="0">
                <a:latin typeface="微软雅黑" panose="020b0503020204020204" pitchFamily="34" charset="-122"/>
                <a:ea typeface="微软雅黑" panose="020b0503020204020204" pitchFamily="34" charset="-122"/>
              </a:rPr>
              <a:t>   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2</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r>
              <a:rPr lang="en-US" altLang="zh-CN" sz="1400" smtClean="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    </a:t>
            </a:r>
            <a:r>
              <a:rPr lang="zh-CN" altLang="en-US" sz="1400" smtClean="0">
                <a:latin typeface="微软雅黑" panose="020b0503020204020204" pitchFamily="34" charset="-122"/>
                <a:ea typeface="微软雅黑" panose="020b0503020204020204" pitchFamily="34" charset="-122"/>
              </a:rPr>
              <a:t>    </a:t>
            </a:r>
            <a:r>
              <a:rPr lang="en-US" altLang="zh-CN" sz="1400" smtClean="0">
                <a:latin typeface="微软雅黑" panose="020b0503020204020204" pitchFamily="34" charset="-122"/>
                <a:ea typeface="微软雅黑" panose="020b0503020204020204" pitchFamily="34" charset="-122"/>
              </a:rPr>
              <a:t>1</a:t>
            </a:r>
            <a:r>
              <a:rPr lang="zh-CN" altLang="en-US" sz="1400" smtClean="0">
                <a:latin typeface="微软雅黑" panose="020b0503020204020204" pitchFamily="34" charset="-122"/>
                <a:ea typeface="微软雅黑" panose="020b0503020204020204" pitchFamily="34" charset="-122"/>
              </a:rPr>
              <a:t>人   </a:t>
            </a:r>
            <a:endParaRPr lang="zh-CN" altLang="en-US" sz="1400">
              <a:latin typeface="微软雅黑" panose="020b0503020204020204" pitchFamily="34" charset="-122"/>
              <a:ea typeface="微软雅黑" panose="020b0503020204020204" pitchFamily="34" charset="-122"/>
            </a:endParaRPr>
          </a:p>
        </p:txBody>
      </p:sp>
      <p:sp>
        <p:nvSpPr>
          <p:cNvPr id="22" name="矩形 21"/>
          <p:cNvSpPr/>
          <p:nvPr/>
        </p:nvSpPr>
        <p:spPr>
          <a:xfrm>
            <a:off x="10836189" y="3381752"/>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400">
              <a:solidFill>
                <a:schemeClr val="tx1"/>
              </a:solidFill>
              <a:latin typeface="微软雅黑" panose="020b0503020204020204" pitchFamily="34" charset="-122"/>
              <a:ea typeface="微软雅黑" panose="020b0503020204020204" pitchFamily="34" charset="-122"/>
            </a:endParaRPr>
          </a:p>
        </p:txBody>
      </p:sp>
      <p:sp>
        <p:nvSpPr>
          <p:cNvPr id="23" name="矩形 22"/>
          <p:cNvSpPr/>
          <p:nvPr/>
        </p:nvSpPr>
        <p:spPr>
          <a:xfrm>
            <a:off x="10069053" y="3381752"/>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综合岗</a:t>
            </a:r>
          </a:p>
        </p:txBody>
      </p:sp>
      <p:sp>
        <p:nvSpPr>
          <p:cNvPr id="31" name="矩形 30"/>
          <p:cNvSpPr/>
          <p:nvPr/>
        </p:nvSpPr>
        <p:spPr>
          <a:xfrm>
            <a:off x="5100656" y="340959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维护管理岗</a:t>
            </a:r>
          </a:p>
        </p:txBody>
      </p:sp>
      <p:sp>
        <p:nvSpPr>
          <p:cNvPr id="32" name="TextBox 31"/>
          <p:cNvSpPr txBox="1"/>
          <p:nvPr/>
        </p:nvSpPr>
        <p:spPr>
          <a:xfrm>
            <a:off x="9930473" y="2227028"/>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33" name="TextBox 32"/>
          <p:cNvSpPr txBox="1"/>
          <p:nvPr/>
        </p:nvSpPr>
        <p:spPr>
          <a:xfrm>
            <a:off x="6998122" y="1272996"/>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35" name="TextBox 34"/>
          <p:cNvSpPr txBox="1"/>
          <p:nvPr/>
        </p:nvSpPr>
        <p:spPr>
          <a:xfrm>
            <a:off x="4198873" y="2227028"/>
            <a:ext cx="601171" cy="338550"/>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latin typeface="微软雅黑" panose="020b0503020204020204" pitchFamily="34" charset="-122"/>
                <a:ea typeface="微软雅黑" panose="020b0503020204020204" pitchFamily="34" charset="-122"/>
              </a:rPr>
              <a:t>1</a:t>
            </a:r>
            <a:r>
              <a:rPr lang="zh-CN" altLang="en-US" sz="1400">
                <a:latin typeface="微软雅黑" panose="020b0503020204020204" pitchFamily="34" charset="-122"/>
                <a:ea typeface="微软雅黑" panose="020b0503020204020204" pitchFamily="34" charset="-122"/>
              </a:rPr>
              <a:t>人</a:t>
            </a:r>
          </a:p>
        </p:txBody>
      </p:sp>
      <p:sp>
        <p:nvSpPr>
          <p:cNvPr id="37" name="TextBox 36"/>
          <p:cNvSpPr txBox="1"/>
          <p:nvPr/>
        </p:nvSpPr>
        <p:spPr>
          <a:xfrm>
            <a:off x="1246653" y="5589997"/>
            <a:ext cx="158410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运营管理</a:t>
            </a:r>
            <a:r>
              <a:rPr lang="zh-CN" altLang="en-US" smtClean="0">
                <a:latin typeface="微软雅黑" panose="020b0503020204020204" pitchFamily="34" charset="-122"/>
                <a:ea typeface="微软雅黑" panose="020b0503020204020204" pitchFamily="34" charset="-122"/>
              </a:rPr>
              <a:t>组</a:t>
            </a:r>
            <a:endParaRPr lang="en-US" altLang="zh-CN" smtClean="0">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en-US" altLang="zh-CN">
              <a:latin typeface="微软雅黑" panose="020b0503020204020204" pitchFamily="34" charset="-122"/>
              <a:ea typeface="微软雅黑" panose="020b0503020204020204" pitchFamily="34" charset="-122"/>
            </a:endParaRPr>
          </a:p>
        </p:txBody>
      </p:sp>
      <p:sp>
        <p:nvSpPr>
          <p:cNvPr id="38" name="TextBox 37"/>
          <p:cNvSpPr txBox="1"/>
          <p:nvPr/>
        </p:nvSpPr>
        <p:spPr>
          <a:xfrm>
            <a:off x="3682677" y="5589997"/>
            <a:ext cx="2342564"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安全与物业管理</a:t>
            </a:r>
            <a:r>
              <a:rPr lang="zh-CN" altLang="en-US" smtClean="0">
                <a:latin typeface="微软雅黑" panose="020b0503020204020204" pitchFamily="34" charset="-122"/>
                <a:ea typeface="微软雅黑" panose="020b0503020204020204" pitchFamily="34" charset="-122"/>
              </a:rPr>
              <a:t>组</a:t>
            </a:r>
            <a:endParaRPr lang="en-US" altLang="zh-CN" smtClean="0">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3</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39" name="TextBox 38"/>
          <p:cNvSpPr txBox="1"/>
          <p:nvPr/>
        </p:nvSpPr>
        <p:spPr>
          <a:xfrm>
            <a:off x="6501564" y="5604777"/>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财务管理</a:t>
            </a:r>
            <a:r>
              <a:rPr lang="zh-CN" altLang="en-US" smtClean="0">
                <a:latin typeface="微软雅黑" panose="020b0503020204020204" pitchFamily="34" charset="-122"/>
                <a:ea typeface="微软雅黑" panose="020b0503020204020204" pitchFamily="34" charset="-122"/>
              </a:rPr>
              <a:t>组</a:t>
            </a:r>
            <a:endParaRPr lang="en-US" altLang="zh-CN" smtClean="0">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3</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40" name="TextBox 39"/>
          <p:cNvSpPr txBox="1"/>
          <p:nvPr/>
        </p:nvSpPr>
        <p:spPr>
          <a:xfrm>
            <a:off x="9264352" y="5589998"/>
            <a:ext cx="1530177" cy="677104"/>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panose="020b0503020204020204" pitchFamily="34" charset="-122"/>
                <a:ea typeface="微软雅黑" panose="020b0503020204020204" pitchFamily="34" charset="-122"/>
              </a:rPr>
              <a:t>综合管理</a:t>
            </a:r>
            <a:r>
              <a:rPr lang="zh-CN" altLang="en-US" smtClean="0">
                <a:latin typeface="微软雅黑" panose="020b0503020204020204" pitchFamily="34" charset="-122"/>
                <a:ea typeface="微软雅黑" panose="020b0503020204020204" pitchFamily="34" charset="-122"/>
              </a:rPr>
              <a:t>组</a:t>
            </a:r>
            <a:endParaRPr lang="en-US" altLang="zh-CN" smtClean="0">
              <a:latin typeface="微软雅黑" panose="020b0503020204020204" pitchFamily="34" charset="-122"/>
              <a:ea typeface="微软雅黑" panose="020b0503020204020204" pitchFamily="34" charset="-122"/>
            </a:endParaRPr>
          </a:p>
          <a:p>
            <a:pPr algn="ctr"/>
            <a:r>
              <a:rPr lang="en-US" altLang="zh-CN" smtClean="0">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p:txBody>
      </p:sp>
      <p:sp>
        <p:nvSpPr>
          <p:cNvPr id="41" name="TextBox 40"/>
          <p:cNvSpPr txBox="1"/>
          <p:nvPr/>
        </p:nvSpPr>
        <p:spPr>
          <a:xfrm>
            <a:off x="10755988" y="3381752"/>
            <a:ext cx="800213" cy="1642405"/>
          </a:xfrm>
          <a:prstGeom prst="rect">
            <a:avLst/>
          </a:prstGeom>
          <a:noFill/>
        </p:spPr>
        <p:txBody>
          <a:bodyPr vert="eaVert"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人力资源管理、计生岗</a:t>
            </a:r>
          </a:p>
        </p:txBody>
      </p:sp>
      <p:sp>
        <p:nvSpPr>
          <p:cNvPr id="42" name="矩形 41"/>
          <p:cNvSpPr/>
          <p:nvPr/>
        </p:nvSpPr>
        <p:spPr>
          <a:xfrm>
            <a:off x="9347955" y="3381752"/>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监察审计岗</a:t>
            </a:r>
          </a:p>
        </p:txBody>
      </p:sp>
      <p:cxnSp>
        <p:nvCxnSpPr>
          <p:cNvPr id="43" name="肘形连接符 42"/>
          <p:cNvCxnSpPr>
            <a:stCxn id="15" idx="2"/>
            <a:endCxn id="4" idx="0"/>
          </p:cNvCxnSpPr>
          <p:nvPr/>
        </p:nvCxnSpPr>
        <p:spPr>
          <a:xfrm rot="16200000" flipH="1">
            <a:off x="9254298" y="2277968"/>
            <a:ext cx="273336" cy="1328642"/>
          </a:xfrm>
          <a:prstGeom prst="bentConnector3">
            <a:avLst>
              <a:gd name="adj1"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肘形连接符 43"/>
          <p:cNvCxnSpPr/>
          <p:nvPr/>
        </p:nvCxnSpPr>
        <p:spPr>
          <a:xfrm rot="5400000">
            <a:off x="9648470" y="2961166"/>
            <a:ext cx="432073" cy="409100"/>
          </a:xfrm>
          <a:prstGeom prst="bentConnector3">
            <a:avLst>
              <a:gd name="adj1" fmla="val 35890"/>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肘形连接符 44"/>
          <p:cNvCxnSpPr>
            <a:endCxn id="23" idx="0"/>
          </p:cNvCxnSpPr>
          <p:nvPr/>
        </p:nvCxnSpPr>
        <p:spPr>
          <a:xfrm rot="16200000" flipH="1">
            <a:off x="10002134" y="3002831"/>
            <a:ext cx="432073" cy="325768"/>
          </a:xfrm>
          <a:prstGeom prst="bentConnector3">
            <a:avLst>
              <a:gd name="adj1" fmla="val 39417"/>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肘形连接符 45"/>
          <p:cNvCxnSpPr>
            <a:stCxn id="20" idx="0"/>
            <a:endCxn id="41" idx="0"/>
          </p:cNvCxnSpPr>
          <p:nvPr/>
        </p:nvCxnSpPr>
        <p:spPr>
          <a:xfrm rot="5400000" flipH="1" flipV="1">
            <a:off x="10048971" y="2274629"/>
            <a:ext cx="12700" cy="2214247"/>
          </a:xfrm>
          <a:prstGeom prst="bentConnector3">
            <a:avLst>
              <a:gd name="adj1" fmla="val 2160000"/>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7" name="矩形 46"/>
          <p:cNvSpPr/>
          <p:nvPr/>
        </p:nvSpPr>
        <p:spPr>
          <a:xfrm>
            <a:off x="6201101" y="340959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会计主管</a:t>
            </a:r>
          </a:p>
        </p:txBody>
      </p:sp>
      <p:cxnSp>
        <p:nvCxnSpPr>
          <p:cNvPr id="48" name="肘形连接符 47"/>
          <p:cNvCxnSpPr>
            <a:stCxn id="11" idx="0"/>
            <a:endCxn id="47" idx="0"/>
          </p:cNvCxnSpPr>
          <p:nvPr/>
        </p:nvCxnSpPr>
        <p:spPr>
          <a:xfrm rot="16200000" flipH="1" flipV="1">
            <a:off x="7257120" y="2661767"/>
            <a:ext cx="3805" cy="1491843"/>
          </a:xfrm>
          <a:prstGeom prst="bentConnector3">
            <a:avLst>
              <a:gd name="adj1" fmla="val -7805125"/>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矩形 50"/>
          <p:cNvSpPr/>
          <p:nvPr/>
        </p:nvSpPr>
        <p:spPr>
          <a:xfrm>
            <a:off x="1736706" y="340959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solidFill>
                  <a:schemeClr val="tx1"/>
                </a:solidFill>
                <a:latin typeface="微软雅黑" panose="020b0503020204020204" pitchFamily="34" charset="-122"/>
                <a:ea typeface="微软雅黑" panose="020b0503020204020204" pitchFamily="34" charset="-122"/>
              </a:rPr>
              <a:t>招商岗</a:t>
            </a:r>
            <a:endParaRPr lang="zh-CN" altLang="en-US">
              <a:solidFill>
                <a:schemeClr val="tx1"/>
              </a:solidFill>
              <a:latin typeface="微软雅黑" panose="020b0503020204020204" pitchFamily="34" charset="-122"/>
              <a:ea typeface="微软雅黑" panose="020b0503020204020204" pitchFamily="34" charset="-122"/>
            </a:endParaRPr>
          </a:p>
        </p:txBody>
      </p:sp>
      <p:sp>
        <p:nvSpPr>
          <p:cNvPr id="52" name="矩形 51"/>
          <p:cNvSpPr/>
          <p:nvPr/>
        </p:nvSpPr>
        <p:spPr>
          <a:xfrm>
            <a:off x="387732" y="340959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solidFill>
                <a:latin typeface="微软雅黑" panose="020b0503020204020204" pitchFamily="34" charset="-122"/>
                <a:ea typeface="微软雅黑" panose="020b0503020204020204" pitchFamily="34" charset="-122"/>
              </a:rPr>
              <a:t>经营</a:t>
            </a:r>
            <a:r>
              <a:rPr lang="zh-CN" altLang="en-US" smtClean="0">
                <a:solidFill>
                  <a:schemeClr val="tx1"/>
                </a:solidFill>
                <a:latin typeface="微软雅黑" panose="020b0503020204020204" pitchFamily="34" charset="-122"/>
                <a:ea typeface="微软雅黑" panose="020b0503020204020204" pitchFamily="34" charset="-122"/>
              </a:rPr>
              <a:t>管理</a:t>
            </a:r>
            <a:endParaRPr lang="en-US" altLang="zh-CN" smtClean="0">
              <a:solidFill>
                <a:schemeClr val="tx1"/>
              </a:solidFill>
              <a:latin typeface="微软雅黑" panose="020b0503020204020204" pitchFamily="34" charset="-122"/>
              <a:ea typeface="微软雅黑" panose="020b0503020204020204" pitchFamily="34" charset="-122"/>
            </a:endParaRPr>
          </a:p>
          <a:p>
            <a:pPr algn="ctr"/>
            <a:r>
              <a:rPr lang="zh-CN" altLang="en-US">
                <a:solidFill>
                  <a:schemeClr val="tx1"/>
                </a:solidFill>
                <a:latin typeface="微软雅黑" panose="020b0503020204020204" pitchFamily="34" charset="-122"/>
                <a:ea typeface="微软雅黑" panose="020b0503020204020204" pitchFamily="34" charset="-122"/>
              </a:rPr>
              <a:t>岗</a:t>
            </a:r>
          </a:p>
        </p:txBody>
      </p:sp>
      <p:cxnSp>
        <p:nvCxnSpPr>
          <p:cNvPr id="54" name="肘形连接符 53"/>
          <p:cNvCxnSpPr>
            <a:stCxn id="8" idx="2"/>
            <a:endCxn id="9" idx="0"/>
          </p:cNvCxnSpPr>
          <p:nvPr/>
        </p:nvCxnSpPr>
        <p:spPr>
          <a:xfrm rot="5400000">
            <a:off x="4579663" y="633901"/>
            <a:ext cx="326218" cy="2673223"/>
          </a:xfrm>
          <a:prstGeom prst="bentConnector3">
            <a:avLst>
              <a:gd name="adj1"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72" name="肘形连接符 71"/>
          <p:cNvCxnSpPr>
            <a:stCxn id="8" idx="2"/>
            <a:endCxn id="15" idx="0"/>
          </p:cNvCxnSpPr>
          <p:nvPr/>
        </p:nvCxnSpPr>
        <p:spPr>
          <a:xfrm rot="16200000" flipH="1">
            <a:off x="7239905" y="646881"/>
            <a:ext cx="326218" cy="2647262"/>
          </a:xfrm>
          <a:prstGeom prst="bentConnector3">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76" name="肘形连接符 75"/>
          <p:cNvCxnSpPr>
            <a:stCxn id="13" idx="0"/>
          </p:cNvCxnSpPr>
          <p:nvPr/>
        </p:nvCxnSpPr>
        <p:spPr>
          <a:xfrm rot="5400000" flipH="1" flipV="1">
            <a:off x="7750004" y="2429144"/>
            <a:ext cx="463496" cy="1489786"/>
          </a:xfrm>
          <a:prstGeom prst="bentConnector2">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 name="肘形连接符 89"/>
          <p:cNvCxnSpPr>
            <a:stCxn id="52" idx="0"/>
            <a:endCxn id="17" idx="0"/>
          </p:cNvCxnSpPr>
          <p:nvPr/>
        </p:nvCxnSpPr>
        <p:spPr>
          <a:xfrm rot="5400000" flipH="1" flipV="1">
            <a:off x="1738680" y="2366837"/>
            <a:ext cx="3806" cy="2081703"/>
          </a:xfrm>
          <a:prstGeom prst="bentConnector3">
            <a:avLst>
              <a:gd name="adj1" fmla="val 6106306"/>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92" name="肘形连接符 91"/>
          <p:cNvCxnSpPr>
            <a:stCxn id="14" idx="0"/>
            <a:endCxn id="31" idx="0"/>
          </p:cNvCxnSpPr>
          <p:nvPr/>
        </p:nvCxnSpPr>
        <p:spPr>
          <a:xfrm rot="16200000" flipH="1">
            <a:off x="4666635" y="2663571"/>
            <a:ext cx="3806" cy="1488235"/>
          </a:xfrm>
          <a:prstGeom prst="bentConnector3">
            <a:avLst>
              <a:gd name="adj1" fmla="val -6006306"/>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94" name="肘形连接符 93"/>
          <p:cNvCxnSpPr>
            <a:stCxn id="9" idx="2"/>
            <a:endCxn id="10" idx="0"/>
          </p:cNvCxnSpPr>
          <p:nvPr/>
        </p:nvCxnSpPr>
        <p:spPr>
          <a:xfrm rot="16200000" flipH="1">
            <a:off x="3748774" y="2463007"/>
            <a:ext cx="600164" cy="1285392"/>
          </a:xfrm>
          <a:prstGeom prst="bentConnector3">
            <a:avLst>
              <a:gd name="adj1" fmla="val 27147"/>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102" name="肘形连接符 101"/>
          <p:cNvCxnSpPr/>
          <p:nvPr/>
        </p:nvCxnSpPr>
        <p:spPr>
          <a:xfrm flipV="1">
            <a:off x="1937273" y="2949679"/>
            <a:ext cx="1468887" cy="216036"/>
          </a:xfrm>
          <a:prstGeom prst="bentConnector3">
            <a:avLst>
              <a:gd name="adj1" fmla="val -3951"/>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108" name="肘形连接符 107"/>
          <p:cNvCxnSpPr>
            <a:endCxn id="51" idx="0"/>
          </p:cNvCxnSpPr>
          <p:nvPr/>
        </p:nvCxnSpPr>
        <p:spPr>
          <a:xfrm rot="10800000" flipV="1">
            <a:off x="2048707" y="3174037"/>
            <a:ext cx="331957" cy="235554"/>
          </a:xfrm>
          <a:prstGeom prst="bentConnector2">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sp>
        <p:nvSpPr>
          <p:cNvPr id="111" name="矩形 110"/>
          <p:cNvSpPr/>
          <p:nvPr/>
        </p:nvSpPr>
        <p:spPr>
          <a:xfrm>
            <a:off x="1062194" y="3409591"/>
            <a:ext cx="624000" cy="1680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solidFill>
                  <a:schemeClr val="tx1"/>
                </a:solidFill>
                <a:latin typeface="微软雅黑" panose="020b0503020204020204" pitchFamily="34" charset="-122"/>
                <a:ea typeface="微软雅黑" panose="020b0503020204020204" pitchFamily="34" charset="-122"/>
              </a:rPr>
              <a:t>营销岗</a:t>
            </a:r>
            <a:endParaRPr lang="zh-CN" altLang="en-US">
              <a:solidFill>
                <a:schemeClr val="tx1"/>
              </a:solidFill>
              <a:latin typeface="微软雅黑" panose="020b0503020204020204" pitchFamily="34" charset="-122"/>
              <a:ea typeface="微软雅黑" panose="020b0503020204020204" pitchFamily="34" charset="-122"/>
            </a:endParaRPr>
          </a:p>
        </p:txBody>
      </p:sp>
      <p:cxnSp>
        <p:nvCxnSpPr>
          <p:cNvPr id="113" name="肘形连接符 112"/>
          <p:cNvCxnSpPr>
            <a:endCxn id="111" idx="0"/>
          </p:cNvCxnSpPr>
          <p:nvPr/>
        </p:nvCxnSpPr>
        <p:spPr>
          <a:xfrm rot="10800000" flipV="1">
            <a:off x="1374195" y="3174037"/>
            <a:ext cx="563079" cy="235554"/>
          </a:xfrm>
          <a:prstGeom prst="bentConnector2">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sp>
        <p:nvSpPr>
          <p:cNvPr id="49" name="灯片编号占位符 2"/>
          <p:cNvSpPr>
            <a:spLocks noGrp="1"/>
          </p:cNvSpPr>
          <p:nvPr>
            <p:ph type="sldNum" sz="quarter" idx="12"/>
          </p:nvPr>
        </p:nvSpPr>
        <p:spPr>
          <a:xfrm>
            <a:off x="332449" y="6380626"/>
            <a:ext cx="573860" cy="365125"/>
          </a:xfrm>
        </p:spPr>
        <p:txBody>
          <a:bodyPr/>
          <a:lstStyle/>
          <a:p>
            <a:fld id="{F297BB46-9CBA-41B2-AE9D-7FB5CEF7EA70}" type="slidenum">
              <a:rPr lang="zh-CN" altLang="en-US" smtClean="0"/>
              <a:t>33</a:t>
            </a:fld>
            <a:endParaRPr lang="zh-CN" altLang="en-US"/>
          </a:p>
        </p:txBody>
      </p:sp>
      <p:sp>
        <p:nvSpPr>
          <p:cNvPr id="53" name="圆角矩形 52"/>
          <p:cNvSpPr/>
          <p:nvPr/>
        </p:nvSpPr>
        <p:spPr>
          <a:xfrm>
            <a:off x="599368" y="1117447"/>
            <a:ext cx="1126157" cy="480053"/>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a:solidFill>
                  <a:srgbClr val="FF0000"/>
                </a:solidFill>
                <a:latin typeface="微软雅黑" panose="020b0503020204020204" pitchFamily="34" charset="-122"/>
                <a:ea typeface="微软雅黑" panose="020b0503020204020204" pitchFamily="34" charset="-122"/>
              </a:rPr>
              <a:t>建议</a:t>
            </a:r>
            <a:r>
              <a:rPr lang="en-US" altLang="zh-CN" sz="1400" smtClean="0">
                <a:solidFill>
                  <a:srgbClr val="FF0000"/>
                </a:solidFill>
                <a:latin typeface="微软雅黑" panose="020b0503020204020204" pitchFamily="34" charset="-122"/>
                <a:ea typeface="微软雅黑" panose="020b0503020204020204" pitchFamily="34" charset="-122"/>
              </a:rPr>
              <a:t>17</a:t>
            </a:r>
            <a:r>
              <a:rPr lang="zh-CN" altLang="en-US" sz="1400" smtClean="0">
                <a:solidFill>
                  <a:srgbClr val="FF0000"/>
                </a:solidFill>
                <a:latin typeface="微软雅黑" panose="020b0503020204020204" pitchFamily="34" charset="-122"/>
                <a:ea typeface="微软雅黑" panose="020b0503020204020204" pitchFamily="34" charset="-122"/>
              </a:rPr>
              <a:t>人</a:t>
            </a:r>
            <a:endParaRPr lang="zh-CN" altLang="en-US" sz="1400">
              <a:solidFill>
                <a:srgbClr val="FF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782966129"/>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方案说明</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34</a:t>
            </a:fld>
            <a:endParaRPr lang="zh-CN" altLang="en-US"/>
          </a:p>
        </p:txBody>
      </p:sp>
      <p:graphicFrame>
        <p:nvGraphicFramePr>
          <p:cNvPr id="4" name="表格 3"/>
          <p:cNvGraphicFramePr>
            <a:graphicFrameLocks noGrp="1"/>
          </p:cNvGraphicFramePr>
          <p:nvPr>
            <p:extLst>
              <p:ext uri="{D42A27DB-BD31-4B8C-83A1-F6EECF244321}">
                <p14:modId xmlns:p14="http://schemas.microsoft.com/office/powerpoint/2010/main" val="1656616169"/>
              </p:ext>
            </p:extLst>
          </p:nvPr>
        </p:nvGraphicFramePr>
        <p:xfrm>
          <a:off x="1170779" y="1219729"/>
          <a:ext cx="8268306" cy="1112520"/>
        </p:xfrm>
        <a:graphic>
          <a:graphicData uri="http://schemas.openxmlformats.org/drawingml/2006/table">
            <a:tbl>
              <a:tblPr firstRow="1" bandRow="1">
                <a:tableStyleId>{5C22544A-7EE6-4342-B048-85BDC9FD1C3A}</a:tableStyleId>
              </a:tblPr>
              <a:tblGrid>
                <a:gridCol w="1945572">
                  <a:extLst>
                    <a:ext uri="{9D8B030D-6E8A-4147-A177-3AD203B41FA5}">
                      <a16:colId xmlns:a16="http://schemas.microsoft.com/office/drawing/2014/main" val="20001"/>
                    </a:ext>
                  </a:extLst>
                </a:gridCol>
                <a:gridCol w="1945572">
                  <a:extLst>
                    <a:ext uri="{9D8B030D-6E8A-4147-A177-3AD203B41FA5}">
                      <a16:colId xmlns:a16="http://schemas.microsoft.com/office/drawing/2014/main" val="20002"/>
                    </a:ext>
                  </a:extLst>
                </a:gridCol>
                <a:gridCol w="1459054">
                  <a:extLst>
                    <a:ext uri="{9D8B030D-6E8A-4147-A177-3AD203B41FA5}">
                      <a16:colId xmlns:a16="http://schemas.microsoft.com/office/drawing/2014/main" val="20003"/>
                    </a:ext>
                  </a:extLst>
                </a:gridCol>
                <a:gridCol w="1459054">
                  <a:extLst>
                    <a:ext uri="{9D8B030D-6E8A-4147-A177-3AD203B41FA5}">
                      <a16:colId xmlns:a16="http://schemas.microsoft.com/office/drawing/2014/main" val="20004"/>
                    </a:ext>
                  </a:extLst>
                </a:gridCol>
                <a:gridCol w="1459054">
                  <a:extLst>
                    <a:ext uri="{9D8B030D-6E8A-4147-A177-3AD203B41FA5}">
                      <a16:colId xmlns:a16="http://schemas.microsoft.com/office/drawing/2014/main" val="20005"/>
                    </a:ext>
                  </a:extLst>
                </a:gridCol>
              </a:tblGrid>
              <a:tr h="370840">
                <a:tc>
                  <a:txBody>
                    <a:bodyPr vert="horz" wrap="square"/>
                    <a:lstStyle/>
                    <a:p>
                      <a:pPr algn="ctr"/>
                      <a:r>
                        <a:rPr lang="zh-CN" altLang="en-US" smtClean="0">
                          <a:latin typeface="微软雅黑" panose="020b0503020204020204" pitchFamily="34" charset="-122"/>
                          <a:ea typeface="微软雅黑" panose="020b0503020204020204" pitchFamily="34" charset="-122"/>
                        </a:rPr>
                        <a:t>分公司领导</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mtClean="0">
                          <a:latin typeface="微软雅黑" panose="020b0503020204020204" pitchFamily="34" charset="-122"/>
                          <a:ea typeface="微软雅黑" panose="020b0503020204020204" pitchFamily="34" charset="-122"/>
                        </a:rPr>
                        <a:t>班子成员</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mtClean="0">
                          <a:latin typeface="微软雅黑" panose="020b0503020204020204" pitchFamily="34" charset="-122"/>
                          <a:ea typeface="微软雅黑" panose="020b0503020204020204" pitchFamily="34" charset="-122"/>
                        </a:rPr>
                        <a:t>一般员工</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mtClean="0">
                          <a:latin typeface="微软雅黑" panose="020b0503020204020204" pitchFamily="34" charset="-122"/>
                          <a:ea typeface="微软雅黑" panose="020b0503020204020204" pitchFamily="34" charset="-122"/>
                        </a:rPr>
                        <a:t>小计</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mtClean="0">
                          <a:latin typeface="微软雅黑" panose="020b0503020204020204" pitchFamily="34" charset="-122"/>
                          <a:ea typeface="微软雅黑" panose="020b0503020204020204" pitchFamily="34" charset="-122"/>
                        </a:rPr>
                        <a:t>合计</a:t>
                      </a:r>
                      <a:endParaRPr lang="zh-CN" altLang="en-US">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10000"/>
                  </a:ext>
                </a:extLst>
              </a:tr>
              <a:tr h="370840">
                <a:tc>
                  <a:txBody>
                    <a:bodyPr vert="horz" wrap="square"/>
                    <a:lstStyle/>
                    <a:p>
                      <a:pPr algn="ctr"/>
                      <a:r>
                        <a:rPr lang="zh-CN" altLang="en-US" smtClean="0">
                          <a:latin typeface="微软雅黑" panose="020b0503020204020204" pitchFamily="34" charset="-122"/>
                          <a:ea typeface="微软雅黑" panose="020b0503020204020204" pitchFamily="34" charset="-122"/>
                        </a:rPr>
                        <a:t>一正三副（粤东）</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en-US" altLang="zh-CN" smtClean="0">
                          <a:latin typeface="微软雅黑" panose="020b0503020204020204" pitchFamily="34" charset="-122"/>
                          <a:ea typeface="微软雅黑" panose="020b0503020204020204" pitchFamily="34" charset="-122"/>
                        </a:rPr>
                        <a:t>4</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en-US" altLang="zh-CN" smtClean="0">
                          <a:latin typeface="微软雅黑" panose="020b0503020204020204" pitchFamily="34" charset="-122"/>
                          <a:ea typeface="微软雅黑" panose="020b0503020204020204" pitchFamily="34" charset="-122"/>
                        </a:rPr>
                        <a:t>16</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en-US" altLang="zh-CN" smtClean="0">
                          <a:latin typeface="微软雅黑" panose="020b0503020204020204" pitchFamily="34" charset="-122"/>
                          <a:ea typeface="微软雅黑" panose="020b0503020204020204" pitchFamily="34" charset="-122"/>
                        </a:rPr>
                        <a:t>20</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tc>
                <a:tc rowSpan="2">
                  <a:txBody>
                    <a:bodyPr vert="horz" wrap="square"/>
                    <a:lstStyle/>
                    <a:p>
                      <a:pPr algn="ctr"/>
                      <a:r>
                        <a:rPr lang="en-US" altLang="zh-CN" smtClean="0">
                          <a:latin typeface="微软雅黑" panose="020b0503020204020204" pitchFamily="34" charset="-122"/>
                          <a:ea typeface="微软雅黑" panose="020b0503020204020204" pitchFamily="34" charset="-122"/>
                        </a:rPr>
                        <a:t>71</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10002"/>
                  </a:ext>
                </a:extLst>
              </a:tr>
              <a:tr h="370840">
                <a:tc>
                  <a:txBody>
                    <a:bodyPr vert="horz" wrap="square"/>
                    <a:lstStyle/>
                    <a:p>
                      <a:pPr algn="ctr"/>
                      <a:r>
                        <a:rPr lang="zh-CN" altLang="en-US" smtClean="0">
                          <a:latin typeface="微软雅黑" panose="020b0503020204020204" pitchFamily="34" charset="-122"/>
                          <a:ea typeface="微软雅黑" panose="020b0503020204020204" pitchFamily="34" charset="-122"/>
                        </a:rPr>
                        <a:t>一正两副</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en-US" altLang="zh-CN" smtClean="0">
                          <a:latin typeface="微软雅黑" panose="020b0503020204020204" pitchFamily="34" charset="-122"/>
                          <a:ea typeface="微软雅黑" panose="020b0503020204020204" pitchFamily="34" charset="-122"/>
                        </a:rPr>
                        <a:t>3</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en-US" altLang="zh-CN" smtClean="0">
                          <a:latin typeface="微软雅黑" panose="020b0503020204020204" pitchFamily="34" charset="-122"/>
                          <a:ea typeface="微软雅黑" panose="020b0503020204020204" pitchFamily="34" charset="-122"/>
                        </a:rPr>
                        <a:t>14</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tc>
                <a:tc>
                  <a:txBody>
                    <a:bodyPr vert="horz" wrap="square"/>
                    <a:lstStyle/>
                    <a:p>
                      <a:pPr algn="ctr"/>
                      <a:r>
                        <a:rPr lang="en-US" altLang="zh-CN" smtClean="0">
                          <a:latin typeface="微软雅黑" panose="020b0503020204020204" pitchFamily="34" charset="-122"/>
                          <a:ea typeface="微软雅黑" panose="020b0503020204020204" pitchFamily="34" charset="-122"/>
                        </a:rPr>
                        <a:t>17</a:t>
                      </a:r>
                      <a:r>
                        <a:rPr lang="zh-CN" altLang="en-US" smtClean="0">
                          <a:latin typeface="微软雅黑" panose="020b0503020204020204" pitchFamily="34" charset="-122"/>
                          <a:ea typeface="微软雅黑" panose="020b0503020204020204" pitchFamily="34" charset="-122"/>
                        </a:rPr>
                        <a:t>人</a:t>
                      </a:r>
                      <a:endParaRPr lang="zh-CN" altLang="en-US">
                        <a:latin typeface="微软雅黑" panose="020b0503020204020204" pitchFamily="34" charset="-122"/>
                        <a:ea typeface="微软雅黑" panose="020b0503020204020204" pitchFamily="34" charset="-122"/>
                      </a:endParaRPr>
                    </a:p>
                  </a:txBody>
                  <a:tcPr/>
                </a:tc>
                <a:tc vMerge="1">
                  <a:txBody>
                    <a:bodyPr vert="horz" wrap="square"/>
                    <a:lstStyle/>
                    <a:p>
                      <a:pPr algn="ctr"/>
                      <a:endParaRPr lang="zh-CN" altLang="en-US">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10003"/>
                  </a:ext>
                </a:extLst>
              </a:tr>
            </a:tbl>
          </a:graphicData>
        </a:graphic>
      </p:graphicFrame>
      <p:graphicFrame>
        <p:nvGraphicFramePr>
          <p:cNvPr id="5" name="表格 4"/>
          <p:cNvGraphicFramePr>
            <a:graphicFrameLocks noGrp="1"/>
          </p:cNvGraphicFramePr>
          <p:nvPr>
            <p:extLst>
              <p:ext uri="{D42A27DB-BD31-4B8C-83A1-F6EECF244321}">
                <p14:modId xmlns:p14="http://schemas.microsoft.com/office/powerpoint/2010/main" val="317316958"/>
              </p:ext>
            </p:extLst>
          </p:nvPr>
        </p:nvGraphicFramePr>
        <p:xfrm>
          <a:off x="1239996" y="3686191"/>
          <a:ext cx="9161303" cy="2521900"/>
        </p:xfrm>
        <a:graphic>
          <a:graphicData uri="http://schemas.openxmlformats.org/drawingml/2006/table">
            <a:tbl>
              <a:tblPr/>
              <a:tblGrid>
                <a:gridCol w="695795">
                  <a:extLst>
                    <a:ext uri="{9D8B030D-6E8A-4147-A177-3AD203B41FA5}">
                      <a16:colId xmlns:a16="http://schemas.microsoft.com/office/drawing/2014/main" val="20000"/>
                    </a:ext>
                  </a:extLst>
                </a:gridCol>
                <a:gridCol w="695795">
                  <a:extLst>
                    <a:ext uri="{9D8B030D-6E8A-4147-A177-3AD203B41FA5}">
                      <a16:colId xmlns:a16="http://schemas.microsoft.com/office/drawing/2014/main" val="20001"/>
                    </a:ext>
                  </a:extLst>
                </a:gridCol>
                <a:gridCol w="1108118">
                  <a:extLst>
                    <a:ext uri="{9D8B030D-6E8A-4147-A177-3AD203B41FA5}">
                      <a16:colId xmlns:a16="http://schemas.microsoft.com/office/drawing/2014/main" val="20002"/>
                    </a:ext>
                  </a:extLst>
                </a:gridCol>
                <a:gridCol w="1249854">
                  <a:extLst>
                    <a:ext uri="{9D8B030D-6E8A-4147-A177-3AD203B41FA5}">
                      <a16:colId xmlns:a16="http://schemas.microsoft.com/office/drawing/2014/main" val="20003"/>
                    </a:ext>
                  </a:extLst>
                </a:gridCol>
                <a:gridCol w="1146774">
                  <a:extLst>
                    <a:ext uri="{9D8B030D-6E8A-4147-A177-3AD203B41FA5}">
                      <a16:colId xmlns:a16="http://schemas.microsoft.com/office/drawing/2014/main" val="20004"/>
                    </a:ext>
                  </a:extLst>
                </a:gridCol>
                <a:gridCol w="850416">
                  <a:extLst>
                    <a:ext uri="{9D8B030D-6E8A-4147-A177-3AD203B41FA5}">
                      <a16:colId xmlns:a16="http://schemas.microsoft.com/office/drawing/2014/main" val="20005"/>
                    </a:ext>
                  </a:extLst>
                </a:gridCol>
                <a:gridCol w="850416">
                  <a:extLst>
                    <a:ext uri="{9D8B030D-6E8A-4147-A177-3AD203B41FA5}">
                      <a16:colId xmlns:a16="http://schemas.microsoft.com/office/drawing/2014/main" val="20006"/>
                    </a:ext>
                  </a:extLst>
                </a:gridCol>
                <a:gridCol w="811761">
                  <a:extLst>
                    <a:ext uri="{9D8B030D-6E8A-4147-A177-3AD203B41FA5}">
                      <a16:colId xmlns:a16="http://schemas.microsoft.com/office/drawing/2014/main" val="20007"/>
                    </a:ext>
                  </a:extLst>
                </a:gridCol>
                <a:gridCol w="876187">
                  <a:extLst>
                    <a:ext uri="{9D8B030D-6E8A-4147-A177-3AD203B41FA5}">
                      <a16:colId xmlns:a16="http://schemas.microsoft.com/office/drawing/2014/main" val="20008"/>
                    </a:ext>
                  </a:extLst>
                </a:gridCol>
                <a:gridCol w="876187">
                  <a:extLst>
                    <a:ext uri="{9D8B030D-6E8A-4147-A177-3AD203B41FA5}">
                      <a16:colId xmlns:a16="http://schemas.microsoft.com/office/drawing/2014/main" val="20009"/>
                    </a:ext>
                  </a:extLst>
                </a:gridCol>
              </a:tblGrid>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区域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区域经理</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区域副经理</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区域经理助理</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计生人事专员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200" b="0" i="0" u="none" strike="noStrike">
                          <a:solidFill>
                            <a:srgbClr val="000000"/>
                          </a:solidFill>
                          <a:effectLst/>
                          <a:latin typeface="微软雅黑" panose="020b0503020204020204" pitchFamily="34" charset="-122"/>
                          <a:ea typeface="微软雅黑" panose="020b0503020204020204" pitchFamily="34" charset="-122"/>
                        </a:rPr>
                        <a:t>CSE</a:t>
                      </a: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专员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党群专员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会计主管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区域会计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小计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河源</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兴宁</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阳江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湛江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肇庆</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小三江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韶关</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珠三角</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52190">
                <a:tc>
                  <a:txBody>
                    <a:bodyPr vert="horz" wrap="square"/>
                    <a:lstStyle/>
                    <a:p>
                      <a:pPr algn="ctr" fontAlgn="ctr"/>
                      <a:r>
                        <a:rPr lang="zh-CN" altLang="en-US" sz="1200" b="0" i="0" u="none" strike="noStrike">
                          <a:solidFill>
                            <a:srgbClr val="000000"/>
                          </a:solidFill>
                          <a:effectLst/>
                          <a:latin typeface="微软雅黑" panose="020b0503020204020204" pitchFamily="34" charset="-122"/>
                          <a:ea typeface="微软雅黑" panose="020b0503020204020204" pitchFamily="34" charset="-122"/>
                        </a:rPr>
                        <a:t>合计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16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tc>
                  <a:txBody>
                    <a:bodyPr vert="horz" wrap="square"/>
                    <a:lstStyle/>
                    <a:p>
                      <a:pPr algn="ctr" fontAlgn="ctr"/>
                      <a:r>
                        <a:rPr lang="en-US" altLang="zh-CN" sz="1200" b="0" i="0" u="none" strike="noStrike">
                          <a:solidFill>
                            <a:srgbClr val="000000"/>
                          </a:solidFill>
                          <a:effectLst/>
                          <a:latin typeface="微软雅黑" panose="020b0503020204020204" pitchFamily="34" charset="-122"/>
                          <a:ea typeface="微软雅黑" panose="020b0503020204020204" pitchFamily="34" charset="-122"/>
                        </a:rPr>
                        <a:t>68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7DEE8"/>
                    </a:solidFill>
                  </a:tcPr>
                </a:tc>
                <a:extLst>
                  <a:ext uri="{0D108BD9-81ED-4DB2-BD59-A6C34878D82A}">
                    <a16:rowId xmlns:a16="http://schemas.microsoft.com/office/drawing/2014/main" val="10009"/>
                  </a:ext>
                </a:extLst>
              </a:tr>
            </a:tbl>
          </a:graphicData>
        </a:graphic>
      </p:graphicFrame>
      <p:sp>
        <p:nvSpPr>
          <p:cNvPr id="6" name="文本框 66"/>
          <p:cNvSpPr txBox="1"/>
          <p:nvPr/>
        </p:nvSpPr>
        <p:spPr>
          <a:xfrm>
            <a:off x="7908888" y="6280147"/>
            <a:ext cx="2668624"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200" smtClean="0">
                <a:latin typeface="微软雅黑" panose="020b0503020204020204" pitchFamily="34" charset="-122"/>
                <a:ea typeface="微软雅黑" panose="020b0503020204020204" pitchFamily="34" charset="-122"/>
              </a:rPr>
              <a:t>资料来源：人力资源部提供数据</a:t>
            </a:r>
            <a:endParaRPr lang="zh-CN" altLang="en-US" sz="1200">
              <a:latin typeface="微软雅黑" panose="020b0503020204020204" pitchFamily="34" charset="-122"/>
              <a:ea typeface="微软雅黑" panose="020b0503020204020204" pitchFamily="34" charset="-122"/>
            </a:endParaRPr>
          </a:p>
        </p:txBody>
      </p:sp>
      <p:sp>
        <p:nvSpPr>
          <p:cNvPr id="7" name="标题 1"/>
          <p:cNvSpPr txBox="1"/>
          <p:nvPr/>
        </p:nvSpPr>
        <p:spPr>
          <a:xfrm>
            <a:off x="1062030" y="3045619"/>
            <a:ext cx="9572625" cy="336113"/>
          </a:xfrm>
          <a:prstGeom prst="rect">
            <a:avLst/>
          </a:prstGeom>
        </p:spPr>
        <p:txBody>
          <a:bodyPr vert="horz" lIns="91440" tIns="45720" rIns="91440" bIns="45720" rtlCol="0" anchor="ctr">
            <a:noAutofit/>
          </a:bodyPr>
          <a:lstStyle>
            <a:defPPr>
              <a:defRPr lang="zh-CN"/>
            </a:defPPr>
            <a:lvl1pPr marL="0" algn="l" defTabSz="914400" rtl="0" eaLnBrk="1" latinLnBrk="0" hangingPunct="1">
              <a:lnSpc>
                <a:spcPct val="100000"/>
              </a:lnSpc>
              <a:spcBef>
                <a:spcPct val="0"/>
              </a:spcBef>
              <a:buNone/>
              <a:defRPr sz="1800" b="1" kern="1200">
                <a:solidFill>
                  <a:schemeClr val="tx1"/>
                </a:solidFill>
                <a:latin typeface="微软雅黑" panose="020b0503020204020204" pitchFamily="34" charset="-122"/>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撤销区域成立分公司：在保证组织架构对战略和管控的支撑之外，人员方面也基本平稳、适用</a:t>
            </a:r>
            <a:endParaRPr lang="zh-CN" altLang="en-US"/>
          </a:p>
        </p:txBody>
      </p:sp>
    </p:spTree>
    <p:extLst>
      <p:ext uri="{BB962C8B-B14F-4D97-AF65-F5344CB8AC3E}">
        <p14:creationId xmlns:p14="http://schemas.microsoft.com/office/powerpoint/2010/main" val="1730289847"/>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4. </a:t>
            </a:r>
            <a:r>
              <a:rPr lang="zh-CN" altLang="en-US" smtClean="0"/>
              <a:t>本部下放职能清单与计划</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35</a:t>
            </a:fld>
            <a:endParaRPr lang="zh-CN" altLang="en-US"/>
          </a:p>
        </p:txBody>
      </p:sp>
      <p:graphicFrame>
        <p:nvGraphicFramePr>
          <p:cNvPr id="8" name="表格 7"/>
          <p:cNvGraphicFramePr>
            <a:graphicFrameLocks noGrp="1"/>
          </p:cNvGraphicFramePr>
          <p:nvPr>
            <p:extLst>
              <p:ext uri="{D42A27DB-BD31-4B8C-83A1-F6EECF244321}">
                <p14:modId xmlns:p14="http://schemas.microsoft.com/office/powerpoint/2010/main" val="1780657684"/>
              </p:ext>
            </p:extLst>
          </p:nvPr>
        </p:nvGraphicFramePr>
        <p:xfrm>
          <a:off x="482885" y="944880"/>
          <a:ext cx="11287775" cy="5435746"/>
        </p:xfrm>
        <a:graphic>
          <a:graphicData uri="http://schemas.openxmlformats.org/drawingml/2006/table">
            <a:tbl>
              <a:tblPr firstRow="1" bandRow="1">
                <a:tableStyleId>{5940675A-B579-460E-94D1-54222C63F5DA}</a:tableStyleId>
              </a:tblPr>
              <a:tblGrid>
                <a:gridCol w="574952">
                  <a:extLst>
                    <a:ext uri="{9D8B030D-6E8A-4147-A177-3AD203B41FA5}">
                      <a16:colId xmlns:a16="http://schemas.microsoft.com/office/drawing/2014/main" val="1829131664"/>
                    </a:ext>
                  </a:extLst>
                </a:gridCol>
                <a:gridCol w="1398492">
                  <a:extLst>
                    <a:ext uri="{9D8B030D-6E8A-4147-A177-3AD203B41FA5}">
                      <a16:colId xmlns:a16="http://schemas.microsoft.com/office/drawing/2014/main" val="3025286950"/>
                    </a:ext>
                  </a:extLst>
                </a:gridCol>
                <a:gridCol w="3528388">
                  <a:extLst>
                    <a:ext uri="{9D8B030D-6E8A-4147-A177-3AD203B41FA5}">
                      <a16:colId xmlns:a16="http://schemas.microsoft.com/office/drawing/2014/main" val="2144514046"/>
                    </a:ext>
                  </a:extLst>
                </a:gridCol>
                <a:gridCol w="3528388">
                  <a:extLst>
                    <a:ext uri="{9D8B030D-6E8A-4147-A177-3AD203B41FA5}">
                      <a16:colId xmlns:a16="http://schemas.microsoft.com/office/drawing/2014/main" val="3920593599"/>
                    </a:ext>
                  </a:extLst>
                </a:gridCol>
                <a:gridCol w="2257555">
                  <a:extLst>
                    <a:ext uri="{9D8B030D-6E8A-4147-A177-3AD203B41FA5}">
                      <a16:colId xmlns:a16="http://schemas.microsoft.com/office/drawing/2014/main" val="3290439272"/>
                    </a:ext>
                  </a:extLst>
                </a:gridCol>
              </a:tblGrid>
              <a:tr h="400010">
                <a:tc row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序号</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row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部门名称</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grid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下放分公司职能内容</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hMerge="1">
                  <a:txBody>
                    <a:bodyPr vert="horz" wrap="square"/>
                    <a:lstStyle/>
                    <a:p>
                      <a:endParaRPr lang="zh-CN" altLang="en-US"/>
                    </a:p>
                  </a:txBody>
                  <a:tcPr/>
                </a:tc>
                <a:tc row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服务区职能内容</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extLst>
                  <a:ext uri="{0D108BD9-81ED-4DB2-BD59-A6C34878D82A}">
                    <a16:rowId xmlns:a16="http://schemas.microsoft.com/office/drawing/2014/main" val="2330926019"/>
                  </a:ext>
                </a:extLst>
              </a:tr>
              <a:tr h="400010">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ctr"/>
                      <a:r>
                        <a:rPr lang="en-US" altLang="zh-CN" sz="1200" b="1" smtClean="0">
                          <a:solidFill>
                            <a:schemeClr val="bg1"/>
                          </a:solidFill>
                          <a:latin typeface="微软雅黑" panose="020b0503020204020204" pitchFamily="34" charset="-122"/>
                          <a:ea typeface="微软雅黑" panose="020b0503020204020204" pitchFamily="34" charset="-122"/>
                        </a:rPr>
                        <a:t>2016-2017</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a:txBody>
                    <a:bodyPr vert="horz" wrap="square"/>
                    <a:lstStyle/>
                    <a:p>
                      <a:pPr algn="ctr"/>
                      <a:r>
                        <a:rPr lang="en-US" altLang="zh-CN" sz="1200" b="1" smtClean="0">
                          <a:solidFill>
                            <a:schemeClr val="bg1"/>
                          </a:solidFill>
                          <a:latin typeface="微软雅黑" panose="020b0503020204020204" pitchFamily="34" charset="-122"/>
                          <a:ea typeface="微软雅黑" panose="020b0503020204020204" pitchFamily="34" charset="-122"/>
                        </a:rPr>
                        <a:t>2018-2020</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vMerge="1">
                  <a:txBody>
                    <a:bodyPr vert="horz" wrap="square"/>
                    <a:lstStyle/>
                    <a:p>
                      <a:endParaRPr lang="zh-CN" altLang="en-US"/>
                    </a:p>
                  </a:txBody>
                  <a:tcPr/>
                </a:tc>
                <a:extLst>
                  <a:ext uri="{0D108BD9-81ED-4DB2-BD59-A6C34878D82A}">
                    <a16:rowId xmlns:a16="http://schemas.microsoft.com/office/drawing/2014/main" val="2010601590"/>
                  </a:ext>
                </a:extLst>
              </a:tr>
              <a:tr h="1084957">
                <a:tc>
                  <a:txBody>
                    <a:bodyPr vert="horz" wrap="square"/>
                    <a:lstStyle/>
                    <a:p>
                      <a:r>
                        <a:rPr lang="en-US" altLang="zh-CN" sz="1200" smtClean="0">
                          <a:latin typeface="微软雅黑" panose="020b0503020204020204" pitchFamily="34" charset="-122"/>
                          <a:ea typeface="微软雅黑" panose="020b0503020204020204" pitchFamily="34" charset="-122"/>
                        </a:rPr>
                        <a:t>1</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r>
                        <a:rPr lang="zh-CN" altLang="en-US" sz="1200" smtClean="0">
                          <a:latin typeface="微软雅黑" panose="020b0503020204020204" pitchFamily="34" charset="-122"/>
                          <a:ea typeface="微软雅黑" panose="020b0503020204020204" pitchFamily="34" charset="-122"/>
                        </a:rPr>
                        <a:t>资产经营部</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分公司资产盘点，服务区资产稽查</a:t>
                      </a: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资产日常维修单项费用在</a:t>
                      </a:r>
                      <a:r>
                        <a:rPr lang="en-US" altLang="zh-CN" sz="1200" smtClean="0">
                          <a:latin typeface="微软雅黑" panose="020b0503020204020204" pitchFamily="34" charset="-122"/>
                          <a:ea typeface="微软雅黑" panose="020b0503020204020204" pitchFamily="34" charset="-122"/>
                        </a:rPr>
                        <a:t>500</a:t>
                      </a:r>
                      <a:r>
                        <a:rPr lang="zh-CN" altLang="en-US" sz="1200" smtClean="0">
                          <a:latin typeface="微软雅黑" panose="020b0503020204020204" pitchFamily="34" charset="-122"/>
                          <a:ea typeface="微软雅黑" panose="020b0503020204020204" pitchFamily="34" charset="-122"/>
                        </a:rPr>
                        <a:t>元（含）以上</a:t>
                      </a:r>
                      <a:r>
                        <a:rPr lang="en-US" altLang="zh-CN" sz="1200" smtClean="0">
                          <a:latin typeface="微软雅黑" panose="020b0503020204020204" pitchFamily="34" charset="-122"/>
                          <a:ea typeface="微软雅黑" panose="020b0503020204020204" pitchFamily="34" charset="-122"/>
                        </a:rPr>
                        <a:t>1999</a:t>
                      </a:r>
                      <a:r>
                        <a:rPr lang="zh-CN" altLang="en-US" sz="1200" smtClean="0">
                          <a:latin typeface="微软雅黑" panose="020b0503020204020204" pitchFamily="34" charset="-122"/>
                          <a:ea typeface="微软雅黑" panose="020b0503020204020204" pitchFamily="34" charset="-122"/>
                        </a:rPr>
                        <a:t>元以下</a:t>
                      </a: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已到使用年限的资产报废</a:t>
                      </a:r>
                    </a:p>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200" smtClean="0">
                          <a:latin typeface="微软雅黑" panose="020b0503020204020204" pitchFamily="34" charset="-122"/>
                          <a:ea typeface="微软雅黑" panose="020b0503020204020204" pitchFamily="34" charset="-122"/>
                        </a:rPr>
                        <a:t>分公司的合同管理</a:t>
                      </a:r>
                      <a:endParaRPr lang="en-US" altLang="zh-CN" sz="12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（路段辖内）大客户管理</a:t>
                      </a:r>
                      <a:endParaRPr lang="en-US" altLang="zh-CN" sz="1200" smtClean="0">
                        <a:latin typeface="微软雅黑" panose="020b0503020204020204" pitchFamily="34" charset="-122"/>
                        <a:ea typeface="微软雅黑" panose="020b0503020204020204" pitchFamily="34" charset="-122"/>
                      </a:endParaRP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电商业务管理</a:t>
                      </a:r>
                    </a:p>
                    <a:p>
                      <a:pPr marL="0" marR="0" indent="0" algn="l" defTabSz="914400" rtl="0" eaLnBrk="1" fontAlgn="auto" latinLnBrk="0" hangingPunct="1">
                        <a:lnSpc>
                          <a:spcPct val="100000"/>
                        </a:lnSpc>
                        <a:spcBef>
                          <a:spcPct val="0"/>
                        </a:spcBef>
                        <a:spcAft>
                          <a:spcPct val="0"/>
                        </a:spcAft>
                        <a:buClrTx/>
                        <a:buSzTx/>
                        <a:buFontTx/>
                        <a:buNone/>
                        <a:defRPr/>
                      </a:pPr>
                      <a:endParaRPr lang="zh-CN" altLang="en-US" sz="1200" smtClean="0">
                        <a:latin typeface="微软雅黑" panose="020b0503020204020204" pitchFamily="34" charset="-122"/>
                        <a:ea typeface="微软雅黑" panose="020b0503020204020204" pitchFamily="34" charset="-122"/>
                      </a:endParaRPr>
                    </a:p>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服务区资产盘点</a:t>
                      </a: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资产维修单项费用在</a:t>
                      </a:r>
                      <a:r>
                        <a:rPr lang="en-US" altLang="zh-CN" sz="1200" smtClean="0">
                          <a:latin typeface="微软雅黑" panose="020b0503020204020204" pitchFamily="34" charset="-122"/>
                          <a:ea typeface="微软雅黑" panose="020b0503020204020204" pitchFamily="34" charset="-122"/>
                        </a:rPr>
                        <a:t>499</a:t>
                      </a:r>
                      <a:r>
                        <a:rPr lang="zh-CN" altLang="en-US" sz="1200" smtClean="0">
                          <a:latin typeface="微软雅黑" panose="020b0503020204020204" pitchFamily="34" charset="-122"/>
                          <a:ea typeface="微软雅黑" panose="020b0503020204020204" pitchFamily="34" charset="-122"/>
                        </a:rPr>
                        <a:t>元以下</a:t>
                      </a: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已报废资产的处理</a:t>
                      </a:r>
                    </a:p>
                    <a:p>
                      <a:endParaRPr lang="zh-CN" altLang="en-US" sz="120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947582776"/>
                  </a:ext>
                </a:extLst>
              </a:tr>
              <a:tr h="887692">
                <a:tc>
                  <a:txBody>
                    <a:bodyPr vert="horz" wrap="square"/>
                    <a:lstStyle/>
                    <a:p>
                      <a:r>
                        <a:rPr lang="en-US" altLang="zh-CN" sz="1200" smtClean="0">
                          <a:latin typeface="微软雅黑" panose="020b0503020204020204" pitchFamily="34" charset="-122"/>
                          <a:ea typeface="微软雅黑" panose="020b0503020204020204" pitchFamily="34" charset="-122"/>
                        </a:rPr>
                        <a:t>2</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r>
                        <a:rPr lang="zh-CN" altLang="en-US" sz="1200" smtClean="0">
                          <a:latin typeface="微软雅黑" panose="020b0503020204020204" pitchFamily="34" charset="-122"/>
                          <a:ea typeface="微软雅黑" panose="020b0503020204020204" pitchFamily="34" charset="-122"/>
                        </a:rPr>
                        <a:t>计划财务部</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b="0" smtClean="0">
                          <a:latin typeface="微软雅黑" panose="020b0503020204020204" pitchFamily="34" charset="-122"/>
                          <a:ea typeface="微软雅黑" panose="020b0503020204020204" pitchFamily="34" charset="-122"/>
                        </a:rPr>
                        <a:t>分公司预算管理</a:t>
                      </a:r>
                      <a:endParaRPr lang="en-US" altLang="zh-CN" sz="12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latin typeface="微软雅黑" panose="020b0503020204020204" pitchFamily="34" charset="-122"/>
                          <a:ea typeface="微软雅黑" panose="020b0503020204020204" pitchFamily="34" charset="-122"/>
                        </a:rPr>
                        <a:t>分公司财务收入及支出（预算内）、核算</a:t>
                      </a:r>
                      <a:endParaRPr lang="en-US" altLang="zh-CN" sz="12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latin typeface="微软雅黑" panose="020b0503020204020204" pitchFamily="34" charset="-122"/>
                          <a:ea typeface="微软雅黑" panose="020b0503020204020204" pitchFamily="34" charset="-122"/>
                        </a:rPr>
                        <a:t>分公司财务分析</a:t>
                      </a:r>
                    </a:p>
                  </a:txBody>
                  <a:tcPr/>
                </a:tc>
                <a:tc>
                  <a:txBody>
                    <a:bodyPr vert="horz" wrap="square"/>
                    <a:lstStyle/>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b="0" smtClean="0">
                          <a:latin typeface="微软雅黑" panose="020b0503020204020204" pitchFamily="34" charset="-122"/>
                          <a:ea typeface="微软雅黑" panose="020b0503020204020204" pitchFamily="34" charset="-122"/>
                        </a:rPr>
                        <a:t>服务区预算控制</a:t>
                      </a:r>
                      <a:endParaRPr lang="en-US" altLang="zh-CN" sz="12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latin typeface="微软雅黑" panose="020b0503020204020204" pitchFamily="34" charset="-122"/>
                          <a:ea typeface="微软雅黑" panose="020b0503020204020204" pitchFamily="34" charset="-122"/>
                        </a:rPr>
                        <a:t>服务区财务收入及支出（预算内）、核算</a:t>
                      </a:r>
                      <a:endParaRPr lang="en-US" altLang="zh-CN" sz="1200" b="0" smtClean="0">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latin typeface="微软雅黑" panose="020b0503020204020204" pitchFamily="34" charset="-122"/>
                          <a:ea typeface="微软雅黑" panose="020b0503020204020204" pitchFamily="34" charset="-122"/>
                        </a:rPr>
                        <a:t>服务区财务分析</a:t>
                      </a:r>
                    </a:p>
                  </a:txBody>
                  <a:tcPr/>
                </a:tc>
                <a:extLst>
                  <a:ext uri="{0D108BD9-81ED-4DB2-BD59-A6C34878D82A}">
                    <a16:rowId xmlns:a16="http://schemas.microsoft.com/office/drawing/2014/main" val="3205370289"/>
                  </a:ext>
                </a:extLst>
              </a:tr>
              <a:tr h="2663077">
                <a:tc>
                  <a:txBody>
                    <a:bodyPr vert="horz" wrap="square"/>
                    <a:lstStyle/>
                    <a:p>
                      <a:r>
                        <a:rPr lang="en-US" altLang="zh-CN" sz="1200" smtClean="0">
                          <a:latin typeface="微软雅黑" panose="020b0503020204020204" pitchFamily="34" charset="-122"/>
                          <a:ea typeface="微软雅黑" panose="020b0503020204020204" pitchFamily="34" charset="-122"/>
                        </a:rPr>
                        <a:t>3</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r>
                        <a:rPr lang="zh-CN" altLang="en-US" sz="1200" smtClean="0">
                          <a:latin typeface="微软雅黑" panose="020b0503020204020204" pitchFamily="34" charset="-122"/>
                          <a:ea typeface="微软雅黑" panose="020b0503020204020204" pitchFamily="34" charset="-122"/>
                        </a:rPr>
                        <a:t>人力资源部</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分公司中基层人员及服务区员工的劳动关系及劳动合同管理</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分公司层面的培训实施（管理系统培训、岗位职责和职业道德培训、领班</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队长培训、春运应急方案等）及服务区培训考核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分公司及服务区员工工资总额内横向调整、工资发放、奖惩</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（便利店</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交通协管）领班岗位晋升</a:t>
                      </a:r>
                    </a:p>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smtClean="0">
                          <a:latin typeface="微软雅黑" panose="020b0503020204020204" pitchFamily="34" charset="-122"/>
                          <a:ea typeface="微软雅黑" panose="020b0503020204020204" pitchFamily="34" charset="-122"/>
                        </a:rPr>
                        <a:t>分公司人力需求及编制</a:t>
                      </a:r>
                      <a:endParaRPr lang="en-US" altLang="zh-CN" sz="1200" smtClean="0">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smtClean="0">
                          <a:solidFill>
                            <a:schemeClr val="tx1"/>
                          </a:solidFill>
                          <a:latin typeface="微软雅黑" panose="020b0503020204020204" pitchFamily="34" charset="-122"/>
                          <a:ea typeface="微软雅黑" panose="020b0503020204020204" pitchFamily="34" charset="-122"/>
                        </a:rPr>
                        <a:t>分公司的中层以下人员</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包括服务区人员</a:t>
                      </a:r>
                      <a:r>
                        <a:rPr lang="en-US" altLang="zh-CN" sz="1200" b="0" smtClean="0">
                          <a:solidFill>
                            <a:schemeClr val="tx1"/>
                          </a:solidFill>
                          <a:latin typeface="微软雅黑" panose="020b0503020204020204" pitchFamily="34" charset="-122"/>
                          <a:ea typeface="微软雅黑" panose="020b0503020204020204" pitchFamily="34" charset="-122"/>
                        </a:rPr>
                        <a:t>)</a:t>
                      </a:r>
                      <a:r>
                        <a:rPr lang="zh-CN" altLang="en-US" sz="1200" b="0" smtClean="0">
                          <a:solidFill>
                            <a:schemeClr val="tx1"/>
                          </a:solidFill>
                          <a:latin typeface="微软雅黑" panose="020b0503020204020204" pitchFamily="34" charset="-122"/>
                          <a:ea typeface="微软雅黑" panose="020b0503020204020204" pitchFamily="34" charset="-122"/>
                        </a:rPr>
                        <a:t>的招聘与调配</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smtClean="0">
                          <a:solidFill>
                            <a:schemeClr val="tx1"/>
                          </a:solidFill>
                          <a:latin typeface="微软雅黑" panose="020b0503020204020204" pitchFamily="34" charset="-122"/>
                          <a:ea typeface="微软雅黑" panose="020b0503020204020204" pitchFamily="34" charset="-122"/>
                        </a:rPr>
                        <a:t>分公司中层以下人员及服务区经理的绩效考核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endParaRPr lang="zh-CN" altLang="en-US" sz="1200" smtClean="0">
                        <a:latin typeface="微软雅黑" panose="020b0503020204020204" pitchFamily="34" charset="-122"/>
                        <a:ea typeface="微软雅黑" panose="020b0503020204020204" pitchFamily="34" charset="-122"/>
                      </a:endParaRPr>
                    </a:p>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服务区人力需求</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服务区临时工的招聘</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服务区培训实施（员工宿舍管理、服务区管理制度和流程、服务礼仪等、应急预案演练、春运经营和管理方案培训、文明服务月前礼仪礼节培训、岗位业务和技能培训、体能训练等）</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服务区员工的绩效考核（协助业务单元考核）</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服务区临时工报酬</a:t>
                      </a:r>
                    </a:p>
                    <a:p>
                      <a:endParaRPr lang="zh-CN" altLang="en-US" sz="120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3212839005"/>
                  </a:ext>
                </a:extLst>
              </a:tr>
            </a:tbl>
          </a:graphicData>
        </a:graphic>
      </p:graphicFrame>
    </p:spTree>
    <p:extLst>
      <p:ext uri="{BB962C8B-B14F-4D97-AF65-F5344CB8AC3E}">
        <p14:creationId xmlns:p14="http://schemas.microsoft.com/office/powerpoint/2010/main" val="1011620363"/>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4. </a:t>
            </a:r>
            <a:r>
              <a:rPr lang="zh-CN" altLang="en-US" smtClean="0"/>
              <a:t>本部下放职能清单与计划</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36</a:t>
            </a:fld>
            <a:endParaRPr lang="zh-CN" altLang="en-US"/>
          </a:p>
        </p:txBody>
      </p:sp>
      <p:graphicFrame>
        <p:nvGraphicFramePr>
          <p:cNvPr id="8" name="表格 7"/>
          <p:cNvGraphicFramePr>
            <a:graphicFrameLocks noGrp="1"/>
          </p:cNvGraphicFramePr>
          <p:nvPr/>
        </p:nvGraphicFramePr>
        <p:xfrm>
          <a:off x="482885" y="944880"/>
          <a:ext cx="11287775" cy="3073697"/>
        </p:xfrm>
        <a:graphic>
          <a:graphicData uri="http://schemas.openxmlformats.org/drawingml/2006/table">
            <a:tbl>
              <a:tblPr firstRow="1" bandRow="1">
                <a:tableStyleId>{5940675A-B579-460E-94D1-54222C63F5DA}</a:tableStyleId>
              </a:tblPr>
              <a:tblGrid>
                <a:gridCol w="574952">
                  <a:extLst>
                    <a:ext uri="{9D8B030D-6E8A-4147-A177-3AD203B41FA5}">
                      <a16:colId xmlns:a16="http://schemas.microsoft.com/office/drawing/2014/main" val="1829131664"/>
                    </a:ext>
                  </a:extLst>
                </a:gridCol>
                <a:gridCol w="1398492">
                  <a:extLst>
                    <a:ext uri="{9D8B030D-6E8A-4147-A177-3AD203B41FA5}">
                      <a16:colId xmlns:a16="http://schemas.microsoft.com/office/drawing/2014/main" val="3025286950"/>
                    </a:ext>
                  </a:extLst>
                </a:gridCol>
                <a:gridCol w="3528388">
                  <a:extLst>
                    <a:ext uri="{9D8B030D-6E8A-4147-A177-3AD203B41FA5}">
                      <a16:colId xmlns:a16="http://schemas.microsoft.com/office/drawing/2014/main" val="2144514046"/>
                    </a:ext>
                  </a:extLst>
                </a:gridCol>
                <a:gridCol w="3528388">
                  <a:extLst>
                    <a:ext uri="{9D8B030D-6E8A-4147-A177-3AD203B41FA5}">
                      <a16:colId xmlns:a16="http://schemas.microsoft.com/office/drawing/2014/main" val="3920593599"/>
                    </a:ext>
                  </a:extLst>
                </a:gridCol>
                <a:gridCol w="2257555">
                  <a:extLst>
                    <a:ext uri="{9D8B030D-6E8A-4147-A177-3AD203B41FA5}">
                      <a16:colId xmlns:a16="http://schemas.microsoft.com/office/drawing/2014/main" val="3290439272"/>
                    </a:ext>
                  </a:extLst>
                </a:gridCol>
              </a:tblGrid>
              <a:tr h="400010">
                <a:tc row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序号</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row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部门名称</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grid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下放分公司职能内容</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hMerge="1">
                  <a:txBody>
                    <a:bodyPr vert="horz" wrap="square"/>
                    <a:lstStyle/>
                    <a:p>
                      <a:endParaRPr lang="zh-CN" altLang="en-US"/>
                    </a:p>
                  </a:txBody>
                  <a:tcPr/>
                </a:tc>
                <a:tc rowSpan="2">
                  <a:txBody>
                    <a:bodyPr vert="horz" wrap="square"/>
                    <a:lstStyle/>
                    <a:p>
                      <a:pPr algn="ctr"/>
                      <a:r>
                        <a:rPr lang="zh-CN" altLang="en-US" sz="1200" b="1" smtClean="0">
                          <a:solidFill>
                            <a:schemeClr val="bg1"/>
                          </a:solidFill>
                          <a:latin typeface="微软雅黑" panose="020b0503020204020204" pitchFamily="34" charset="-122"/>
                          <a:ea typeface="微软雅黑" panose="020b0503020204020204" pitchFamily="34" charset="-122"/>
                        </a:rPr>
                        <a:t>服务区职能内容</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extLst>
                  <a:ext uri="{0D108BD9-81ED-4DB2-BD59-A6C34878D82A}">
                    <a16:rowId xmlns:a16="http://schemas.microsoft.com/office/drawing/2014/main" val="2330926019"/>
                  </a:ext>
                </a:extLst>
              </a:tr>
              <a:tr h="400010">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ctr"/>
                      <a:r>
                        <a:rPr lang="en-US" altLang="zh-CN" sz="1200" b="1" smtClean="0">
                          <a:solidFill>
                            <a:schemeClr val="bg1"/>
                          </a:solidFill>
                          <a:latin typeface="微软雅黑" panose="020b0503020204020204" pitchFamily="34" charset="-122"/>
                          <a:ea typeface="微软雅黑" panose="020b0503020204020204" pitchFamily="34" charset="-122"/>
                        </a:rPr>
                        <a:t>2016-2017</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a:txBody>
                    <a:bodyPr vert="horz" wrap="square"/>
                    <a:lstStyle/>
                    <a:p>
                      <a:pPr algn="ctr"/>
                      <a:r>
                        <a:rPr lang="en-US" altLang="zh-CN" sz="1200" b="1" smtClean="0">
                          <a:solidFill>
                            <a:schemeClr val="bg1"/>
                          </a:solidFill>
                          <a:latin typeface="微软雅黑" panose="020b0503020204020204" pitchFamily="34" charset="-122"/>
                          <a:ea typeface="微软雅黑" panose="020b0503020204020204" pitchFamily="34" charset="-122"/>
                        </a:rPr>
                        <a:t>2018-2020</a:t>
                      </a:r>
                      <a:endParaRPr lang="zh-CN" altLang="en-US" sz="1200" b="1">
                        <a:solidFill>
                          <a:schemeClr val="bg1"/>
                        </a:solidFill>
                        <a:latin typeface="微软雅黑" panose="020b0503020204020204" pitchFamily="34" charset="-122"/>
                        <a:ea typeface="微软雅黑" panose="020b0503020204020204" pitchFamily="34" charset="-122"/>
                      </a:endParaRPr>
                    </a:p>
                  </a:txBody>
                  <a:tcPr anchor="ctr">
                    <a:solidFill>
                      <a:schemeClr val="accent1">
                        <a:lumMod val="60000"/>
                        <a:lumOff val="40000"/>
                      </a:schemeClr>
                    </a:solidFill>
                  </a:tcPr>
                </a:tc>
                <a:tc vMerge="1">
                  <a:txBody>
                    <a:bodyPr vert="horz" wrap="square"/>
                    <a:lstStyle/>
                    <a:p>
                      <a:endParaRPr lang="zh-CN" altLang="en-US"/>
                    </a:p>
                  </a:txBody>
                  <a:tcPr/>
                </a:tc>
                <a:extLst>
                  <a:ext uri="{0D108BD9-81ED-4DB2-BD59-A6C34878D82A}">
                    <a16:rowId xmlns:a16="http://schemas.microsoft.com/office/drawing/2014/main" val="2010601590"/>
                  </a:ext>
                </a:extLst>
              </a:tr>
              <a:tr h="1084957">
                <a:tc>
                  <a:txBody>
                    <a:bodyPr vert="horz" wrap="square"/>
                    <a:lstStyle/>
                    <a:p>
                      <a:r>
                        <a:rPr lang="en-US" altLang="zh-CN" sz="1200" smtClean="0">
                          <a:latin typeface="微软雅黑" panose="020b0503020204020204" pitchFamily="34" charset="-122"/>
                          <a:ea typeface="微软雅黑" panose="020b0503020204020204" pitchFamily="34" charset="-122"/>
                        </a:rPr>
                        <a:t>4</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r>
                        <a:rPr lang="zh-CN" altLang="en-US" sz="1200" smtClean="0">
                          <a:latin typeface="微软雅黑" panose="020b0503020204020204" pitchFamily="34" charset="-122"/>
                          <a:ea typeface="微软雅黑" panose="020b0503020204020204" pitchFamily="34" charset="-122"/>
                        </a:rPr>
                        <a:t>商业地产开发部</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非主力店招商项目实施及合同签订</a:t>
                      </a:r>
                    </a:p>
                    <a:p>
                      <a:pPr marL="285750" indent="-285750">
                        <a:buFont typeface="Arial" pitchFamily="34" charset="0"/>
                        <a:buChar char="•"/>
                      </a:pPr>
                      <a:r>
                        <a:rPr lang="zh-CN" altLang="en-US" sz="1200" smtClean="0">
                          <a:latin typeface="微软雅黑" panose="020b0503020204020204" pitchFamily="34" charset="-122"/>
                          <a:ea typeface="微软雅黑" panose="020b0503020204020204" pitchFamily="34" charset="-122"/>
                        </a:rPr>
                        <a:t>高铁站招商管理和广告位招商</a:t>
                      </a:r>
                    </a:p>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lvl="0" indent="-171450">
                        <a:buFont typeface="Arial" pitchFamily="34" charset="0"/>
                        <a:buChar char="•"/>
                      </a:pPr>
                      <a:r>
                        <a:rPr lang="zh-CN" altLang="en-US" sz="1200" smtClean="0">
                          <a:solidFill>
                            <a:prstClr val="black"/>
                          </a:solidFill>
                          <a:latin typeface="微软雅黑" panose="020b0503020204020204" pitchFamily="34" charset="-122"/>
                          <a:ea typeface="微软雅黑" panose="020b0503020204020204" pitchFamily="34" charset="-122"/>
                        </a:rPr>
                        <a:t>新开服务区的工程建设 </a:t>
                      </a:r>
                      <a:endParaRPr lang="en-US" altLang="zh-CN" sz="1200">
                        <a:solidFill>
                          <a:prstClr val="black"/>
                        </a:solidFill>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临时性招商项目实施及合同签订</a:t>
                      </a:r>
                    </a:p>
                    <a:p>
                      <a:endParaRPr lang="zh-CN" altLang="en-US" sz="1200">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947582776"/>
                  </a:ext>
                </a:extLst>
              </a:tr>
              <a:tr h="887692">
                <a:tc>
                  <a:txBody>
                    <a:bodyPr vert="horz" wrap="square"/>
                    <a:lstStyle/>
                    <a:p>
                      <a:r>
                        <a:rPr lang="en-US" altLang="zh-CN" sz="1200" smtClean="0">
                          <a:latin typeface="微软雅黑" panose="020b0503020204020204" pitchFamily="34" charset="-122"/>
                          <a:ea typeface="微软雅黑" panose="020b0503020204020204" pitchFamily="34" charset="-122"/>
                        </a:rPr>
                        <a:t>5</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r>
                        <a:rPr lang="zh-CN" altLang="en-US" sz="1200" smtClean="0">
                          <a:latin typeface="微软雅黑" panose="020b0503020204020204" pitchFamily="34" charset="-122"/>
                          <a:ea typeface="微软雅黑" panose="020b0503020204020204" pitchFamily="34" charset="-122"/>
                        </a:rPr>
                        <a:t>安全与物业管理部</a:t>
                      </a:r>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执行本部工作要求，指导、稽查服务区相关工作（本部抽查）</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200" b="0" smtClean="0">
                          <a:solidFill>
                            <a:schemeClr val="tx1"/>
                          </a:solidFill>
                          <a:latin typeface="微软雅黑" panose="020b0503020204020204" pitchFamily="34" charset="-122"/>
                          <a:ea typeface="微软雅黑" panose="020b0503020204020204" pitchFamily="34" charset="-122"/>
                        </a:rPr>
                        <a:t>分公司层面业务培训</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200" b="0" smtClean="0">
                          <a:solidFill>
                            <a:schemeClr val="tx1"/>
                          </a:solidFill>
                          <a:latin typeface="微软雅黑" panose="020b0503020204020204" pitchFamily="34" charset="-122"/>
                          <a:ea typeface="微软雅黑" panose="020b0503020204020204" pitchFamily="34" charset="-122"/>
                        </a:rPr>
                        <a:t>服务区安管系统、标准化管理系统日常监管</a:t>
                      </a: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工程类小型维修单项费用在</a:t>
                      </a:r>
                      <a:r>
                        <a:rPr lang="en-US" altLang="zh-CN" sz="1200" b="0" smtClean="0">
                          <a:solidFill>
                            <a:schemeClr val="tx1"/>
                          </a:solidFill>
                          <a:latin typeface="微软雅黑" panose="020b0503020204020204" pitchFamily="34" charset="-122"/>
                          <a:ea typeface="微软雅黑" panose="020b0503020204020204" pitchFamily="34" charset="-122"/>
                        </a:rPr>
                        <a:t>5000</a:t>
                      </a:r>
                      <a:r>
                        <a:rPr lang="zh-CN" altLang="en-US" sz="1200" b="0" smtClean="0">
                          <a:solidFill>
                            <a:schemeClr val="tx1"/>
                          </a:solidFill>
                          <a:latin typeface="微软雅黑" panose="020b0503020204020204" pitchFamily="34" charset="-122"/>
                          <a:ea typeface="微软雅黑" panose="020b0503020204020204" pitchFamily="34" charset="-122"/>
                        </a:rPr>
                        <a:t>元以上</a:t>
                      </a:r>
                      <a:r>
                        <a:rPr lang="en-US" altLang="zh-CN" sz="1200" b="0" smtClean="0">
                          <a:solidFill>
                            <a:schemeClr val="tx1"/>
                          </a:solidFill>
                          <a:latin typeface="微软雅黑" panose="020b0503020204020204" pitchFamily="34" charset="-122"/>
                          <a:ea typeface="微软雅黑" panose="020b0503020204020204" pitchFamily="34" charset="-122"/>
                        </a:rPr>
                        <a:t>49999</a:t>
                      </a:r>
                      <a:r>
                        <a:rPr lang="zh-CN" altLang="en-US" sz="1200" b="0" smtClean="0">
                          <a:solidFill>
                            <a:schemeClr val="tx1"/>
                          </a:solidFill>
                          <a:latin typeface="微软雅黑" panose="020b0503020204020204" pitchFamily="34" charset="-122"/>
                          <a:ea typeface="微软雅黑" panose="020b0503020204020204" pitchFamily="34" charset="-122"/>
                        </a:rPr>
                        <a:t>元（含）以下</a:t>
                      </a:r>
                    </a:p>
                  </a:txBody>
                  <a:tcPr/>
                </a:tc>
                <a:tc>
                  <a:txBody>
                    <a:bodyPr vert="horz" wrap="square"/>
                    <a:lstStyle/>
                    <a:p>
                      <a:endParaRPr lang="zh-CN" altLang="en-US" sz="1200">
                        <a:latin typeface="微软雅黑" panose="020b0503020204020204" pitchFamily="34" charset="-122"/>
                        <a:ea typeface="微软雅黑" panose="020b0503020204020204" pitchFamily="34" charset="-122"/>
                      </a:endParaRPr>
                    </a:p>
                  </a:txBody>
                  <a:tcPr/>
                </a:tc>
                <a:tc>
                  <a:txBody>
                    <a:bodyPr vert="horz" wrap="square"/>
                    <a:lstStyle/>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200" b="0" smtClean="0">
                          <a:solidFill>
                            <a:schemeClr val="tx1"/>
                          </a:solidFill>
                          <a:latin typeface="微软雅黑" panose="020b0503020204020204" pitchFamily="34" charset="-122"/>
                          <a:ea typeface="微软雅黑" panose="020b0503020204020204" pitchFamily="34" charset="-122"/>
                        </a:rPr>
                        <a:t>服务区操作培训</a:t>
                      </a:r>
                      <a:endParaRPr lang="en-US" altLang="zh-CN" sz="1200" b="0" smtClean="0">
                        <a:solidFill>
                          <a:schemeClr val="tx1"/>
                        </a:solidFill>
                        <a:latin typeface="微软雅黑" panose="020b0503020204020204" pitchFamily="34" charset="-122"/>
                        <a:ea typeface="微软雅黑" panose="020b0503020204020204" pitchFamily="34" charset="-122"/>
                      </a:endParaRPr>
                    </a:p>
                    <a:p>
                      <a:pPr marL="171450" marR="0" indent="-171450" algn="l" defTabSz="779252" rtl="0" eaLnBrk="1" fontAlgn="auto" latinLnBrk="0" hangingPunct="1">
                        <a:lnSpc>
                          <a:spcPct val="100000"/>
                        </a:lnSpc>
                        <a:spcBef>
                          <a:spcPct val="0"/>
                        </a:spcBef>
                        <a:spcAft>
                          <a:spcPct val="0"/>
                        </a:spcAft>
                        <a:buClrTx/>
                        <a:buSzTx/>
                        <a:buFont typeface="Arial" pitchFamily="34" charset="0"/>
                        <a:buChar char="•"/>
                        <a:defRPr/>
                      </a:pPr>
                      <a:r>
                        <a:rPr lang="zh-CN" altLang="en-US" sz="1200" b="0" smtClean="0">
                          <a:solidFill>
                            <a:schemeClr val="tx1"/>
                          </a:solidFill>
                          <a:latin typeface="微软雅黑" panose="020b0503020204020204" pitchFamily="34" charset="-122"/>
                          <a:ea typeface="微软雅黑" panose="020b0503020204020204" pitchFamily="34" charset="-122"/>
                        </a:rPr>
                        <a:t>服务区安管系统、标准化管理系统操作、运维</a:t>
                      </a:r>
                    </a:p>
                    <a:p>
                      <a:pPr marL="171450" indent="-171450">
                        <a:buFont typeface="Arial" pitchFamily="34" charset="0"/>
                        <a:buChar char="•"/>
                      </a:pPr>
                      <a:r>
                        <a:rPr lang="zh-CN" altLang="en-US" sz="1200" b="0" smtClean="0">
                          <a:solidFill>
                            <a:schemeClr val="tx1"/>
                          </a:solidFill>
                          <a:latin typeface="微软雅黑" panose="020b0503020204020204" pitchFamily="34" charset="-122"/>
                          <a:ea typeface="微软雅黑" panose="020b0503020204020204" pitchFamily="34" charset="-122"/>
                        </a:rPr>
                        <a:t>工程类零星维修单项费用在</a:t>
                      </a:r>
                      <a:r>
                        <a:rPr lang="en-US" altLang="zh-CN" sz="1200" b="0" smtClean="0">
                          <a:solidFill>
                            <a:schemeClr val="tx1"/>
                          </a:solidFill>
                          <a:latin typeface="微软雅黑" panose="020b0503020204020204" pitchFamily="34" charset="-122"/>
                          <a:ea typeface="微软雅黑" panose="020b0503020204020204" pitchFamily="34" charset="-122"/>
                        </a:rPr>
                        <a:t>4999</a:t>
                      </a:r>
                      <a:r>
                        <a:rPr lang="zh-CN" altLang="en-US" sz="1200" b="0" smtClean="0">
                          <a:solidFill>
                            <a:schemeClr val="tx1"/>
                          </a:solidFill>
                          <a:latin typeface="微软雅黑" panose="020b0503020204020204" pitchFamily="34" charset="-122"/>
                          <a:ea typeface="微软雅黑" panose="020b0503020204020204" pitchFamily="34" charset="-122"/>
                        </a:rPr>
                        <a:t>元（含）以下</a:t>
                      </a:r>
                      <a:endParaRPr lang="en-US" altLang="zh-CN" sz="1200" b="0" smtClean="0">
                        <a:solidFill>
                          <a:schemeClr val="tx1"/>
                        </a:solidFill>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3205370289"/>
                  </a:ext>
                </a:extLst>
              </a:tr>
            </a:tbl>
          </a:graphicData>
        </a:graphic>
      </p:graphicFrame>
    </p:spTree>
    <p:extLst>
      <p:ext uri="{BB962C8B-B14F-4D97-AF65-F5344CB8AC3E}">
        <p14:creationId xmlns:p14="http://schemas.microsoft.com/office/powerpoint/2010/main" val="3738866329"/>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5. </a:t>
            </a:r>
            <a:r>
              <a:rPr lang="zh-CN" altLang="en-US" smtClean="0"/>
              <a:t>组织调整实施计划与策略</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37</a:t>
            </a:fld>
            <a:endParaRPr lang="zh-CN" altLang="en-US"/>
          </a:p>
        </p:txBody>
      </p:sp>
      <p:graphicFrame>
        <p:nvGraphicFramePr>
          <p:cNvPr id="8" name="表格 7"/>
          <p:cNvGraphicFramePr>
            <a:graphicFrameLocks noGrp="1"/>
          </p:cNvGraphicFramePr>
          <p:nvPr>
            <p:extLst>
              <p:ext uri="{D42A27DB-BD31-4B8C-83A1-F6EECF244321}">
                <p14:modId xmlns:p14="http://schemas.microsoft.com/office/powerpoint/2010/main" val="4263251506"/>
              </p:ext>
            </p:extLst>
          </p:nvPr>
        </p:nvGraphicFramePr>
        <p:xfrm>
          <a:off x="482885" y="1015502"/>
          <a:ext cx="11225022" cy="5286688"/>
        </p:xfrm>
        <a:graphic>
          <a:graphicData uri="http://schemas.openxmlformats.org/drawingml/2006/table">
            <a:tbl>
              <a:tblPr firstRow="1" bandRow="1">
                <a:tableStyleId>{5C22544A-7EE6-4342-B048-85BDC9FD1C3A}</a:tableStyleId>
              </a:tblPr>
              <a:tblGrid>
                <a:gridCol w="885452">
                  <a:extLst>
                    <a:ext uri="{9D8B030D-6E8A-4147-A177-3AD203B41FA5}">
                      <a16:colId xmlns:a16="http://schemas.microsoft.com/office/drawing/2014/main" val="2957794018"/>
                    </a:ext>
                  </a:extLst>
                </a:gridCol>
                <a:gridCol w="4727060">
                  <a:extLst>
                    <a:ext uri="{9D8B030D-6E8A-4147-A177-3AD203B41FA5}">
                      <a16:colId xmlns:a16="http://schemas.microsoft.com/office/drawing/2014/main" val="2176718813"/>
                    </a:ext>
                  </a:extLst>
                </a:gridCol>
                <a:gridCol w="2276272">
                  <a:extLst>
                    <a:ext uri="{9D8B030D-6E8A-4147-A177-3AD203B41FA5}">
                      <a16:colId xmlns:a16="http://schemas.microsoft.com/office/drawing/2014/main" val="3747711252"/>
                    </a:ext>
                  </a:extLst>
                </a:gridCol>
                <a:gridCol w="3336238">
                  <a:extLst>
                    <a:ext uri="{9D8B030D-6E8A-4147-A177-3AD203B41FA5}">
                      <a16:colId xmlns:a16="http://schemas.microsoft.com/office/drawing/2014/main" val="353003045"/>
                    </a:ext>
                  </a:extLst>
                </a:gridCol>
              </a:tblGrid>
              <a:tr h="338200">
                <a:tc>
                  <a:txBody>
                    <a:bodyPr vert="horz" wrap="square"/>
                    <a:lstStyle/>
                    <a:p>
                      <a:pPr algn="ctr"/>
                      <a:r>
                        <a:rPr lang="zh-CN" altLang="en-US" sz="1600" b="1" smtClean="0">
                          <a:latin typeface="微软雅黑" panose="020b0503020204020204" pitchFamily="34" charset="-122"/>
                          <a:ea typeface="微软雅黑" panose="020b0503020204020204" pitchFamily="34" charset="-122"/>
                        </a:rPr>
                        <a:t>序号</a:t>
                      </a:r>
                      <a:endParaRPr lang="zh-CN" altLang="en-US" sz="1600" b="1">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z="1600" b="1" smtClean="0">
                          <a:latin typeface="微软雅黑" panose="020b0503020204020204" pitchFamily="34" charset="-122"/>
                          <a:ea typeface="微软雅黑" panose="020b0503020204020204" pitchFamily="34" charset="-122"/>
                        </a:rPr>
                        <a:t>工作内容</a:t>
                      </a:r>
                      <a:endParaRPr lang="zh-CN" altLang="en-US" sz="1600" b="1">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z="1600" b="1" smtClean="0">
                          <a:latin typeface="微软雅黑" panose="020b0503020204020204" pitchFamily="34" charset="-122"/>
                          <a:ea typeface="微软雅黑" panose="020b0503020204020204" pitchFamily="34" charset="-122"/>
                        </a:rPr>
                        <a:t>完成时间</a:t>
                      </a:r>
                      <a:endParaRPr lang="zh-CN" altLang="en-US" sz="1600" b="1">
                        <a:latin typeface="微软雅黑" panose="020b0503020204020204" pitchFamily="34" charset="-122"/>
                        <a:ea typeface="微软雅黑" panose="020b0503020204020204" pitchFamily="34" charset="-122"/>
                      </a:endParaRPr>
                    </a:p>
                  </a:txBody>
                  <a:tcPr/>
                </a:tc>
                <a:tc>
                  <a:txBody>
                    <a:bodyPr vert="horz" wrap="square"/>
                    <a:lstStyle/>
                    <a:p>
                      <a:pPr algn="ctr"/>
                      <a:r>
                        <a:rPr lang="zh-CN" altLang="en-US" sz="1600" b="1" smtClean="0">
                          <a:latin typeface="微软雅黑" panose="020b0503020204020204" pitchFamily="34" charset="-122"/>
                          <a:ea typeface="微软雅黑" panose="020b0503020204020204" pitchFamily="34" charset="-122"/>
                        </a:rPr>
                        <a:t>说明</a:t>
                      </a:r>
                      <a:endParaRPr lang="zh-CN" altLang="en-US" sz="1600" b="1">
                        <a:latin typeface="微软雅黑" panose="020b0503020204020204" pitchFamily="34" charset="-122"/>
                        <a:ea typeface="微软雅黑" panose="020b0503020204020204" pitchFamily="34" charset="-122"/>
                      </a:endParaRPr>
                    </a:p>
                  </a:txBody>
                  <a:tcPr/>
                </a:tc>
                <a:extLst>
                  <a:ext uri="{0D108BD9-81ED-4DB2-BD59-A6C34878D82A}">
                    <a16:rowId xmlns:a16="http://schemas.microsoft.com/office/drawing/2014/main" val="3057977905"/>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1</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分公司设置方案上报粤运审批</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latin typeface="微软雅黑" panose="020b0503020204020204" pitchFamily="34" charset="-122"/>
                          <a:ea typeface="微软雅黑" panose="020b0503020204020204" pitchFamily="34" charset="-122"/>
                        </a:rPr>
                        <a:t>2016</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9</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30</a:t>
                      </a:r>
                      <a:r>
                        <a:rPr lang="zh-CN" altLang="en-US" sz="1400" smtClean="0">
                          <a:latin typeface="微软雅黑" panose="020b0503020204020204" pitchFamily="34" charset="-122"/>
                          <a:ea typeface="微软雅黑" panose="020b0503020204020204" pitchFamily="34" charset="-122"/>
                        </a:rPr>
                        <a:t>日</a:t>
                      </a: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2039071487"/>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2</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班子成员讨论确定各分公司总经理及副总经理人选</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en-US" altLang="zh-CN" sz="1400" smtClean="0">
                          <a:latin typeface="微软雅黑" panose="020b0503020204020204" pitchFamily="34" charset="-122"/>
                          <a:ea typeface="微软雅黑" panose="020b0503020204020204" pitchFamily="34" charset="-122"/>
                        </a:rPr>
                        <a:t>2016</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9</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30</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针对岗位尚未由合适人员的，建议空缺，以竞聘方式解决</a:t>
                      </a:r>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1322929161"/>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3</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讨论确定竞聘办法与流程、发布竞聘岗位信息，筛选竞聘人员名单</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en-US" altLang="zh-CN" sz="1400" smtClean="0">
                          <a:latin typeface="微软雅黑" panose="020b0503020204020204" pitchFamily="34" charset="-122"/>
                          <a:ea typeface="微软雅黑" panose="020b0503020204020204" pitchFamily="34" charset="-122"/>
                        </a:rPr>
                        <a:t>2016</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10</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31</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379683692"/>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4</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人员竞聘、比选</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latin typeface="微软雅黑" panose="020b0503020204020204" pitchFamily="34" charset="-122"/>
                          <a:ea typeface="微软雅黑" panose="020b0503020204020204" pitchFamily="34" charset="-122"/>
                        </a:rPr>
                        <a:t>2016</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11</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30</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3374259275"/>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5</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确定各分公司人员名单及岗位，组织调整到位</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latin typeface="微软雅黑" panose="020b0503020204020204" pitchFamily="34" charset="-122"/>
                          <a:ea typeface="微软雅黑" panose="020b0503020204020204" pitchFamily="34" charset="-122"/>
                        </a:rPr>
                        <a:t>2016</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12</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31</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2743246554"/>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6</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各分公司职能设置优化调整</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en-US" altLang="zh-CN" sz="1400" smtClean="0">
                          <a:latin typeface="微软雅黑" panose="020b0503020204020204" pitchFamily="34" charset="-122"/>
                          <a:ea typeface="微软雅黑" panose="020b0503020204020204" pitchFamily="34" charset="-122"/>
                        </a:rPr>
                        <a:t>2017</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6</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30</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2604541758"/>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7</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选取以利润为中心的服务区试点</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en-US" altLang="zh-CN" sz="1400" smtClean="0">
                          <a:latin typeface="微软雅黑" panose="020b0503020204020204" pitchFamily="34" charset="-122"/>
                          <a:ea typeface="微软雅黑" panose="020b0503020204020204" pitchFamily="34" charset="-122"/>
                        </a:rPr>
                        <a:t>2016</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12</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31</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1744287097"/>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8</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总结以利润为中心的服务区试点经验，并优化</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latin typeface="微软雅黑" panose="020b0503020204020204" pitchFamily="34" charset="-122"/>
                          <a:ea typeface="微软雅黑" panose="020b0503020204020204" pitchFamily="34" charset="-122"/>
                        </a:rPr>
                        <a:t>2017</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12</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31</a:t>
                      </a:r>
                      <a:r>
                        <a:rPr lang="zh-CN" altLang="en-US" sz="1400" smtClean="0">
                          <a:latin typeface="微软雅黑" panose="020b0503020204020204" pitchFamily="34" charset="-122"/>
                          <a:ea typeface="微软雅黑" panose="020b0503020204020204" pitchFamily="34" charset="-122"/>
                        </a:rPr>
                        <a:t>日</a:t>
                      </a: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4137558084"/>
                  </a:ext>
                </a:extLst>
              </a:tr>
              <a:tr h="549832">
                <a:tc>
                  <a:txBody>
                    <a:bodyPr vert="horz" wrap="square"/>
                    <a:lstStyle/>
                    <a:p>
                      <a:pPr algn="ctr"/>
                      <a:r>
                        <a:rPr lang="en-US" altLang="zh-CN" sz="1400" smtClean="0">
                          <a:latin typeface="微软雅黑" panose="020b0503020204020204" pitchFamily="34" charset="-122"/>
                          <a:ea typeface="微软雅黑" panose="020b0503020204020204" pitchFamily="34" charset="-122"/>
                        </a:rPr>
                        <a:t>9</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zh-CN" altLang="en-US" sz="1400" smtClean="0">
                          <a:latin typeface="微软雅黑" panose="020b0503020204020204" pitchFamily="34" charset="-122"/>
                          <a:ea typeface="微软雅黑" panose="020b0503020204020204" pitchFamily="34" charset="-122"/>
                        </a:rPr>
                        <a:t>所有服务区转变为以利润中心的切换工作</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r>
                        <a:rPr lang="en-US" altLang="zh-CN" sz="1400" smtClean="0">
                          <a:latin typeface="微软雅黑" panose="020b0503020204020204" pitchFamily="34" charset="-122"/>
                          <a:ea typeface="微软雅黑" panose="020b0503020204020204" pitchFamily="34" charset="-122"/>
                        </a:rPr>
                        <a:t>2018</a:t>
                      </a:r>
                      <a:r>
                        <a:rPr lang="zh-CN" altLang="en-US" sz="1400" smtClean="0">
                          <a:latin typeface="微软雅黑" panose="020b0503020204020204" pitchFamily="34" charset="-122"/>
                          <a:ea typeface="微软雅黑" panose="020b0503020204020204" pitchFamily="34" charset="-122"/>
                        </a:rPr>
                        <a:t>年</a:t>
                      </a:r>
                      <a:r>
                        <a:rPr lang="en-US" altLang="zh-CN" sz="1400" smtClean="0">
                          <a:latin typeface="微软雅黑" panose="020b0503020204020204" pitchFamily="34" charset="-122"/>
                          <a:ea typeface="微软雅黑" panose="020b0503020204020204" pitchFamily="34" charset="-122"/>
                        </a:rPr>
                        <a:t>12</a:t>
                      </a:r>
                      <a:r>
                        <a:rPr lang="zh-CN" altLang="en-US" sz="1400" smtClean="0">
                          <a:latin typeface="微软雅黑" panose="020b0503020204020204" pitchFamily="34" charset="-122"/>
                          <a:ea typeface="微软雅黑" panose="020b0503020204020204" pitchFamily="34" charset="-122"/>
                        </a:rPr>
                        <a:t>月</a:t>
                      </a:r>
                      <a:r>
                        <a:rPr lang="en-US" altLang="zh-CN" sz="1400" smtClean="0">
                          <a:latin typeface="微软雅黑" panose="020b0503020204020204" pitchFamily="34" charset="-122"/>
                          <a:ea typeface="微软雅黑" panose="020b0503020204020204" pitchFamily="34" charset="-122"/>
                        </a:rPr>
                        <a:t>31</a:t>
                      </a:r>
                      <a:r>
                        <a:rPr lang="zh-CN" altLang="en-US" sz="1400" smtClean="0">
                          <a:latin typeface="微软雅黑" panose="020b0503020204020204" pitchFamily="34" charset="-122"/>
                          <a:ea typeface="微软雅黑" panose="020b0503020204020204" pitchFamily="34" charset="-122"/>
                        </a:rPr>
                        <a:t>日</a:t>
                      </a:r>
                      <a:endParaRPr lang="zh-CN" altLang="en-US" sz="1400">
                        <a:latin typeface="微软雅黑" panose="020b0503020204020204" pitchFamily="34" charset="-122"/>
                        <a:ea typeface="微软雅黑" panose="020b0503020204020204" pitchFamily="34" charset="-122"/>
                      </a:endParaRPr>
                    </a:p>
                  </a:txBody>
                  <a:tcPr anchor="ctr"/>
                </a:tc>
                <a:tc>
                  <a:txBody>
                    <a:bodyPr vert="horz" wrap="square"/>
                    <a:lstStyle/>
                    <a:p>
                      <a:endParaRPr lang="zh-CN" altLang="en-US" sz="1400">
                        <a:latin typeface="微软雅黑" panose="020b0503020204020204" pitchFamily="34" charset="-122"/>
                        <a:ea typeface="微软雅黑" panose="020b0503020204020204" pitchFamily="34" charset="-122"/>
                      </a:endParaRPr>
                    </a:p>
                  </a:txBody>
                  <a:tcPr anchor="ctr"/>
                </a:tc>
                <a:extLst>
                  <a:ext uri="{0D108BD9-81ED-4DB2-BD59-A6C34878D82A}">
                    <a16:rowId xmlns:a16="http://schemas.microsoft.com/office/drawing/2014/main" val="353033835"/>
                  </a:ext>
                </a:extLst>
              </a:tr>
            </a:tbl>
          </a:graphicData>
        </a:graphic>
      </p:graphicFrame>
    </p:spTree>
    <p:extLst>
      <p:ext uri="{BB962C8B-B14F-4D97-AF65-F5344CB8AC3E}">
        <p14:creationId xmlns:p14="http://schemas.microsoft.com/office/powerpoint/2010/main" val="3008389331"/>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5. </a:t>
            </a:r>
            <a:r>
              <a:rPr lang="zh-CN" altLang="en-US" smtClean="0"/>
              <a:t>组织调整实施计划与策略</a:t>
            </a:r>
            <a:endParaRPr lang="zh-CN" altLang="en-US"/>
          </a:p>
        </p:txBody>
      </p:sp>
      <p:sp>
        <p:nvSpPr>
          <p:cNvPr id="3" name="灯片编号占位符 2"/>
          <p:cNvSpPr>
            <a:spLocks noGrp="1"/>
          </p:cNvSpPr>
          <p:nvPr>
            <p:ph type="sldNum" sz="quarter" idx="12"/>
          </p:nvPr>
        </p:nvSpPr>
        <p:spPr/>
        <p:txBody>
          <a:bodyPr/>
          <a:lstStyle/>
          <a:p>
            <a:fld id="{F297BB46-9CBA-41B2-AE9D-7FB5CEF7EA70}" type="slidenum">
              <a:rPr lang="zh-CN" altLang="en-US" smtClean="0"/>
              <a:t>38</a:t>
            </a:fld>
            <a:endParaRPr lang="zh-CN" altLang="en-US"/>
          </a:p>
        </p:txBody>
      </p:sp>
      <p:sp>
        <p:nvSpPr>
          <p:cNvPr id="4" name="文本框 3"/>
          <p:cNvSpPr txBox="1"/>
          <p:nvPr/>
        </p:nvSpPr>
        <p:spPr>
          <a:xfrm>
            <a:off x="699247" y="1237129"/>
            <a:ext cx="10748682" cy="19389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smtClean="0">
                <a:latin typeface="微软雅黑" panose="020b0503020204020204" pitchFamily="34" charset="-122"/>
                <a:ea typeface="微软雅黑" panose="020b0503020204020204" pitchFamily="34" charset="-122"/>
              </a:rPr>
              <a:t>通驿分公司组织调整建议：</a:t>
            </a:r>
            <a:endParaRPr lang="en-US" altLang="zh-CN" b="1" smtClean="0">
              <a:latin typeface="微软雅黑" panose="020b0503020204020204" pitchFamily="34" charset="-122"/>
              <a:ea typeface="微软雅黑" panose="020b0503020204020204" pitchFamily="34" charset="-122"/>
            </a:endParaRPr>
          </a:p>
          <a:p>
            <a:pPr marL="342900" indent="-342900">
              <a:lnSpc>
                <a:spcPct val="150000"/>
              </a:lnSpc>
              <a:buAutoNum type="arabicPeriod"/>
            </a:pPr>
            <a:r>
              <a:rPr lang="zh-CN" altLang="en-US" sz="1600" smtClean="0">
                <a:latin typeface="微软雅黑" panose="020b0503020204020204" pitchFamily="34" charset="-122"/>
                <a:ea typeface="微软雅黑" panose="020b0503020204020204" pitchFamily="34" charset="-122"/>
              </a:rPr>
              <a:t>先行先试，不断总结经验优化与完善；</a:t>
            </a:r>
            <a:endParaRPr lang="en-US" altLang="zh-CN" sz="1600" smtClean="0">
              <a:latin typeface="微软雅黑" panose="020b0503020204020204" pitchFamily="34" charset="-122"/>
              <a:ea typeface="微软雅黑" panose="020b0503020204020204" pitchFamily="34" charset="-122"/>
            </a:endParaRPr>
          </a:p>
          <a:p>
            <a:pPr marL="342900" indent="-342900">
              <a:lnSpc>
                <a:spcPct val="150000"/>
              </a:lnSpc>
              <a:buAutoNum type="arabicPeriod"/>
            </a:pPr>
            <a:r>
              <a:rPr lang="zh-CN" altLang="en-US" sz="1600" smtClean="0">
                <a:latin typeface="微软雅黑" panose="020b0503020204020204" pitchFamily="34" charset="-122"/>
                <a:ea typeface="微软雅黑" panose="020b0503020204020204" pitchFamily="34" charset="-122"/>
              </a:rPr>
              <a:t>稳步放权、小步快走，逐步加大放权力度，推动本部的战略转型；</a:t>
            </a:r>
            <a:endParaRPr lang="en-US" altLang="zh-CN" sz="1600" smtClean="0">
              <a:latin typeface="微软雅黑" panose="020b0503020204020204" pitchFamily="34" charset="-122"/>
              <a:ea typeface="微软雅黑" panose="020b0503020204020204" pitchFamily="34" charset="-122"/>
            </a:endParaRPr>
          </a:p>
          <a:p>
            <a:pPr marL="342900" indent="-342900">
              <a:lnSpc>
                <a:spcPct val="150000"/>
              </a:lnSpc>
              <a:buAutoNum type="arabicPeriod"/>
            </a:pPr>
            <a:r>
              <a:rPr lang="zh-CN" altLang="en-US" sz="1600" smtClean="0">
                <a:latin typeface="微软雅黑" panose="020b0503020204020204" pitchFamily="34" charset="-122"/>
                <a:ea typeface="微软雅黑" panose="020b0503020204020204" pitchFamily="34" charset="-122"/>
              </a:rPr>
              <a:t>建立内部利益核算机制，并不断优化，提升内部协同性与员工积极性；</a:t>
            </a:r>
            <a:endParaRPr lang="en-US" altLang="zh-CN" sz="1600" smtClean="0">
              <a:latin typeface="微软雅黑" panose="020b0503020204020204" pitchFamily="34" charset="-122"/>
              <a:ea typeface="微软雅黑" panose="020b0503020204020204" pitchFamily="34" charset="-122"/>
            </a:endParaRPr>
          </a:p>
          <a:p>
            <a:pPr marL="342900" indent="-342900">
              <a:lnSpc>
                <a:spcPct val="150000"/>
              </a:lnSpc>
              <a:buAutoNum type="arabicPeriod"/>
            </a:pPr>
            <a:r>
              <a:rPr lang="zh-CN" altLang="en-US" sz="1600" smtClean="0">
                <a:latin typeface="微软雅黑" panose="020b0503020204020204" pitchFamily="34" charset="-122"/>
                <a:ea typeface="微软雅黑" panose="020b0503020204020204" pitchFamily="34" charset="-122"/>
              </a:rPr>
              <a:t>强化人员培训</a:t>
            </a:r>
            <a:endParaRPr lang="zh-CN" altLang="en-US"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070187858"/>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目录</a:t>
            </a:r>
            <a:endParaRPr lang="zh-CN" altLang="en-US"/>
          </a:p>
        </p:txBody>
      </p:sp>
      <p:sp>
        <p:nvSpPr>
          <p:cNvPr id="3" name="文本框 2"/>
          <p:cNvSpPr txBox="1"/>
          <p:nvPr/>
        </p:nvSpPr>
        <p:spPr>
          <a:xfrm>
            <a:off x="7201127" y="2648942"/>
            <a:ext cx="4334081" cy="206825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ts val="600"/>
              </a:spcBef>
            </a:pPr>
            <a:r>
              <a:rPr lang="zh-CN" altLang="en-US" sz="1200" i="1">
                <a:latin typeface="微软雅黑" panose="020b0503020204020204" pitchFamily="34" charset="-122"/>
                <a:ea typeface="微软雅黑" panose="020b0503020204020204" pitchFamily="34" charset="-122"/>
              </a:rPr>
              <a:t>中大咨询通过</a:t>
            </a:r>
            <a:r>
              <a:rPr lang="zh-CN" altLang="en-US" sz="1200" i="1" smtClean="0">
                <a:latin typeface="微软雅黑" panose="020b0503020204020204" pitchFamily="34" charset="-122"/>
                <a:ea typeface="微软雅黑" panose="020b0503020204020204" pitchFamily="34" charset="-122"/>
              </a:rPr>
              <a:t>对广东通驿“十三五”战略规划以及业务发展、人员情况的理解，对通驿未来的组织发展进行瞭望。</a:t>
            </a:r>
            <a:endParaRPr lang="en-US" altLang="zh-CN" sz="1200" i="1" smtClean="0">
              <a:latin typeface="微软雅黑" panose="020b0503020204020204" pitchFamily="34" charset="-122"/>
              <a:ea typeface="微软雅黑" panose="020b0503020204020204" pitchFamily="34" charset="-122"/>
            </a:endParaRPr>
          </a:p>
          <a:p>
            <a:pPr>
              <a:lnSpc>
                <a:spcPct val="110000"/>
              </a:lnSpc>
              <a:spcBef>
                <a:spcPts val="600"/>
              </a:spcBef>
            </a:pPr>
            <a:endParaRPr lang="en-US" altLang="zh-CN" sz="1400" i="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各业务的定位</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配套建议措施</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服务区经理的培育</a:t>
            </a:r>
            <a:endParaRPr lang="en-US" altLang="zh-CN" sz="1400" b="1" smtClean="0">
              <a:latin typeface="微软雅黑" panose="020b0503020204020204" pitchFamily="34" charset="-122"/>
              <a:ea typeface="微软雅黑" panose="020b0503020204020204" pitchFamily="34" charset="-122"/>
            </a:endParaRPr>
          </a:p>
          <a:p>
            <a:pPr marL="285750" indent="-285750">
              <a:lnSpc>
                <a:spcPct val="110000"/>
              </a:lnSpc>
              <a:spcBef>
                <a:spcPts val="600"/>
              </a:spcBef>
              <a:buFont typeface="Wingdings" panose="05000000000000000000" pitchFamily="2" charset="2"/>
              <a:buChar char="n"/>
            </a:pPr>
            <a:r>
              <a:rPr lang="zh-CN" altLang="en-US" sz="1400" b="1" smtClean="0">
                <a:latin typeface="微软雅黑" panose="020b0503020204020204" pitchFamily="34" charset="-122"/>
                <a:ea typeface="微软雅黑" panose="020b0503020204020204" pitchFamily="34" charset="-122"/>
              </a:rPr>
              <a:t>探索与推动用工方式转变</a:t>
            </a:r>
            <a:endParaRPr lang="en-US" altLang="zh-CN" sz="1400" b="1" smtClean="0">
              <a:latin typeface="微软雅黑" panose="020b0503020204020204" pitchFamily="34" charset="-122"/>
              <a:ea typeface="微软雅黑" panose="020b0503020204020204" pitchFamily="34" charset="-122"/>
            </a:endParaRPr>
          </a:p>
        </p:txBody>
      </p:sp>
      <p:sp>
        <p:nvSpPr>
          <p:cNvPr id="4" name="圆角矩形 3"/>
          <p:cNvSpPr/>
          <p:nvPr/>
        </p:nvSpPr>
        <p:spPr>
          <a:xfrm>
            <a:off x="1096188" y="2096618"/>
            <a:ext cx="2063907" cy="384801"/>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第一部分</a:t>
            </a:r>
          </a:p>
        </p:txBody>
      </p:sp>
      <p:sp>
        <p:nvSpPr>
          <p:cNvPr id="5" name="圆角矩形 4"/>
          <p:cNvSpPr/>
          <p:nvPr/>
        </p:nvSpPr>
        <p:spPr>
          <a:xfrm>
            <a:off x="1096188" y="3749258"/>
            <a:ext cx="2063907" cy="388270"/>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第三部分</a:t>
            </a:r>
            <a:endParaRPr lang="zh-CN" altLang="en-US" sz="1400" b="1">
              <a:latin typeface="微软雅黑" panose="020b0503020204020204" pitchFamily="34" charset="-122"/>
              <a:ea typeface="微软雅黑" panose="020b0503020204020204" pitchFamily="34" charset="-122"/>
            </a:endParaRPr>
          </a:p>
        </p:txBody>
      </p:sp>
      <p:sp>
        <p:nvSpPr>
          <p:cNvPr id="6" name="圆角矩形 5"/>
          <p:cNvSpPr/>
          <p:nvPr/>
        </p:nvSpPr>
        <p:spPr>
          <a:xfrm>
            <a:off x="1096188" y="2925124"/>
            <a:ext cx="2063907" cy="384845"/>
          </a:xfrm>
          <a:prstGeom prst="roundRect">
            <a:avLst/>
          </a:prstGeom>
          <a:solidFill>
            <a:srgbClr val="1F4E79"/>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smtClean="0">
                <a:latin typeface="微软雅黑" panose="020b0503020204020204" pitchFamily="34" charset="-122"/>
                <a:ea typeface="微软雅黑" panose="020b0503020204020204" pitchFamily="34" charset="-122"/>
              </a:rPr>
              <a:t>第二部分</a:t>
            </a:r>
            <a:endParaRPr lang="zh-CN" altLang="en-US" sz="1400" b="1">
              <a:latin typeface="微软雅黑" panose="020b0503020204020204" pitchFamily="34" charset="-122"/>
              <a:ea typeface="微软雅黑" panose="020b0503020204020204" pitchFamily="34" charset="-122"/>
            </a:endParaRPr>
          </a:p>
        </p:txBody>
      </p:sp>
      <p:sp>
        <p:nvSpPr>
          <p:cNvPr id="7" name="矩形 6"/>
          <p:cNvSpPr/>
          <p:nvPr/>
        </p:nvSpPr>
        <p:spPr>
          <a:xfrm>
            <a:off x="2971674" y="2920264"/>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bg2">
                    <a:lumMod val="50000"/>
                  </a:schemeClr>
                </a:solidFill>
                <a:latin typeface="微软雅黑" panose="020b0503020204020204" pitchFamily="34" charset="-122"/>
                <a:ea typeface="微软雅黑" panose="020b0503020204020204" pitchFamily="34" charset="-122"/>
              </a:rPr>
              <a:t>本</a:t>
            </a:r>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部、分公司和服务区的职权界面</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sp>
        <p:nvSpPr>
          <p:cNvPr id="8" name="矩形 7"/>
          <p:cNvSpPr/>
          <p:nvPr/>
        </p:nvSpPr>
        <p:spPr>
          <a:xfrm>
            <a:off x="2971674" y="2095035"/>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a:solidFill>
                  <a:schemeClr val="bg2">
                    <a:lumMod val="50000"/>
                  </a:schemeClr>
                </a:solidFill>
                <a:latin typeface="微软雅黑" panose="020b0503020204020204" pitchFamily="34" charset="-122"/>
                <a:ea typeface="微软雅黑" panose="020b0503020204020204" pitchFamily="34" charset="-122"/>
              </a:rPr>
              <a:t>战略发展与组织优化</a:t>
            </a:r>
          </a:p>
        </p:txBody>
      </p:sp>
      <p:sp>
        <p:nvSpPr>
          <p:cNvPr id="9" name="矩形 8"/>
          <p:cNvSpPr/>
          <p:nvPr/>
        </p:nvSpPr>
        <p:spPr>
          <a:xfrm>
            <a:off x="2971674" y="3745493"/>
            <a:ext cx="3565822" cy="39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bg2">
                    <a:lumMod val="50000"/>
                  </a:schemeClr>
                </a:solidFill>
                <a:latin typeface="微软雅黑" panose="020b0503020204020204" pitchFamily="34" charset="-122"/>
                <a:ea typeface="微软雅黑" panose="020b0503020204020204" pitchFamily="34" charset="-122"/>
              </a:rPr>
              <a:t>现阶段项目方案</a:t>
            </a:r>
            <a:endParaRPr lang="zh-CN" altLang="en-US" sz="1400" b="1">
              <a:solidFill>
                <a:schemeClr val="bg2">
                  <a:lumMod val="50000"/>
                </a:schemeClr>
              </a:solidFill>
              <a:latin typeface="微软雅黑" panose="020b0503020204020204" pitchFamily="34" charset="-122"/>
              <a:ea typeface="微软雅黑" panose="020b0503020204020204" pitchFamily="34" charset="-122"/>
            </a:endParaRPr>
          </a:p>
        </p:txBody>
      </p:sp>
      <p:cxnSp>
        <p:nvCxnSpPr>
          <p:cNvPr id="10" name="直接连接符 9"/>
          <p:cNvCxnSpPr/>
          <p:nvPr/>
        </p:nvCxnSpPr>
        <p:spPr>
          <a:xfrm flipH="1">
            <a:off x="6791595" y="2095035"/>
            <a:ext cx="1287" cy="2862141"/>
          </a:xfrm>
          <a:prstGeom prst="line">
            <a:avLst/>
          </a:prstGeom>
          <a:ln w="19050">
            <a:solidFill>
              <a:schemeClr val="accent1">
                <a:lumMod val="50000"/>
              </a:schemeClr>
            </a:solidFill>
            <a:prstDash val="lgDash"/>
          </a:ln>
        </p:spPr>
        <p:style>
          <a:lnRef idx="1">
            <a:schemeClr val="accent1"/>
          </a:lnRef>
          <a:fillRef idx="0">
            <a:schemeClr val="accent1"/>
          </a:fillRef>
          <a:effectRef idx="0">
            <a:schemeClr val="accent1"/>
          </a:effectRef>
          <a:fontRef idx="minor">
            <a:schemeClr val="tx1"/>
          </a:fontRef>
        </p:style>
      </p:cxnSp>
      <p:sp>
        <p:nvSpPr>
          <p:cNvPr id="11" name="圆角矩形 10"/>
          <p:cNvSpPr/>
          <p:nvPr/>
        </p:nvSpPr>
        <p:spPr>
          <a:xfrm>
            <a:off x="1106484" y="4568906"/>
            <a:ext cx="2063907" cy="388270"/>
          </a:xfrm>
          <a:prstGeom prst="roundRect">
            <a:avLst/>
          </a:prstGeom>
          <a:solidFill>
            <a:srgbClr val="C00000"/>
          </a:solidFill>
          <a:ln>
            <a:noFill/>
          </a:ln>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第四部分</a:t>
            </a:r>
          </a:p>
        </p:txBody>
      </p:sp>
      <p:sp>
        <p:nvSpPr>
          <p:cNvPr id="12" name="矩形 11"/>
          <p:cNvSpPr/>
          <p:nvPr/>
        </p:nvSpPr>
        <p:spPr>
          <a:xfrm>
            <a:off x="2981970" y="4568906"/>
            <a:ext cx="3565822" cy="39261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400" b="1" smtClean="0">
                <a:solidFill>
                  <a:schemeClr val="tx1"/>
                </a:solidFill>
                <a:latin typeface="微软雅黑" panose="020b0503020204020204" pitchFamily="34" charset="-122"/>
                <a:ea typeface="微软雅黑" panose="020b0503020204020204" pitchFamily="34" charset="-122"/>
              </a:rPr>
              <a:t>未来发展瞭望</a:t>
            </a:r>
            <a:endParaRPr lang="zh-CN" altLang="en-US" sz="1400" b="1">
              <a:solidFill>
                <a:schemeClr val="tx1"/>
              </a:solidFill>
              <a:latin typeface="微软雅黑" panose="020b0503020204020204" pitchFamily="34" charset="-122"/>
              <a:ea typeface="微软雅黑" panose="020b0503020204020204" pitchFamily="34" charset="-122"/>
            </a:endParaRPr>
          </a:p>
        </p:txBody>
      </p:sp>
      <p:sp>
        <p:nvSpPr>
          <p:cNvPr id="13" name="灯片编号占位符 12"/>
          <p:cNvSpPr>
            <a:spLocks noGrp="1"/>
          </p:cNvSpPr>
          <p:nvPr>
            <p:ph type="sldNum" sz="quarter" idx="12"/>
          </p:nvPr>
        </p:nvSpPr>
        <p:spPr/>
        <p:txBody>
          <a:bodyPr/>
          <a:lstStyle/>
          <a:p>
            <a:fld id="{F297BB46-9CBA-41B2-AE9D-7FB5CEF7EA70}" type="slidenum">
              <a:rPr lang="zh-CN" altLang="en-US" smtClean="0"/>
              <a:t>39</a:t>
            </a:fld>
            <a:endParaRPr lang="zh-CN" altLang="en-US"/>
          </a:p>
        </p:txBody>
      </p:sp>
    </p:spTree>
    <p:extLst>
      <p:ext uri="{BB962C8B-B14F-4D97-AF65-F5344CB8AC3E}">
        <p14:creationId xmlns:p14="http://schemas.microsoft.com/office/powerpoint/2010/main" val="3765571221"/>
      </p:ext>
    </p:ext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https://d.book118.com/975034234344011043</a:t>
            </a:r>
          </a:p>
        </p:txBody>
      </p:sp>
    </p:spTree>
  </p:cSld>
  <p:clrMapOvr>
    <a:masterClrMapping/>
  </p:clrMapOvr>
  <p:transition/>
  <p:timing/>
</p:sld>
</file>

<file path=ppt/tags/tag1.xml><?xml version="1.0" encoding="utf-8"?>
<p:tagLst xmlns:p="http://schemas.openxmlformats.org/presentationml/2006/main">
  <p:tag name="RESIZE" val="Yes"/>
</p:tagLst>
</file>

<file path=ppt/tags/tag2.xml><?xml version="1.0" encoding="utf-8"?>
<p:tagLst xmlns:p="http://schemas.openxmlformats.org/presentationml/2006/main">
  <p:tag name="RESIZE" val="Yes"/>
</p:tagLst>
</file>

<file path=ppt/tags/tag3.xml><?xml version="1.0" encoding="utf-8"?>
<p:tagLst xmlns:p="http://schemas.openxmlformats.org/presentationml/2006/main">
  <p:tag name="RESIZE" val="Yes"/>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charset="0"/>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charset="0"/>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572</Paragraphs>
  <Slides>40</Slides>
  <Notes>19</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40</vt:i4>
      </vt:variant>
    </vt:vector>
  </HeadingPairs>
  <TitlesOfParts>
    <vt:vector baseType="lpstr" size="52">
      <vt:lpstr>Arial</vt:lpstr>
      <vt:lpstr>Calibri</vt:lpstr>
      <vt:lpstr>Calibri Light</vt:lpstr>
      <vt:lpstr>宋体</vt:lpstr>
      <vt:lpstr>微软雅黑</vt:lpstr>
      <vt:lpstr>Monotype Sorts</vt:lpstr>
      <vt:lpstr>楷体</vt:lpstr>
      <vt:lpstr>Microsoft YaHei</vt:lpstr>
      <vt:lpstr>Wingdings</vt:lpstr>
      <vt:lpstr>-윤고딕130</vt:lpstr>
      <vt:lpstr>Times New Roman</vt:lpstr>
      <vt:lpstr>Office Theme</vt:lpstr>
      <vt:lpstr>PowerPoint Presentation</vt:lpstr>
      <vt:lpstr>PowerPoint Presentation</vt:lpstr>
      <vt:lpstr>目录</vt:lpstr>
      <vt:lpstr>1.1  依据通驿“十三五”期间的战略规划，将分三步走实现战略目标和跨越发展</vt:lpstr>
      <vt:lpstr>PowerPoint Presentation</vt:lpstr>
      <vt:lpstr>1.2  基于通驿“十三五”期间的战略规划和战略落地的要求，通驿本部应该定位为战略管理中心和新业务孵化中心；考虑到对客户及市场的快速反应和管理成本，经营重心应该下沉，部分本部管理及监督职能应该下放</vt:lpstr>
      <vt:lpstr>基于本部定位、职能下放需要匹配组织结构的优化，以提升管理效能</vt:lpstr>
      <vt:lpstr>基于现状，在目前八大区域的基础上设立分公司，是通驿战略转型升级的必然选择</vt:lpstr>
      <vt:lpstr>目录</vt:lpstr>
      <vt:lpstr>PowerPoint Presentation</vt:lpstr>
      <vt:lpstr>PowerPoint Presentation</vt:lpstr>
      <vt:lpstr>分公司的职责界定</vt:lpstr>
      <vt:lpstr>分公司的职责界定</vt:lpstr>
      <vt:lpstr>PowerPoint Presentation</vt:lpstr>
      <vt:lpstr>投资发展部</vt:lpstr>
      <vt:lpstr>资产经营部</vt:lpstr>
      <vt:lpstr>资产经营部</vt:lpstr>
      <vt:lpstr>党群工作部</vt:lpstr>
      <vt:lpstr>综合事务部</vt:lpstr>
      <vt:lpstr>计划财务部</vt:lpstr>
      <vt:lpstr>人力资源部</vt:lpstr>
      <vt:lpstr>监察审计部</vt:lpstr>
      <vt:lpstr>商业地产开发部</vt:lpstr>
      <vt:lpstr>安全与物业管理部</vt:lpstr>
      <vt:lpstr>目录</vt:lpstr>
      <vt:lpstr>1. 规划期内，中大咨询建议通驿公司的组织架构如下：</vt:lpstr>
      <vt:lpstr>本部人数对比情况一览表</vt:lpstr>
      <vt:lpstr>有关商业地产开发项目成员人数的建议</vt:lpstr>
      <vt:lpstr>2. 分公司的设置与划分：基于业主路线、路网辐射方向，成立4个分公司，利于外部联系和业务开展</vt:lpstr>
      <vt:lpstr>3. 分公司组织与编制建议：分公司下属服务区班子成员为4人，编制共20人</vt:lpstr>
      <vt:lpstr>初期，针对下属服务区数量30对以内（不含30对）的分公司，班子成员实际配备为3人，编制共17人</vt:lpstr>
      <vt:lpstr>分公司岗位建议：分公司不设部门经理，由副总经理直接管理，岗位设置与分工由分管副总根据人员能力进行适当调整，公司总部控制编制总额</vt:lpstr>
      <vt:lpstr>分公司岗位设置的建议：不设部门经理，由副总经理直管</vt:lpstr>
      <vt:lpstr>方案说明</vt:lpstr>
      <vt:lpstr>4. 本部下放职能清单与计划</vt:lpstr>
      <vt:lpstr>4. 本部下放职能清单与计划</vt:lpstr>
      <vt:lpstr>5. 组织调整实施计划与策略</vt:lpstr>
      <vt:lpstr>5. 组织调整实施计划与策略</vt:lpstr>
      <vt:lpstr>目录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2024-09-06T02:25:19.411</cp:lastPrinted>
  <dcterms:created xsi:type="dcterms:W3CDTF">2024-09-05T18:25:19Z</dcterms:created>
  <dcterms:modified xsi:type="dcterms:W3CDTF">2024-09-05T18:25:22Z</dcterms:modified>
</cp:coreProperties>
</file>