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81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23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8FFA0-FA53-494E-9388-92D5B7FD8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4287E-EE05-42E6-B57A-F2A1AD3A2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4AF8A-C7BB-4836-99E5-1880E334D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F26C0-A742-4389-9C1B-213B359E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5381F-AD35-40E0-BBB7-F5EA58ECC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ACD35-6D27-47DB-BAED-020D65C33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E9454-5C74-4E2C-8200-45376BAC0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06130-3268-411E-B1EE-88CDE867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2674F-158B-4CFD-8006-EF216EC4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F309A-F39B-4B4F-A808-FC3416A7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95DF0-B9CE-464F-A9F4-7CCC21FBD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190523" y="1017905"/>
            <a:ext cx="4324826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编辑母版标题</a:t>
            </a:r>
            <a:endParaRPr lang="zh-CN" altLang="en-US" sz="4500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4190047" y="3231515"/>
            <a:ext cx="4325302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4190047" y="473710"/>
            <a:ext cx="4325779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公司名占位符</a:t>
            </a:r>
            <a:endParaRPr lang="zh-CN" altLang="en-US" sz="1350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6227445" y="4082415"/>
            <a:ext cx="228790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日期时间占位符</a:t>
            </a:r>
            <a:endParaRPr lang="zh-CN" altLang="en-US" sz="1350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4191000" y="4081780"/>
            <a:ext cx="2035968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8337232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8169592" y="5883275"/>
            <a:ext cx="6096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8001476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29364" y="453300"/>
            <a:ext cx="7885271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7215" y="2511425"/>
            <a:ext cx="798957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77453" y="1246505"/>
            <a:ext cx="7989094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 sz="8625"/>
              <a:t>节编号</a:t>
            </a:r>
            <a:endParaRPr lang="zh-CN" altLang="en-US" sz="8625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184332" y="1732280"/>
            <a:ext cx="4216241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编辑母版标题</a:t>
            </a:r>
            <a:endParaRPr lang="zh-CN" altLang="en-US" sz="4500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4183856" y="660400"/>
            <a:ext cx="4217194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公司名占位符</a:t>
            </a:r>
            <a:endParaRPr sz="1350"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6241256" y="3835400"/>
            <a:ext cx="2159793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日期时间占位符</a:t>
            </a:r>
            <a:endParaRPr sz="1350"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4183856" y="3835400"/>
            <a:ext cx="20574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署名占位符</a:t>
            </a:r>
            <a:endParaRPr sz="1350"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8222932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8055292" y="5883275"/>
            <a:ext cx="6096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7887176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808" r:id="rId2"/>
    <p:sldLayoutId id="2147502809" r:id="rId3"/>
    <p:sldLayoutId id="2147502810" r:id="rId4"/>
    <p:sldLayoutId id="2147502811" r:id="rId5"/>
    <p:sldLayoutId id="2147502812" r:id="rId6"/>
    <p:sldLayoutId id="2147502813" r:id="rId7"/>
    <p:sldLayoutId id="2147502814" r:id="rId8"/>
    <p:sldLayoutId id="2147502815" r:id="rId9"/>
    <p:sldLayoutId id="2147502816" r:id="rId10"/>
    <p:sldLayoutId id="214750281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tags" Target="../tags/tag131.xml" /><Relationship Id="rId27" Type="http://schemas.openxmlformats.org/officeDocument/2006/relationships/tags" Target="../tags/tag132.xml" /><Relationship Id="rId28" Type="http://schemas.openxmlformats.org/officeDocument/2006/relationships/tags" Target="../tags/tag133.xml" /><Relationship Id="rId29" Type="http://schemas.openxmlformats.org/officeDocument/2006/relationships/tags" Target="../tags/tag134.xml" /><Relationship Id="rId3" Type="http://schemas.openxmlformats.org/officeDocument/2006/relationships/tags" Target="../tags/tag108.xml" /><Relationship Id="rId30" Type="http://schemas.openxmlformats.org/officeDocument/2006/relationships/tags" Target="../tags/tag135.xml" /><Relationship Id="rId31" Type="http://schemas.openxmlformats.org/officeDocument/2006/relationships/tags" Target="../tags/tag136.xml" /><Relationship Id="rId32" Type="http://schemas.openxmlformats.org/officeDocument/2006/relationships/tags" Target="../tags/tag137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40023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商业模式设计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878681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878681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655218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655218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商业模式概述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431756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431756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商业模式设计原则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8681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8681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商业模式设计流程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3655218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3655218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商业模式类型与创新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6431756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6431756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商业模式评估与实施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商业模式概述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商业模式的定义</a:t>
            </a:r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"/>
            </p:custDataLst>
          </p:nvPr>
        </p:nvSpPr>
        <p:spPr>
          <a:xfrm>
            <a:off x="1787382" y="188055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商业模式是指企业如何创造价值、传递价值和获取价值的基本逻辑和框架。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3"/>
            </p:custDataLst>
          </p:nvPr>
        </p:nvSpPr>
        <p:spPr>
          <a:xfrm>
            <a:off x="1787382" y="2838433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商业模式包括客户价值主张、盈利模式、关键资源和关键流程四个要素。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4"/>
            </p:custDataLst>
          </p:nvPr>
        </p:nvSpPr>
        <p:spPr>
          <a:xfrm>
            <a:off x="1787382" y="3796316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商业模式的核心是创造价值，通过为客户提供独特的价值来获取利润。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5"/>
            </p:custDataLst>
          </p:nvPr>
        </p:nvSpPr>
        <p:spPr>
          <a:xfrm>
            <a:off x="1787382" y="475420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商业模式的设计需要考虑市场环境、竞争对手、客户需求等多方面因素。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商业模式的构成要素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7754184" y="2758029"/>
            <a:ext cx="2284" cy="8625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7065206" y="3677276"/>
            <a:ext cx="456" cy="2471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6360237" y="3268366"/>
            <a:ext cx="2741" cy="37875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5674456" y="3632044"/>
            <a:ext cx="1371" cy="105859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4962634" y="2629645"/>
            <a:ext cx="2741" cy="95853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4266346" y="3666311"/>
            <a:ext cx="0" cy="4029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3561833" y="3398577"/>
            <a:ext cx="2741" cy="19234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2869656" y="3632044"/>
            <a:ext cx="2741" cy="8059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169713" y="2919765"/>
            <a:ext cx="456" cy="67116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468856" y="3647121"/>
            <a:ext cx="456" cy="13249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0" name="正文"/>
          <p:cNvSpPr txBox="1"/>
          <p:nvPr>
            <p:custDataLst>
              <p:tags r:id="rId12"/>
            </p:custDataLst>
          </p:nvPr>
        </p:nvSpPr>
        <p:spPr>
          <a:xfrm>
            <a:off x="1522311" y="2207943"/>
            <a:ext cx="1295261" cy="51856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价值主张：提供独特的产品或服务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13"/>
            </p:custDataLst>
          </p:nvPr>
        </p:nvSpPr>
        <p:spPr>
          <a:xfrm>
            <a:off x="2915802" y="2687669"/>
            <a:ext cx="1295261" cy="51856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核心资源：拥有独特的资源和能力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14"/>
            </p:custDataLst>
          </p:nvPr>
        </p:nvSpPr>
        <p:spPr>
          <a:xfrm>
            <a:off x="4316602" y="1921020"/>
            <a:ext cx="1295261" cy="51856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合作伙伴：与合作伙伴建立合作关系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15"/>
            </p:custDataLst>
          </p:nvPr>
        </p:nvSpPr>
        <p:spPr>
          <a:xfrm>
            <a:off x="5714206" y="2551975"/>
            <a:ext cx="1295261" cy="51856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收入来源：确定收入来源和定价策略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16"/>
            </p:custDataLst>
          </p:nvPr>
        </p:nvSpPr>
        <p:spPr>
          <a:xfrm>
            <a:off x="7107696" y="2048034"/>
            <a:ext cx="1295261" cy="51856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渠道通路：确定产品或服务的销售渠道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17"/>
            </p:custDataLst>
          </p:nvPr>
        </p:nvSpPr>
        <p:spPr>
          <a:xfrm>
            <a:off x="821454" y="3968310"/>
            <a:ext cx="1295261" cy="5866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客户细分：确定目标客户群体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18"/>
            </p:custDataLst>
          </p:nvPr>
        </p:nvSpPr>
        <p:spPr>
          <a:xfrm>
            <a:off x="2223625" y="4615712"/>
            <a:ext cx="1295261" cy="5866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收入来源：确定收入来源和定价策略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19"/>
            </p:custDataLst>
          </p:nvPr>
        </p:nvSpPr>
        <p:spPr>
          <a:xfrm>
            <a:off x="3618943" y="4240612"/>
            <a:ext cx="1295261" cy="5866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关键业务：实现价值主张的关键活动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20"/>
            </p:custDataLst>
          </p:nvPr>
        </p:nvSpPr>
        <p:spPr>
          <a:xfrm>
            <a:off x="5027512" y="4863342"/>
            <a:ext cx="1295261" cy="5866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成本结构：确定成本结构和成本控制策略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21"/>
            </p:custDataLst>
          </p:nvPr>
        </p:nvSpPr>
        <p:spPr>
          <a:xfrm>
            <a:off x="6417804" y="4104003"/>
            <a:ext cx="1295261" cy="5866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客户关系：建立和维护客户关系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628650" y="3634329"/>
            <a:ext cx="7887157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0" name="椭圆 23"/>
          <p:cNvSpPr/>
          <p:nvPr>
            <p:custDataLst>
              <p:tags r:id="rId23"/>
            </p:custDataLst>
          </p:nvPr>
        </p:nvSpPr>
        <p:spPr>
          <a:xfrm flipV="1">
            <a:off x="7707125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2" name="椭圆 21"/>
          <p:cNvSpPr/>
          <p:nvPr>
            <p:custDataLst>
              <p:tags r:id="rId24"/>
            </p:custDataLst>
          </p:nvPr>
        </p:nvSpPr>
        <p:spPr>
          <a:xfrm flipV="1">
            <a:off x="5626941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4" name="椭圆 22"/>
          <p:cNvSpPr/>
          <p:nvPr>
            <p:custDataLst>
              <p:tags r:id="rId25"/>
            </p:custDataLst>
          </p:nvPr>
        </p:nvSpPr>
        <p:spPr>
          <a:xfrm flipV="1">
            <a:off x="7017233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6" name="椭圆 20"/>
          <p:cNvSpPr/>
          <p:nvPr>
            <p:custDataLst>
              <p:tags r:id="rId26"/>
            </p:custDataLst>
          </p:nvPr>
        </p:nvSpPr>
        <p:spPr>
          <a:xfrm flipV="1">
            <a:off x="6313635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8" name="椭圆 13"/>
          <p:cNvSpPr/>
          <p:nvPr>
            <p:custDataLst>
              <p:tags r:id="rId27"/>
            </p:custDataLst>
          </p:nvPr>
        </p:nvSpPr>
        <p:spPr>
          <a:xfrm flipV="1">
            <a:off x="4916032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0" name="椭圆 14"/>
          <p:cNvSpPr/>
          <p:nvPr>
            <p:custDataLst>
              <p:tags r:id="rId28"/>
            </p:custDataLst>
          </p:nvPr>
        </p:nvSpPr>
        <p:spPr>
          <a:xfrm flipV="1">
            <a:off x="4218373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2" name="椭圆 15"/>
          <p:cNvSpPr/>
          <p:nvPr>
            <p:custDataLst>
              <p:tags r:id="rId29"/>
            </p:custDataLst>
          </p:nvPr>
        </p:nvSpPr>
        <p:spPr>
          <a:xfrm flipV="1">
            <a:off x="3515231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4" name="椭圆 17"/>
          <p:cNvSpPr/>
          <p:nvPr>
            <p:custDataLst>
              <p:tags r:id="rId30"/>
            </p:custDataLst>
          </p:nvPr>
        </p:nvSpPr>
        <p:spPr>
          <a:xfrm flipV="1">
            <a:off x="2823054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6" name="椭圆 18"/>
          <p:cNvSpPr/>
          <p:nvPr>
            <p:custDataLst>
              <p:tags r:id="rId31"/>
            </p:custDataLst>
          </p:nvPr>
        </p:nvSpPr>
        <p:spPr>
          <a:xfrm flipV="1">
            <a:off x="2121741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8" name="椭圆 19"/>
          <p:cNvSpPr/>
          <p:nvPr>
            <p:custDataLst>
              <p:tags r:id="rId32"/>
            </p:custDataLst>
          </p:nvPr>
        </p:nvSpPr>
        <p:spPr>
          <a:xfrm flipV="1">
            <a:off x="1420884" y="3584985"/>
            <a:ext cx="95837" cy="9583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商业模式的重要性</a:t>
            </a:r>
            <a:endParaRPr lang="zh-CN" altLang="en-US"/>
          </a:p>
        </p:txBody>
      </p:sp>
      <p:sp>
        <p:nvSpPr>
          <p:cNvPr id="1049094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商业模式决定了企业的盈利模式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商业模式是企业的核心竞争力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商业模式是企业战略的重要组成部分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商业模式是企业持续发展的关键因素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商业模式设计原则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客户价值原则</a:t>
            </a:r>
            <a:endParaRPr lang="zh-CN" altLang="en-US"/>
          </a:p>
        </p:txBody>
      </p:sp>
      <p:sp>
        <p:nvSpPr>
          <p:cNvPr id="10492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16806" y="2064803"/>
            <a:ext cx="615177" cy="17900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32011" y="4058940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8"/>
          <p:cNvSpPr/>
          <p:nvPr>
            <p:custDataLst>
              <p:tags r:id="rId4"/>
            </p:custDataLst>
          </p:nvPr>
        </p:nvSpPr>
        <p:spPr>
          <a:xfrm>
            <a:off x="4821037" y="2649958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9"/>
          <p:cNvSpPr/>
          <p:nvPr>
            <p:custDataLst>
              <p:tags r:id="rId5"/>
            </p:custDataLst>
          </p:nvPr>
        </p:nvSpPr>
        <p:spPr>
          <a:xfrm flipV="1">
            <a:off x="4729347" y="2190127"/>
            <a:ext cx="1790033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215648" y="2065263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231775" y="4058940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4"/>
          <p:cNvSpPr/>
          <p:nvPr>
            <p:custDataLst>
              <p:tags r:id="rId8"/>
            </p:custDataLst>
          </p:nvPr>
        </p:nvSpPr>
        <p:spPr>
          <a:xfrm>
            <a:off x="720800" y="2649958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5"/>
          <p:cNvSpPr/>
          <p:nvPr>
            <p:custDataLst>
              <p:tags r:id="rId9"/>
            </p:custDataLst>
          </p:nvPr>
        </p:nvSpPr>
        <p:spPr>
          <a:xfrm flipV="1">
            <a:off x="628650" y="2190127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20800" y="3160011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客户需求：满足客户需求，提供有价值的产品和服务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1037" y="3160011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客户关系：建立良好的客户关系，提高客户粘性和复购率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318984" y="2074479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334649" y="4068155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1"/>
          <p:cNvSpPr/>
          <p:nvPr>
            <p:custDataLst>
              <p:tags r:id="rId14"/>
            </p:custDataLst>
          </p:nvPr>
        </p:nvSpPr>
        <p:spPr>
          <a:xfrm>
            <a:off x="2823675" y="2658713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2"/>
          <p:cNvSpPr/>
          <p:nvPr>
            <p:custDataLst>
              <p:tags r:id="rId15"/>
            </p:custDataLst>
          </p:nvPr>
        </p:nvSpPr>
        <p:spPr>
          <a:xfrm flipV="1">
            <a:off x="2731985" y="2199804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313707" y="2092448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329373" y="4085202"/>
            <a:ext cx="584811" cy="16073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25"/>
          <p:cNvSpPr/>
          <p:nvPr>
            <p:custDataLst>
              <p:tags r:id="rId18"/>
            </p:custDataLst>
          </p:nvPr>
        </p:nvSpPr>
        <p:spPr>
          <a:xfrm>
            <a:off x="6817938" y="2676682"/>
            <a:ext cx="1607313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26"/>
          <p:cNvSpPr/>
          <p:nvPr>
            <p:custDataLst>
              <p:tags r:id="rId19"/>
            </p:custDataLst>
          </p:nvPr>
        </p:nvSpPr>
        <p:spPr>
          <a:xfrm flipV="1">
            <a:off x="6726709" y="2217773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818398" y="3186735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客户价值：关注客户价值，提高客户价值和企业价值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823675" y="3168765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客户体验：注重客户体验，提高客户满意度和忠诚度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资源整合原则</a:t>
            </a:r>
            <a:endParaRPr lang="zh-CN" altLang="en-US"/>
          </a:p>
        </p:txBody>
      </p:sp>
      <p:sp>
        <p:nvSpPr>
          <p:cNvPr id="1049282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明确目标：确定商业模式设计的目标，如提高效率、降低成本等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识别资源：识别企业内外部可用的资源，如技术、人才、资金等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整合资源：将识别到的资源进行整合，形成具有竞争力的商业模式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持续优化：根据市场变化和客户需求，不断优化资源整合策略，提高商业模式的竞争力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创新性原则</a:t>
            </a:r>
            <a:endParaRPr lang="zh-CN" altLang="en-US"/>
          </a:p>
        </p:txBody>
      </p:sp>
      <p:sp>
        <p:nvSpPr>
          <p:cNvPr id="1049324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创新性原则要求商业模式设计能够满足市场需求，具有竞争力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创新性原则是商业模式设计的核心原则之一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创新性原则要求商业模式设计具有创新性和独特性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创新性原则要求商业模式设计能够适应市场变化，具有灵活性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独特性原则</a:t>
            </a:r>
            <a:endParaRPr lang="zh-CN" altLang="en-US"/>
          </a:p>
        </p:txBody>
      </p:sp>
      <p:sp>
        <p:nvSpPr>
          <p:cNvPr id="1049390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差异化：商业模式设计需要具有差异化，以区别于竞争对手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创新性：商业模式设计需要具有创新性，避免与其他商业模式雷同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独特价值：商业模式设计需要具有独特价值，以满足特定市场需求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持续创新：商业模式设计需要持续创新，以适应市场变化和竞争环境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商业模式设计流程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确定企业战略目标</a:t>
            </a:r>
            <a:endParaRPr lang="zh-CN" altLang="en-US"/>
          </a:p>
        </p:txBody>
      </p:sp>
      <p:sp>
        <p:nvSpPr>
          <p:cNvPr id="1049504" name="矩形 3"/>
          <p:cNvSpPr/>
          <p:nvPr>
            <p:custDataLst>
              <p:tags r:id="rId2"/>
            </p:custDataLst>
          </p:nvPr>
        </p:nvSpPr>
        <p:spPr>
          <a:xfrm>
            <a:off x="890586" y="2179362"/>
            <a:ext cx="3536039" cy="89268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3"/>
          <p:cNvSpPr/>
          <p:nvPr>
            <p:custDataLst>
              <p:tags r:id="rId3"/>
            </p:custDataLst>
          </p:nvPr>
        </p:nvSpPr>
        <p:spPr>
          <a:xfrm>
            <a:off x="628650" y="2179362"/>
            <a:ext cx="127740" cy="89268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4"/>
          <p:cNvSpPr txBox="1"/>
          <p:nvPr>
            <p:custDataLst>
              <p:tags r:id="rId4"/>
            </p:custDataLst>
          </p:nvPr>
        </p:nvSpPr>
        <p:spPr>
          <a:xfrm>
            <a:off x="1025706" y="2256375"/>
            <a:ext cx="3321418" cy="7384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明确企业愿景和使命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39"/>
          <p:cNvSpPr/>
          <p:nvPr>
            <p:custDataLst>
              <p:tags r:id="rId5"/>
            </p:custDataLst>
          </p:nvPr>
        </p:nvSpPr>
        <p:spPr>
          <a:xfrm>
            <a:off x="890586" y="3239100"/>
            <a:ext cx="3536039" cy="89268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5"/>
          <p:cNvSpPr/>
          <p:nvPr>
            <p:custDataLst>
              <p:tags r:id="rId6"/>
            </p:custDataLst>
          </p:nvPr>
        </p:nvSpPr>
        <p:spPr>
          <a:xfrm>
            <a:off x="628650" y="3239100"/>
            <a:ext cx="127740" cy="89268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41"/>
          <p:cNvSpPr txBox="1"/>
          <p:nvPr>
            <p:custDataLst>
              <p:tags r:id="rId7"/>
            </p:custDataLst>
          </p:nvPr>
        </p:nvSpPr>
        <p:spPr>
          <a:xfrm>
            <a:off x="1025706" y="3316113"/>
            <a:ext cx="3321418" cy="7384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分析市场环境和竞争态势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12"/>
          <p:cNvSpPr/>
          <p:nvPr>
            <p:custDataLst>
              <p:tags r:id="rId8"/>
            </p:custDataLst>
          </p:nvPr>
        </p:nvSpPr>
        <p:spPr>
          <a:xfrm>
            <a:off x="890586" y="4298838"/>
            <a:ext cx="3536039" cy="89268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7"/>
          <p:cNvSpPr/>
          <p:nvPr>
            <p:custDataLst>
              <p:tags r:id="rId9"/>
            </p:custDataLst>
          </p:nvPr>
        </p:nvSpPr>
        <p:spPr>
          <a:xfrm>
            <a:off x="628650" y="4298838"/>
            <a:ext cx="127740" cy="89268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19"/>
          <p:cNvSpPr txBox="1"/>
          <p:nvPr>
            <p:custDataLst>
              <p:tags r:id="rId10"/>
            </p:custDataLst>
          </p:nvPr>
        </p:nvSpPr>
        <p:spPr>
          <a:xfrm>
            <a:off x="1025706" y="4375852"/>
            <a:ext cx="3321418" cy="7384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确定企业的核心竞争力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9"/>
          <p:cNvSpPr/>
          <p:nvPr>
            <p:custDataLst>
              <p:tags r:id="rId11"/>
            </p:custDataLst>
          </p:nvPr>
        </p:nvSpPr>
        <p:spPr>
          <a:xfrm>
            <a:off x="4979201" y="2179362"/>
            <a:ext cx="3536039" cy="89268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26"/>
          <p:cNvSpPr/>
          <p:nvPr>
            <p:custDataLst>
              <p:tags r:id="rId12"/>
            </p:custDataLst>
          </p:nvPr>
        </p:nvSpPr>
        <p:spPr>
          <a:xfrm>
            <a:off x="4717264" y="2179362"/>
            <a:ext cx="127740" cy="89268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27"/>
          <p:cNvSpPr txBox="1"/>
          <p:nvPr>
            <p:custDataLst>
              <p:tags r:id="rId13"/>
            </p:custDataLst>
          </p:nvPr>
        </p:nvSpPr>
        <p:spPr>
          <a:xfrm>
            <a:off x="5114320" y="2256375"/>
            <a:ext cx="3321418" cy="7384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制定长期和短期的战略目标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64"/>
          <p:cNvSpPr/>
          <p:nvPr>
            <p:custDataLst>
              <p:tags r:id="rId14"/>
            </p:custDataLst>
          </p:nvPr>
        </p:nvSpPr>
        <p:spPr>
          <a:xfrm>
            <a:off x="4979201" y="3239100"/>
            <a:ext cx="3536039" cy="892683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65"/>
          <p:cNvSpPr/>
          <p:nvPr>
            <p:custDataLst>
              <p:tags r:id="rId15"/>
            </p:custDataLst>
          </p:nvPr>
        </p:nvSpPr>
        <p:spPr>
          <a:xfrm>
            <a:off x="4717264" y="3239100"/>
            <a:ext cx="127740" cy="892683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66"/>
          <p:cNvSpPr txBox="1"/>
          <p:nvPr>
            <p:custDataLst>
              <p:tags r:id="rId16"/>
            </p:custDataLst>
          </p:nvPr>
        </p:nvSpPr>
        <p:spPr>
          <a:xfrm>
            <a:off x="5114320" y="3316113"/>
            <a:ext cx="3321418" cy="7384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制定具体的实施计划和措施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67"/>
          <p:cNvSpPr/>
          <p:nvPr>
            <p:custDataLst>
              <p:tags r:id="rId17"/>
            </p:custDataLst>
          </p:nvPr>
        </p:nvSpPr>
        <p:spPr>
          <a:xfrm>
            <a:off x="4979201" y="4298838"/>
            <a:ext cx="3536039" cy="892683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68"/>
          <p:cNvSpPr/>
          <p:nvPr>
            <p:custDataLst>
              <p:tags r:id="rId18"/>
            </p:custDataLst>
          </p:nvPr>
        </p:nvSpPr>
        <p:spPr>
          <a:xfrm>
            <a:off x="4717264" y="4298838"/>
            <a:ext cx="127740" cy="892683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69"/>
          <p:cNvSpPr txBox="1"/>
          <p:nvPr>
            <p:custDataLst>
              <p:tags r:id="rId19"/>
            </p:custDataLst>
          </p:nvPr>
        </p:nvSpPr>
        <p:spPr>
          <a:xfrm>
            <a:off x="5114320" y="4375852"/>
            <a:ext cx="3321418" cy="7384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定期评估和调整战略目标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分析市场环境与竞争态势</a:t>
            </a:r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2"/>
            </p:custDataLst>
          </p:nvPr>
        </p:nvSpPr>
        <p:spPr>
          <a:xfrm>
            <a:off x="2485817" y="1880550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市场环境分析：了解市场需求、市场规模、市场趋势等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3"/>
            </p:custDataLst>
          </p:nvPr>
        </p:nvSpPr>
        <p:spPr>
          <a:xfrm>
            <a:off x="2485817" y="2492213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竞争态势分析：了解竞争对手、竞争策略、竞争优劣势等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4"/>
            </p:custDataLst>
          </p:nvPr>
        </p:nvSpPr>
        <p:spPr>
          <a:xfrm>
            <a:off x="2485817" y="3103875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市场细分：根据市场需求和竞争态势进行市场细分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正文"/>
          <p:cNvSpPr txBox="1"/>
          <p:nvPr>
            <p:custDataLst>
              <p:tags r:id="rId5"/>
            </p:custDataLst>
          </p:nvPr>
        </p:nvSpPr>
        <p:spPr>
          <a:xfrm>
            <a:off x="2485817" y="3715539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目标市场选择：根据市场细分结果选择目标市场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正文"/>
          <p:cNvSpPr txBox="1"/>
          <p:nvPr>
            <p:custDataLst>
              <p:tags r:id="rId6"/>
            </p:custDataLst>
          </p:nvPr>
        </p:nvSpPr>
        <p:spPr>
          <a:xfrm>
            <a:off x="2485817" y="4327202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市场定位：根据目标市场选择和竞争态势进行市场定位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7"/>
            </p:custDataLst>
          </p:nvPr>
        </p:nvSpPr>
        <p:spPr>
          <a:xfrm>
            <a:off x="2485817" y="4938865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商业模式设计：根据市场定位和目标市场选择进行商业模式设计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确定目标客户群体</a:t>
            </a:r>
            <a:endParaRPr lang="zh-CN" altLang="en-US"/>
          </a:p>
        </p:txBody>
      </p:sp>
      <p:sp>
        <p:nvSpPr>
          <p:cNvPr id="1049620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市场调研：了解市场需求和竞争情况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客户细分：根据客户需求、行为、特征等进行细分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客户定位：确定目标客户群体的特点和需求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客户价值：分析目标客户群体的价值，确定商业模式设计的方向和重点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设计产品或服务</a:t>
            </a:r>
            <a:endParaRPr lang="zh-CN" altLang="en-US"/>
          </a:p>
        </p:txBody>
      </p:sp>
      <p:sp>
        <p:nvSpPr>
          <p:cNvPr id="1049662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确定目标市场：分析市场需求，确定目标客户群体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设计产品或服务：根据市场需求，设计出满足客户需求的产品或服务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确定定价策略：根据成本、竞争对手和市场需求，制定合理的定价策略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制定营销策略：制定有效的营销策略，提高产品或服务的知名度和美誉度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https://d.book118.com/975040023343011110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宋体</vt:lpstr>
      <vt:lpstr>Office Theme</vt:lpstr>
      <vt:lpstr>商业模式设计</vt:lpstr>
      <vt:lpstr>目录</vt:lpstr>
      <vt:lpstr>单击添加章节标题</vt:lpstr>
      <vt:lpstr>商业模式概述</vt:lpstr>
      <vt:lpstr>PowerPoint Presentation</vt:lpstr>
      <vt:lpstr>商业模式的定义</vt:lpstr>
      <vt:lpstr>商业模式的构成要素</vt:lpstr>
      <vt:lpstr>商业模式的重要性</vt:lpstr>
      <vt:lpstr>商业模式设计原则</vt:lpstr>
      <vt:lpstr>PowerPoint Presentation</vt:lpstr>
      <vt:lpstr>客户价值原则</vt:lpstr>
      <vt:lpstr>资源整合原则</vt:lpstr>
      <vt:lpstr>创新性原则</vt:lpstr>
      <vt:lpstr>独特性原则</vt:lpstr>
      <vt:lpstr>商业模式设计流程</vt:lpstr>
      <vt:lpstr>PowerPoint Presentation</vt:lpstr>
      <vt:lpstr>确定企业战略目标</vt:lpstr>
      <vt:lpstr>分析市场环境与竞争态势</vt:lpstr>
      <vt:lpstr>确定目标客户群体</vt:lpstr>
      <vt:lpstr>设计产品或服务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2024-09-16T12:43:20.876</cp:lastPrinted>
  <dcterms:created xsi:type="dcterms:W3CDTF">2024-09-16T04:43:20Z</dcterms:created>
  <dcterms:modified xsi:type="dcterms:W3CDTF">2024-09-16T04:43:23Z</dcterms:modified>
</cp:coreProperties>
</file>