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4FAEC0-00F1-410D-A73D-CFE5DBF9FE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726AB3-FC4C-42B6-AA41-518CE09529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9E9D2F-90FE-4C13-AAA4-CA8E35C7A7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A498C9-53FC-4618-9137-7B33C8855A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69EB92-42F7-4B9B-B024-D1ED1A3017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972847-9C4F-4A7F-9DB7-F3FB4310CB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7D0C60-41F1-4808-84A6-72BF8465C6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D8B583-5B20-45F9-A397-B538E1EF8E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4373C7-A621-4BDC-B1F9-434F92B38B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824656-8B77-40C6-BF0D-34BEEC86D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E37A18-1105-4A52-83F4-B4A9ABC03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04222210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实地研究方法(课件)</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实地研究方法概述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实地研究方法的应用</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实地研究方法的实施步骤</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实地研究方法的优缺点</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实地研究方法的案例分析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实地研究方法概述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实地研究方法是一种深入到研究对象的生活背景中进行观察、访谈和体验的研究方式，旨在获得研究对象的第一手资料和深入理解。</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深入性、参与性、互动性、灵活性、综合性。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144167" y="2573915"/>
            <a:ext cx="1971008" cy="1817370"/>
            <a:chOff x="5144167" y="2573915"/>
            <a:chExt cx="1971008" cy="1817370"/>
          </a:xfrm>
        </p:grpSpPr>
        <p:sp>
          <p:nvSpPr>
            <p:cNvPr id="3" name="Freeform 3"/>
            <p:cNvSpPr/>
            <p:nvPr/>
          </p:nvSpPr>
          <p:spPr>
            <a:xfrm>
              <a:off x="5144167" y="2573915"/>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a:off x="6125813" y="2573915"/>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92710" y="3026143"/>
            <a:ext cx="3651457" cy="0"/>
            <a:chOff x="1492710" y="3026143"/>
            <a:chExt cx="3651457" cy="0"/>
          </a:xfrm>
        </p:grpSpPr>
        <p:cxnSp>
          <p:nvCxnSpPr>
            <p:cNvPr id="6" name="Connector 6"/>
            <p:cNvCxnSpPr/>
            <p:nvPr/>
          </p:nvCxnSpPr>
          <p:spPr>
            <a:xfrm flipH="1">
              <a:off x="1492710" y="3026143"/>
              <a:ext cx="3651457"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7" name="Group 7"/>
          <p:cNvGrpSpPr/>
          <p:nvPr/>
        </p:nvGrpSpPr>
        <p:grpSpPr>
          <a:xfrm>
            <a:off x="7616666" y="4097724"/>
            <a:ext cx="3172339" cy="0"/>
            <a:chOff x="7616666" y="4097724"/>
            <a:chExt cx="3172339" cy="0"/>
          </a:xfrm>
        </p:grpSpPr>
        <p:cxnSp>
          <p:nvCxnSpPr>
            <p:cNvPr id="8" name="Connector 8"/>
            <p:cNvCxnSpPr/>
            <p:nvPr/>
          </p:nvCxnSpPr>
          <p:spPr>
            <a:xfrm flipH="1">
              <a:off x="7616666" y="4097724"/>
              <a:ext cx="3172339"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cxnSp>
        <p:nvCxnSpPr>
          <p:cNvPr id="9" name="Connector 9"/>
          <p:cNvCxnSpPr/>
          <p:nvPr/>
        </p:nvCxnSpPr>
        <p:spPr>
          <a:xfrm flipH="1" flipV="1">
            <a:off x="1444497" y="4924940"/>
            <a:ext cx="3263072" cy="717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0" name="Connector 10"/>
          <p:cNvCxnSpPr/>
          <p:nvPr/>
        </p:nvCxnSpPr>
        <p:spPr>
          <a:xfrm flipH="1">
            <a:off x="7115175" y="5915094"/>
            <a:ext cx="3812216"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1" name="Group 11"/>
          <p:cNvGrpSpPr/>
          <p:nvPr/>
        </p:nvGrpSpPr>
        <p:grpSpPr>
          <a:xfrm>
            <a:off x="1565530" y="3482600"/>
            <a:ext cx="2551945" cy="1386615"/>
            <a:chOff x="1565530" y="3482600"/>
            <a:chExt cx="2551945" cy="1386615"/>
          </a:xfrm>
        </p:grpSpPr>
        <p:sp>
          <p:nvSpPr>
            <p:cNvPr id="12" name="AutoShape 12"/>
            <p:cNvSpPr/>
            <p:nvPr/>
          </p:nvSpPr>
          <p:spPr>
            <a:xfrm>
              <a:off x="1565530" y="3482600"/>
              <a:ext cx="2551945" cy="359340"/>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深度访谈法</a:t>
              </a:r>
              <a:endParaRPr lang="en-US" sz="1100"/>
            </a:p>
          </p:txBody>
        </p:sp>
        <p:sp>
          <p:nvSpPr>
            <p:cNvPr id="13" name="AutoShape 13"/>
            <p:cNvSpPr/>
            <p:nvPr/>
          </p:nvSpPr>
          <p:spPr>
            <a:xfrm>
              <a:off x="1565530" y="3841940"/>
              <a:ext cx="2551945" cy="1027275"/>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研究者与研究对象进行一对一或小组访谈，深入了解其观点、经验和感受。</a:t>
              </a:r>
              <a:endParaRPr lang="en-US" sz="1100"/>
            </a:p>
          </p:txBody>
        </p:sp>
      </p:grpSp>
      <p:grpSp>
        <p:nvGrpSpPr>
          <p:cNvPr id="14" name="Group 14"/>
          <p:cNvGrpSpPr/>
          <p:nvPr/>
        </p:nvGrpSpPr>
        <p:grpSpPr>
          <a:xfrm>
            <a:off x="1565530" y="1561607"/>
            <a:ext cx="2551945" cy="1386615"/>
            <a:chOff x="1565530" y="1561607"/>
            <a:chExt cx="2551945" cy="1386615"/>
          </a:xfrm>
        </p:grpSpPr>
        <p:sp>
          <p:nvSpPr>
            <p:cNvPr id="15" name="AutoShape 15"/>
            <p:cNvSpPr/>
            <p:nvPr/>
          </p:nvSpPr>
          <p:spPr>
            <a:xfrm>
              <a:off x="1565530" y="1561607"/>
              <a:ext cx="2551945" cy="359340"/>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参与观察法</a:t>
              </a:r>
              <a:endParaRPr lang="en-US" sz="1100"/>
            </a:p>
          </p:txBody>
        </p:sp>
        <p:sp>
          <p:nvSpPr>
            <p:cNvPr id="16" name="AutoShape 16"/>
            <p:cNvSpPr/>
            <p:nvPr/>
          </p:nvSpPr>
          <p:spPr>
            <a:xfrm>
              <a:off x="1565530" y="1920947"/>
              <a:ext cx="2551945" cy="1027275"/>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研究者深入到研究对象的生活环境中，通过观察和参与活动来收集资料。</a:t>
              </a:r>
              <a:endParaRPr lang="en-US" sz="1100"/>
            </a:p>
          </p:txBody>
        </p:sp>
      </p:grpSp>
      <p:grpSp>
        <p:nvGrpSpPr>
          <p:cNvPr id="17" name="Group 17"/>
          <p:cNvGrpSpPr/>
          <p:nvPr/>
        </p:nvGrpSpPr>
        <p:grpSpPr>
          <a:xfrm>
            <a:off x="8194084" y="2573915"/>
            <a:ext cx="2551945" cy="1386615"/>
            <a:chOff x="8194084" y="2573915"/>
            <a:chExt cx="2551945" cy="1386615"/>
          </a:xfrm>
        </p:grpSpPr>
        <p:sp>
          <p:nvSpPr>
            <p:cNvPr id="18" name="AutoShape 18"/>
            <p:cNvSpPr/>
            <p:nvPr/>
          </p:nvSpPr>
          <p:spPr>
            <a:xfrm>
              <a:off x="8194084" y="2573915"/>
              <a:ext cx="2551945" cy="359340"/>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焦点小组法</a:t>
              </a:r>
              <a:endParaRPr lang="en-US" sz="1100"/>
            </a:p>
          </p:txBody>
        </p:sp>
        <p:sp>
          <p:nvSpPr>
            <p:cNvPr id="19" name="AutoShape 19"/>
            <p:cNvSpPr/>
            <p:nvPr/>
          </p:nvSpPr>
          <p:spPr>
            <a:xfrm>
              <a:off x="8194084" y="2933255"/>
              <a:ext cx="2551945" cy="1027275"/>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研究者组织一组研究对象进行讨论，引导其交流观点和经验，以了解群体共识和差异。</a:t>
              </a:r>
              <a:endParaRPr lang="en-US" sz="1100"/>
            </a:p>
          </p:txBody>
        </p:sp>
      </p:grpSp>
      <p:grpSp>
        <p:nvGrpSpPr>
          <p:cNvPr id="20" name="Group 20"/>
          <p:cNvGrpSpPr/>
          <p:nvPr/>
        </p:nvGrpSpPr>
        <p:grpSpPr>
          <a:xfrm>
            <a:off x="8194084" y="4468591"/>
            <a:ext cx="2551945" cy="1386615"/>
            <a:chOff x="8194084" y="4468591"/>
            <a:chExt cx="2551945" cy="1386615"/>
          </a:xfrm>
        </p:grpSpPr>
        <p:sp>
          <p:nvSpPr>
            <p:cNvPr id="21" name="AutoShape 21"/>
            <p:cNvSpPr/>
            <p:nvPr/>
          </p:nvSpPr>
          <p:spPr>
            <a:xfrm>
              <a:off x="8194084" y="4468591"/>
              <a:ext cx="2551945" cy="359340"/>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生活史法</a:t>
              </a:r>
              <a:endParaRPr lang="en-US" sz="1100"/>
            </a:p>
          </p:txBody>
        </p:sp>
        <p:sp>
          <p:nvSpPr>
            <p:cNvPr id="22" name="AutoShape 22"/>
            <p:cNvSpPr/>
            <p:nvPr/>
          </p:nvSpPr>
          <p:spPr>
            <a:xfrm>
              <a:off x="8194084" y="4827931"/>
              <a:ext cx="2551945" cy="1027275"/>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研究者通过了解研究对象的个人或家庭生活史，探究其生活经历、价值观和意义建构。</a:t>
              </a:r>
              <a:endParaRPr lang="en-US" sz="1100"/>
            </a:p>
          </p:txBody>
        </p:sp>
      </p:grpSp>
      <p:grpSp>
        <p:nvGrpSpPr>
          <p:cNvPr id="23" name="Group 23"/>
          <p:cNvGrpSpPr/>
          <p:nvPr/>
        </p:nvGrpSpPr>
        <p:grpSpPr>
          <a:xfrm>
            <a:off x="5144167" y="4306666"/>
            <a:ext cx="1968341" cy="1817370"/>
            <a:chOff x="5144167" y="4306666"/>
            <a:chExt cx="1968341" cy="1817370"/>
          </a:xfrm>
        </p:grpSpPr>
        <p:sp>
          <p:nvSpPr>
            <p:cNvPr id="24" name="Freeform 24"/>
            <p:cNvSpPr/>
            <p:nvPr/>
          </p:nvSpPr>
          <p:spPr>
            <a:xfrm rot="10800000">
              <a:off x="6124004" y="4306666"/>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rot="10800000" flipH="1">
              <a:off x="5144167" y="4306666"/>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6546675" y="2933560"/>
            <a:ext cx="1015845" cy="2802933"/>
            <a:chOff x="6546675" y="2933560"/>
            <a:chExt cx="1015845" cy="2802933"/>
          </a:xfrm>
        </p:grpSpPr>
        <p:sp>
          <p:nvSpPr>
            <p:cNvPr id="27" name="Freeform 27"/>
            <p:cNvSpPr/>
            <p:nvPr/>
          </p:nvSpPr>
          <p:spPr>
            <a:xfrm rot="5400000">
              <a:off x="6574016" y="2933560"/>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flipH="1">
              <a:off x="6546675" y="3919123"/>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692634" y="2938042"/>
            <a:ext cx="989362" cy="2794827"/>
            <a:chOff x="4692634" y="2938042"/>
            <a:chExt cx="989362" cy="2794827"/>
          </a:xfrm>
        </p:grpSpPr>
        <p:sp>
          <p:nvSpPr>
            <p:cNvPr id="30" name="Freeform 30"/>
            <p:cNvSpPr/>
            <p:nvPr/>
          </p:nvSpPr>
          <p:spPr>
            <a:xfrm rot="-5400000">
              <a:off x="4693063" y="3915499"/>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flipH="1">
              <a:off x="4692634" y="2938042"/>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实地研究方法的分类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395441" y="1857678"/>
            <a:ext cx="2112454" cy="2300478"/>
          </a:xfrm>
          <a:custGeom>
            <a:rect l="l" t="t" r="r" b="b"/>
            <a:pathLst>
              <a:path w="259" h="282">
                <a:moveTo>
                  <a:pt x="259" y="282"/>
                </a:moveTo>
                <a:lnTo>
                  <a:pt x="259" y="0"/>
                </a:lnTo>
                <a:lnTo>
                  <a:pt x="129" y="98"/>
                </a:lnTo>
                <a:lnTo>
                  <a:pt x="0" y="196"/>
                </a:lnTo>
                <a:lnTo>
                  <a:pt x="259" y="28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3507895" y="1857678"/>
            <a:ext cx="2128742" cy="2300478"/>
          </a:xfrm>
          <a:custGeom>
            <a:rect l="l" t="t" r="r" b="b"/>
            <a:pathLst>
              <a:path w="261" h="282">
                <a:moveTo>
                  <a:pt x="0" y="0"/>
                </a:moveTo>
                <a:lnTo>
                  <a:pt x="0" y="282"/>
                </a:lnTo>
                <a:lnTo>
                  <a:pt x="261" y="196"/>
                </a:lnTo>
                <a:lnTo>
                  <a:pt x="132" y="98"/>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3507895" y="3456640"/>
            <a:ext cx="2128742" cy="2577846"/>
          </a:xfrm>
          <a:custGeom>
            <a:rect l="l" t="t" r="r" b="b"/>
            <a:pathLst>
              <a:path w="261" h="316">
                <a:moveTo>
                  <a:pt x="261" y="0"/>
                </a:moveTo>
                <a:lnTo>
                  <a:pt x="0" y="86"/>
                </a:lnTo>
                <a:lnTo>
                  <a:pt x="160" y="316"/>
                </a:lnTo>
                <a:lnTo>
                  <a:pt x="211" y="158"/>
                </a:lnTo>
                <a:lnTo>
                  <a:pt x="26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194684" y="4158156"/>
            <a:ext cx="2618137" cy="1876234"/>
          </a:xfrm>
          <a:custGeom>
            <a:rect l="l" t="t" r="r" b="b"/>
            <a:pathLst>
              <a:path w="321" h="230">
                <a:moveTo>
                  <a:pt x="321" y="230"/>
                </a:moveTo>
                <a:lnTo>
                  <a:pt x="161" y="0"/>
                </a:lnTo>
                <a:lnTo>
                  <a:pt x="0" y="230"/>
                </a:lnTo>
                <a:lnTo>
                  <a:pt x="161" y="230"/>
                </a:lnTo>
                <a:lnTo>
                  <a:pt x="321" y="230"/>
                </a:ln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395441" y="3456640"/>
            <a:ext cx="2112454" cy="2577846"/>
          </a:xfrm>
          <a:custGeom>
            <a:rect l="l" t="t" r="r" b="b"/>
            <a:pathLst>
              <a:path w="259" h="316">
                <a:moveTo>
                  <a:pt x="98" y="316"/>
                </a:moveTo>
                <a:lnTo>
                  <a:pt x="259" y="86"/>
                </a:lnTo>
                <a:lnTo>
                  <a:pt x="0" y="0"/>
                </a:lnTo>
                <a:lnTo>
                  <a:pt x="50" y="158"/>
                </a:lnTo>
                <a:lnTo>
                  <a:pt x="98" y="3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5904004" y="1919621"/>
            <a:ext cx="0" cy="4165600"/>
          </a:xfrm>
          <a:prstGeom prst="line">
            <a:avLst/>
          </a:prstGeom>
          <a:ln w="635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grpSp>
        <p:nvGrpSpPr>
          <p:cNvPr id="8" name="Group 8"/>
          <p:cNvGrpSpPr/>
          <p:nvPr/>
        </p:nvGrpSpPr>
        <p:grpSpPr>
          <a:xfrm>
            <a:off x="6429280" y="1916543"/>
            <a:ext cx="1851195" cy="503206"/>
            <a:chOff x="6429280" y="1916543"/>
            <a:chExt cx="1851195" cy="503206"/>
          </a:xfrm>
        </p:grpSpPr>
        <p:sp>
          <p:nvSpPr>
            <p:cNvPr id="9" name="AutoShape 9"/>
            <p:cNvSpPr/>
            <p:nvPr/>
          </p:nvSpPr>
          <p:spPr>
            <a:xfrm>
              <a:off x="6429280" y="1916543"/>
              <a:ext cx="1766555" cy="50320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513920" y="1958262"/>
              <a:ext cx="1766555" cy="4001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429280" y="2799034"/>
            <a:ext cx="1851195" cy="503206"/>
            <a:chOff x="6429280" y="2799034"/>
            <a:chExt cx="1851195" cy="503206"/>
          </a:xfrm>
        </p:grpSpPr>
        <p:sp>
          <p:nvSpPr>
            <p:cNvPr id="12" name="AutoShape 12"/>
            <p:cNvSpPr/>
            <p:nvPr/>
          </p:nvSpPr>
          <p:spPr>
            <a:xfrm>
              <a:off x="6429280" y="2799034"/>
              <a:ext cx="1766555" cy="5032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513920" y="2840754"/>
              <a:ext cx="1766555" cy="4001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429280" y="3694479"/>
            <a:ext cx="1882409" cy="503206"/>
            <a:chOff x="6429280" y="3694479"/>
            <a:chExt cx="1882409" cy="503206"/>
          </a:xfrm>
        </p:grpSpPr>
        <p:sp>
          <p:nvSpPr>
            <p:cNvPr id="15" name="AutoShape 15"/>
            <p:cNvSpPr/>
            <p:nvPr/>
          </p:nvSpPr>
          <p:spPr>
            <a:xfrm>
              <a:off x="6429280" y="3694479"/>
              <a:ext cx="1796342" cy="50320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515347" y="3736199"/>
              <a:ext cx="1796342" cy="4001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429280" y="4558587"/>
            <a:ext cx="1898016" cy="503206"/>
            <a:chOff x="6429280" y="4558587"/>
            <a:chExt cx="1898016" cy="503206"/>
          </a:xfrm>
        </p:grpSpPr>
        <p:sp>
          <p:nvSpPr>
            <p:cNvPr id="18" name="AutoShape 18"/>
            <p:cNvSpPr/>
            <p:nvPr/>
          </p:nvSpPr>
          <p:spPr>
            <a:xfrm>
              <a:off x="6429280" y="4558587"/>
              <a:ext cx="1811235" cy="503206"/>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516061" y="4600212"/>
              <a:ext cx="1811235" cy="4001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429280" y="5435554"/>
            <a:ext cx="1913622" cy="503206"/>
            <a:chOff x="6429280" y="5435554"/>
            <a:chExt cx="1913622" cy="503206"/>
          </a:xfrm>
        </p:grpSpPr>
        <p:sp>
          <p:nvSpPr>
            <p:cNvPr id="21" name="AutoShape 21"/>
            <p:cNvSpPr/>
            <p:nvPr/>
          </p:nvSpPr>
          <p:spPr>
            <a:xfrm>
              <a:off x="6429280" y="5435554"/>
              <a:ext cx="1826128" cy="503206"/>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516774" y="5477274"/>
              <a:ext cx="1826128" cy="4001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3" name="AutoShape 23"/>
          <p:cNvSpPr/>
          <p:nvPr/>
        </p:nvSpPr>
        <p:spPr>
          <a:xfrm>
            <a:off x="6096000" y="1916543"/>
            <a:ext cx="2435260" cy="503206"/>
          </a:xfrm>
          <a:prstGeom prst="rect">
            <a:avLst/>
          </a:prstGeom>
        </p:spPr>
        <p:txBody>
          <a:bodyPr vert="horz" wrap="square" lIns="62103" tIns="31051" rIns="62103" bIns="31051"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社会文化研究</a:t>
            </a:r>
            <a:endParaRPr lang="en-US" sz="1100"/>
          </a:p>
        </p:txBody>
      </p:sp>
      <p:sp>
        <p:nvSpPr>
          <p:cNvPr id="24" name="AutoShape 24"/>
          <p:cNvSpPr/>
          <p:nvPr/>
        </p:nvSpPr>
        <p:spPr>
          <a:xfrm>
            <a:off x="6096000" y="2799034"/>
            <a:ext cx="2453226" cy="503206"/>
          </a:xfrm>
          <a:prstGeom prst="rect">
            <a:avLst/>
          </a:prstGeom>
        </p:spPr>
        <p:txBody>
          <a:bodyPr vert="horz" wrap="square" lIns="62103" tIns="31051" rIns="62103" bIns="31051"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组织研究</a:t>
            </a:r>
            <a:endParaRPr lang="en-US" sz="1100"/>
          </a:p>
        </p:txBody>
      </p:sp>
      <p:sp>
        <p:nvSpPr>
          <p:cNvPr id="25" name="AutoShape 25"/>
          <p:cNvSpPr/>
          <p:nvPr/>
        </p:nvSpPr>
        <p:spPr>
          <a:xfrm>
            <a:off x="6096000" y="3694479"/>
            <a:ext cx="2472276" cy="503206"/>
          </a:xfrm>
          <a:prstGeom prst="rect">
            <a:avLst/>
          </a:prstGeom>
        </p:spPr>
        <p:txBody>
          <a:bodyPr vert="horz" wrap="square" lIns="62103" tIns="31051" rIns="62103" bIns="31051"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政策研究</a:t>
            </a:r>
            <a:endParaRPr lang="en-US" sz="1100"/>
          </a:p>
        </p:txBody>
      </p:sp>
      <p:sp>
        <p:nvSpPr>
          <p:cNvPr id="26" name="AutoShape 26"/>
          <p:cNvSpPr/>
          <p:nvPr/>
        </p:nvSpPr>
        <p:spPr>
          <a:xfrm>
            <a:off x="6096000" y="4554015"/>
            <a:ext cx="2481801" cy="503206"/>
          </a:xfrm>
          <a:prstGeom prst="rect">
            <a:avLst/>
          </a:prstGeom>
        </p:spPr>
        <p:txBody>
          <a:bodyPr vert="horz" wrap="square" lIns="62103" tIns="31051" rIns="62103" bIns="31051"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媒体研究</a:t>
            </a:r>
            <a:endParaRPr lang="en-US" sz="1100"/>
          </a:p>
        </p:txBody>
      </p:sp>
      <p:sp>
        <p:nvSpPr>
          <p:cNvPr id="27" name="AutoShape 27"/>
          <p:cNvSpPr/>
          <p:nvPr/>
        </p:nvSpPr>
        <p:spPr>
          <a:xfrm>
            <a:off x="6045717" y="5435554"/>
            <a:ext cx="2541608" cy="503206"/>
          </a:xfrm>
          <a:prstGeom prst="rect">
            <a:avLst/>
          </a:prstGeom>
        </p:spPr>
        <p:txBody>
          <a:bodyPr vert="horz" wrap="square" lIns="62103" tIns="31051" rIns="62103" bIns="31051"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社区研究</a:t>
            </a:r>
            <a:endParaRPr lang="en-US" sz="1100"/>
          </a:p>
        </p:txBody>
      </p:sp>
      <p:sp>
        <p:nvSpPr>
          <p:cNvPr id="28" name="Freeform 28"/>
          <p:cNvSpPr/>
          <p:nvPr/>
        </p:nvSpPr>
        <p:spPr>
          <a:xfrm>
            <a:off x="2700862" y="3050637"/>
            <a:ext cx="406003" cy="406003"/>
          </a:xfrm>
          <a:custGeom>
            <a:rect l="l" t="t" r="r" b="b"/>
            <a:pathLst>
              <a:path w="304800" h="304800">
                <a:moveTo>
                  <a:pt x="137160" y="274320"/>
                </a:moveTo>
                <a:lnTo>
                  <a:pt x="137160" y="167640"/>
                </a:lnTo>
                <a:lnTo>
                  <a:pt x="0" y="30480"/>
                </a:lnTo>
                <a:lnTo>
                  <a:pt x="0" y="0"/>
                </a:lnTo>
                <a:lnTo>
                  <a:pt x="304800" y="0"/>
                </a:lnTo>
                <a:lnTo>
                  <a:pt x="304800" y="30480"/>
                </a:lnTo>
                <a:lnTo>
                  <a:pt x="167640" y="167640"/>
                </a:lnTo>
                <a:lnTo>
                  <a:pt x="167640" y="274320"/>
                </a:lnTo>
                <a:lnTo>
                  <a:pt x="243840" y="289560"/>
                </a:lnTo>
                <a:lnTo>
                  <a:pt x="243840" y="304800"/>
                </a:lnTo>
                <a:lnTo>
                  <a:pt x="60960" y="304800"/>
                </a:lnTo>
                <a:lnTo>
                  <a:pt x="60960" y="289560"/>
                </a:lnTo>
                <a:lnTo>
                  <a:pt x="137160" y="274320"/>
                </a:lnTo>
                <a:close/>
                <a:moveTo>
                  <a:pt x="167640" y="121920"/>
                </a:moveTo>
                <a:cubicBezTo>
                  <a:pt x="184471" y="121920"/>
                  <a:pt x="198120" y="108271"/>
                  <a:pt x="198120" y="91440"/>
                </a:cubicBezTo>
                <a:cubicBezTo>
                  <a:pt x="198120" y="74609"/>
                  <a:pt x="184471" y="60960"/>
                  <a:pt x="167640" y="60960"/>
                </a:cubicBezTo>
                <a:lnTo>
                  <a:pt x="167640" y="60960"/>
                </a:lnTo>
                <a:cubicBezTo>
                  <a:pt x="150809" y="60960"/>
                  <a:pt x="137160" y="74609"/>
                  <a:pt x="137160" y="91440"/>
                </a:cubicBezTo>
                <a:cubicBezTo>
                  <a:pt x="137160" y="108271"/>
                  <a:pt x="150809" y="121920"/>
                  <a:pt x="167640" y="121920"/>
                </a:cubicBezTo>
                <a:lnTo>
                  <a:pt x="16764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90564" y="4197685"/>
            <a:ext cx="402526" cy="402526"/>
          </a:xfrm>
          <a:custGeom>
            <a:rect l="l" t="t" r="r" b="b"/>
            <a:pathLst>
              <a:path w="304800" h="304800">
                <a:moveTo>
                  <a:pt x="133350" y="0"/>
                </a:moveTo>
                <a:lnTo>
                  <a:pt x="0" y="0"/>
                </a:lnTo>
                <a:lnTo>
                  <a:pt x="0" y="304800"/>
                </a:lnTo>
                <a:lnTo>
                  <a:pt x="228600" y="304800"/>
                </a:lnTo>
                <a:lnTo>
                  <a:pt x="228600" y="95231"/>
                </a:lnTo>
                <a:lnTo>
                  <a:pt x="133350" y="0"/>
                </a:lnTo>
                <a:close/>
                <a:moveTo>
                  <a:pt x="113519" y="114300"/>
                </a:moveTo>
                <a:lnTo>
                  <a:pt x="113519" y="38100"/>
                </a:lnTo>
                <a:lnTo>
                  <a:pt x="189719" y="114300"/>
                </a:lnTo>
                <a:lnTo>
                  <a:pt x="113519" y="1143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362224" y="4234356"/>
            <a:ext cx="400431" cy="400431"/>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30902" y="5160447"/>
            <a:ext cx="392564" cy="39256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004719" y="3007918"/>
            <a:ext cx="448723" cy="448723"/>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实地研究方法的适用范围</a:t>
              </a:r>
            </a:p>
          </p:txBody>
        </p:sp>
      </p:grpSp>
      <p:sp>
        <p:nvSpPr>
          <p:cNvPr id="55" name="AutoShape 55"/>
          <p:cNvSpPr/>
          <p:nvPr/>
        </p:nvSpPr>
        <p:spPr>
          <a:xfrm>
            <a:off x="8342902" y="1838628"/>
            <a:ext cx="2354247" cy="629362"/>
          </a:xfrm>
          <a:prstGeom prst="rect">
            <a:avLst/>
          </a:prstGeom>
        </p:spPr>
        <p:txBody>
          <a:bodyPr vert="horz" wrap="square" lIns="68580" tIns="34290" rIns="68580" bIns="3429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探索特定文化背景下人们的价值观、行为和社会关系。</a:t>
            </a:r>
            <a:endParaRPr lang="en-US" sz="1100"/>
          </a:p>
        </p:txBody>
      </p:sp>
      <p:sp>
        <p:nvSpPr>
          <p:cNvPr id="56" name="AutoShape 56"/>
          <p:cNvSpPr/>
          <p:nvPr/>
        </p:nvSpPr>
        <p:spPr>
          <a:xfrm>
            <a:off x="8342902" y="2718346"/>
            <a:ext cx="2354247" cy="629362"/>
          </a:xfrm>
          <a:prstGeom prst="rect">
            <a:avLst/>
          </a:prstGeom>
        </p:spPr>
        <p:txBody>
          <a:bodyPr vert="horz" wrap="square" lIns="68580" tIns="34290" rIns="68580" bIns="3429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了解组织内部运作、文化和管理模式。</a:t>
            </a:r>
            <a:endParaRPr lang="en-US" sz="1100"/>
          </a:p>
        </p:txBody>
      </p:sp>
      <p:sp>
        <p:nvSpPr>
          <p:cNvPr id="57" name="AutoShape 57"/>
          <p:cNvSpPr/>
          <p:nvPr/>
        </p:nvSpPr>
        <p:spPr>
          <a:xfrm>
            <a:off x="8342902" y="3598064"/>
            <a:ext cx="2354247" cy="629362"/>
          </a:xfrm>
          <a:prstGeom prst="rect">
            <a:avLst/>
          </a:prstGeom>
        </p:spPr>
        <p:txBody>
          <a:bodyPr vert="horz" wrap="square" lIns="68580" tIns="34290" rIns="68580" bIns="3429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评估政策实施过程和效果，探究政策对人们的影响。</a:t>
            </a:r>
            <a:endParaRPr lang="en-US" sz="1100"/>
          </a:p>
        </p:txBody>
      </p:sp>
      <p:sp>
        <p:nvSpPr>
          <p:cNvPr id="58" name="AutoShape 58"/>
          <p:cNvSpPr/>
          <p:nvPr/>
        </p:nvSpPr>
        <p:spPr>
          <a:xfrm>
            <a:off x="8342902" y="4477782"/>
            <a:ext cx="2354247" cy="629362"/>
          </a:xfrm>
          <a:prstGeom prst="rect">
            <a:avLst/>
          </a:prstGeom>
        </p:spPr>
        <p:txBody>
          <a:bodyPr vert="horz" wrap="square" lIns="68580" tIns="34290" rIns="68580" bIns="3429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探究媒体内容、传播方式和受众反应。</a:t>
            </a:r>
            <a:endParaRPr lang="en-US" sz="1100"/>
          </a:p>
        </p:txBody>
      </p:sp>
      <p:sp>
        <p:nvSpPr>
          <p:cNvPr id="59" name="AutoShape 59"/>
          <p:cNvSpPr/>
          <p:nvPr/>
        </p:nvSpPr>
        <p:spPr>
          <a:xfrm>
            <a:off x="8342902" y="5357499"/>
            <a:ext cx="2354247" cy="629362"/>
          </a:xfrm>
          <a:prstGeom prst="rect">
            <a:avLst/>
          </a:prstGeom>
        </p:spPr>
        <p:txBody>
          <a:bodyPr vert="horz" wrap="square" lIns="68580" tIns="34290" rIns="68580" bIns="3429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了解社区发展、资源分配和居民生活状况。</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实地研究方法的应用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实地研究方法在社会科学中应用广泛，主要用于深入了解社会现象和人类行为。通过实地观察、访谈和参与观察等方法，研究者能够获取第一手资料，探究社会现象背后的原因和机制。</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例如，社会学家可以通过实地研究了解社区组织、社会网络、文化传承等方面的实际情况，探究其对社会发展的影响。</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实地研究方法在社会科学中的应用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3125" r="23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实地研究方法在市场调研中具有重要价值，可以帮助企业深入了解消费者需求、市场趋势和竞争状况。通过实地调查、观察和访谈等方法，企业可以获取关于消费者行为、产品使用情况和品牌认知等方面的第一手资料。</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例如，市场调研人员可以通过实地观察了解消费者在购物过程中的行为和偏好，为企业制定营销策略提供依据。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实地研究方法在市场调研中的应用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人类学中的实地研究方法主要用于深入了解人类文化、社会组织和行为模式等方面。通过参与观察、深度访谈和文献资料等方法，人类学家能够获取关于人类文化、社会和历史的深入了解。</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例如，人类学家可以通过实地研究了解特定文化群体的生活习俗、社会组织和文化传承等方面的情况，探究其对社会发展的影响。</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实地研究方法在人类学中的应用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实地研究方法在环境科学中应用广泛，主要用于探究自然环境和人类活动对环境的影响。通过实地调查、监测和实验等方法，环境科学家可以获取关于生态系统、环境污染和自然资源等方面的第一手资料。</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例如，环境科学家可以通过实地研究了解特定区域内的生态系统和环境污染状况，探究其原因和影响，为环境保护和治理提供依据。</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实地研究方法在环境科学中的应用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实地研究方法的实施步骤</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明确研究目的和范围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在实地研究开始之前，需要明确研究的目的、意义和范围，确保研究问题具有针对性和可行性。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确定研究问题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https://d.book118.com/975042222100011100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2024-09-08T00:57:38.695</cp:lastPrinted>
  <dcterms:created xsi:type="dcterms:W3CDTF">2024-09-07T16:57:38Z</dcterms:created>
  <dcterms:modified xsi:type="dcterms:W3CDTF">2024-09-07T16:57:40Z</dcterms:modified>
</cp:coreProperties>
</file>