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44" r:id="rId2"/>
    <p:sldMasterId id="2147483756"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5" r:id="rId23"/>
  </p:sldIdLst>
  <p:sldSz cx="9144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4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8578B59-4C2B-47F0-8F1B-50DD48CB22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433CDB-1C2B-4A4A-B23E-A029687B12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14F811-141C-43E6-8D06-9D36B50EA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627AF25-8C53-4D2C-B7F4-59A8B82796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FC9D5A0-6678-4B04-AA8F-AC7694B7CB4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7BB381-5423-449B-9ECA-A917DABE291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F6E22F2-1B39-41CA-94F9-FE5456E9D1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0965684-2AC1-4E2E-BBE3-D46C8A8F06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CE1CDB-2D45-44F2-B49D-DA4E26FD44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F86854-849E-4B1D-B2EF-96261A7A2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AB3580-D351-4A0C-B381-EFB2923DA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14018" name="Rectangle 2"/>
          <p:cNvSpPr>
            <a:spLocks noGrp="1" noRot="1" noChangeArrowheads="1"/>
          </p:cNvSpPr>
          <p:nvPr>
            <p:ph type="ctrTitle"/>
          </p:nvPr>
        </p:nvSpPr>
        <p:spPr>
          <a:xfrm>
            <a:off x="3962400" y="1066800"/>
            <a:ext cx="4648200" cy="1981200"/>
          </a:xfrm>
        </p:spPr>
        <p:txBody>
          <a:bodyPr/>
          <a:lstStyle>
            <a:lvl1pPr>
              <a:defRPr/>
            </a:lvl1pPr>
          </a:lstStyle>
          <a:p>
            <a:r>
              <a:rPr lang="zh-CN" altLang="en-US" smtClean="0"/>
              <a:t>单击此处编辑母版标题样式</a:t>
            </a:r>
            <a:endParaRPr lang="zh-CN" altLang="en-US"/>
          </a:p>
        </p:txBody>
      </p:sp>
      <p:sp>
        <p:nvSpPr>
          <p:cNvPr id="214019" name="Rectangle 3"/>
          <p:cNvSpPr>
            <a:spLocks noGrp="1" noRot="1" noChangeArrowheads="1"/>
          </p:cNvSpPr>
          <p:nvPr>
            <p:ph type="subTitle" idx="1"/>
          </p:nvPr>
        </p:nvSpPr>
        <p:spPr>
          <a:xfrm>
            <a:off x="3962400" y="3657600"/>
            <a:ext cx="4572000" cy="1676400"/>
          </a:xfrm>
        </p:spPr>
        <p:txBody>
          <a:bodyPr/>
          <a:lstStyle>
            <a:lvl1pPr marL="0" indent="0" algn="ctr">
              <a:buFont typeface="Wingdings" pitchFamily="2" charset="2"/>
              <a:buNone/>
              <a:defRPr/>
            </a:lvl1pPr>
          </a:lstStyle>
          <a:p>
            <a:r>
              <a:rPr lang="zh-CN" altLang="en-US" smtClean="0"/>
              <a:t>单击此处编辑母版副标题样式</a:t>
            </a:r>
            <a:endParaRPr lang="zh-CN" altLang="en-US"/>
          </a:p>
        </p:txBody>
      </p:sp>
      <p:sp>
        <p:nvSpPr>
          <p:cNvPr id="4" name="Rectangle 4"/>
          <p:cNvSpPr>
            <a:spLocks noGrp="1" noChangeArrowheads="1"/>
          </p:cNvSpPr>
          <p:nvPr>
            <p:ph type="dt" sz="half" idx="10"/>
          </p:nvPr>
        </p:nvSpPr>
        <p:spPr>
          <a:xfrm>
            <a:off x="301625" y="6076950"/>
            <a:ext cx="2289175" cy="476250"/>
          </a:xfrm>
        </p:spPr>
        <p:txBody>
          <a:bodyPr/>
          <a:lstStyle>
            <a:lvl1pPr>
              <a:defRPr smtClean="0"/>
            </a:lvl1pPr>
          </a:lstStyle>
          <a:p>
            <a:pPr>
              <a:defRPr/>
            </a:pPr>
            <a:endParaRPr lang="en-US" altLang="zh-CN"/>
          </a:p>
        </p:txBody>
      </p:sp>
      <p:sp>
        <p:nvSpPr>
          <p:cNvPr id="5" name="Rectangle 5"/>
          <p:cNvSpPr>
            <a:spLocks noGrp="1" noChangeArrowheads="1"/>
          </p:cNvSpPr>
          <p:nvPr>
            <p:ph type="ftr" sz="quarter" idx="11"/>
          </p:nvPr>
        </p:nvSpPr>
        <p:spPr>
          <a:xfrm>
            <a:off x="3124200" y="6076950"/>
            <a:ext cx="2895600" cy="476250"/>
          </a:xfrm>
        </p:spPr>
        <p:txBody>
          <a:bodyPr/>
          <a:lstStyle>
            <a:lvl1pPr>
              <a:defRPr smtClean="0"/>
            </a:lvl1pPr>
          </a:lstStyle>
          <a:p>
            <a:pPr>
              <a:defRPr/>
            </a:pPr>
            <a:endParaRPr lang="en-US" altLang="zh-CN"/>
          </a:p>
        </p:txBody>
      </p:sp>
      <p:sp>
        <p:nvSpPr>
          <p:cNvPr id="6" name="Rectangle 6"/>
          <p:cNvSpPr>
            <a:spLocks noGrp="1" noChangeArrowheads="1"/>
          </p:cNvSpPr>
          <p:nvPr>
            <p:ph type="sldNum" sz="quarter" idx="12"/>
          </p:nvPr>
        </p:nvSpPr>
        <p:spPr>
          <a:xfrm>
            <a:off x="6553200" y="6076950"/>
            <a:ext cx="2289175" cy="476250"/>
          </a:xfrm>
        </p:spPr>
        <p:txBody>
          <a:bodyPr/>
          <a:lstStyle>
            <a:lvl1pPr>
              <a:defRPr/>
            </a:lvl1pPr>
          </a:lstStyle>
          <a:p>
            <a:fld id="{F8FBB9B5-4B0B-486A-ADCA-73003847EC1A}" type="slidenum">
              <a:rPr lang="en-US" altLang="zh-CN"/>
              <a:t>‹#›</a:t>
            </a:fld>
          </a:p>
        </p:txBody>
      </p:sp>
    </p:spTree>
    <p:extLst>
      <p:ext uri="{BB962C8B-B14F-4D97-AF65-F5344CB8AC3E}">
        <p14:creationId xmlns:p14="http://schemas.microsoft.com/office/powerpoint/2010/main" val="81432980"/>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8FCE7869-CDCB-44AE-A486-72A052DE8CCC}" type="slidenum">
              <a:rPr lang="en-US" altLang="zh-CN"/>
              <a:t>‹#›</a:t>
            </a:fld>
          </a:p>
        </p:txBody>
      </p:sp>
    </p:spTree>
    <p:extLst>
      <p:ext uri="{BB962C8B-B14F-4D97-AF65-F5344CB8AC3E}">
        <p14:creationId xmlns:p14="http://schemas.microsoft.com/office/powerpoint/2010/main" val="75255960"/>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D0906680-5008-4D3B-90C8-296AA2F459C0}" type="slidenum">
              <a:rPr lang="en-US" altLang="zh-CN"/>
              <a:t>‹#›</a:t>
            </a:fld>
          </a:p>
        </p:txBody>
      </p:sp>
    </p:spTree>
    <p:extLst>
      <p:ext uri="{BB962C8B-B14F-4D97-AF65-F5344CB8AC3E}">
        <p14:creationId xmlns:p14="http://schemas.microsoft.com/office/powerpoint/2010/main" val="1840842327"/>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B5CE7CA-F002-4723-8ED6-6827C151E733}" type="slidenum">
              <a:rPr lang="en-US" altLang="zh-CN"/>
              <a:t>‹#›</a:t>
            </a:fld>
          </a:p>
        </p:txBody>
      </p:sp>
    </p:spTree>
    <p:extLst>
      <p:ext uri="{BB962C8B-B14F-4D97-AF65-F5344CB8AC3E}">
        <p14:creationId xmlns:p14="http://schemas.microsoft.com/office/powerpoint/2010/main" val="1648504244"/>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EEBBBC27-5533-496C-A31A-DE4B7FC61DC9}" type="slidenum">
              <a:rPr lang="en-US" altLang="zh-CN"/>
              <a:t>‹#›</a:t>
            </a:fld>
          </a:p>
        </p:txBody>
      </p:sp>
    </p:spTree>
    <p:extLst>
      <p:ext uri="{BB962C8B-B14F-4D97-AF65-F5344CB8AC3E}">
        <p14:creationId xmlns:p14="http://schemas.microsoft.com/office/powerpoint/2010/main" val="1116327272"/>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Rectangle 4"/>
          <p:cNvSpPr>
            <a:spLocks noGrp="1" noChangeArrowheads="1"/>
          </p:cNvSpPr>
          <p:nvPr>
            <p:ph type="dt" sz="half" idx="10"/>
          </p:nvPr>
        </p:nvSpPr>
        <p:spPr/>
        <p:txBody>
          <a:bodyPr/>
          <a:lstStyle>
            <a:lvl1pPr>
              <a:defRPr/>
            </a:lvl1pPr>
          </a:lstStyle>
          <a:p>
            <a:pPr>
              <a:defRPr/>
            </a:pPr>
            <a:endParaRPr lang="en-US" altLang="zh-CN"/>
          </a:p>
        </p:txBody>
      </p:sp>
      <p:sp>
        <p:nvSpPr>
          <p:cNvPr id="4" name="Rectangle 5"/>
          <p:cNvSpPr>
            <a:spLocks noGrp="1" noChangeArrowheads="1"/>
          </p:cNvSpPr>
          <p:nvPr>
            <p:ph type="ftr" sz="quarter" idx="11"/>
          </p:nvPr>
        </p:nvSpPr>
        <p:spPr/>
        <p:txBody>
          <a:bodyPr/>
          <a:lstStyle>
            <a:lvl1pPr>
              <a:defRPr/>
            </a:lvl1pPr>
          </a:lstStyle>
          <a:p>
            <a:pPr>
              <a:defRPr/>
            </a:pPr>
            <a:endParaRPr lang="en-US" altLang="zh-CN"/>
          </a:p>
        </p:txBody>
      </p:sp>
      <p:sp>
        <p:nvSpPr>
          <p:cNvPr id="5" name="Rectangle 6"/>
          <p:cNvSpPr>
            <a:spLocks noGrp="1" noChangeArrowheads="1"/>
          </p:cNvSpPr>
          <p:nvPr>
            <p:ph type="sldNum" sz="quarter" idx="12"/>
          </p:nvPr>
        </p:nvSpPr>
        <p:spPr/>
        <p:txBody>
          <a:bodyPr/>
          <a:lstStyle>
            <a:lvl1pPr>
              <a:defRPr/>
            </a:lvl1pPr>
          </a:lstStyle>
          <a:p>
            <a:fld id="{90314C85-7AF3-49DA-8579-8CA600B2A23A}" type="slidenum">
              <a:rPr lang="en-US" altLang="zh-CN"/>
              <a:t>‹#›</a:t>
            </a:fld>
          </a:p>
        </p:txBody>
      </p:sp>
    </p:spTree>
    <p:extLst>
      <p:ext uri="{BB962C8B-B14F-4D97-AF65-F5344CB8AC3E}">
        <p14:creationId xmlns:p14="http://schemas.microsoft.com/office/powerpoint/2010/main" val="719266754"/>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Rectangle 4"/>
          <p:cNvSpPr>
            <a:spLocks noGrp="1" noChangeArrowheads="1"/>
          </p:cNvSpPr>
          <p:nvPr>
            <p:ph type="dt" sz="half" idx="10"/>
          </p:nvPr>
        </p:nvSpPr>
        <p:spPr/>
        <p:txBody>
          <a:bodyPr/>
          <a:lstStyle>
            <a:lvl1pPr>
              <a:defRPr/>
            </a:lvl1pPr>
          </a:lstStyle>
          <a:p>
            <a:pPr>
              <a:defRPr/>
            </a:pPr>
            <a:endParaRPr lang="en-US" altLang="zh-CN"/>
          </a:p>
        </p:txBody>
      </p:sp>
      <p:sp>
        <p:nvSpPr>
          <p:cNvPr id="3" name="Rectangle 5"/>
          <p:cNvSpPr>
            <a:spLocks noGrp="1" noChangeArrowheads="1"/>
          </p:cNvSpPr>
          <p:nvPr>
            <p:ph type="ftr" sz="quarter" idx="11"/>
          </p:nvPr>
        </p:nvSpPr>
        <p:spPr/>
        <p:txBody>
          <a:bodyPr/>
          <a:lstStyle>
            <a:lvl1pPr>
              <a:defRPr/>
            </a:lvl1pPr>
          </a:lstStyle>
          <a:p>
            <a:pPr>
              <a:defRPr/>
            </a:pPr>
            <a:endParaRPr lang="en-US" altLang="zh-CN"/>
          </a:p>
        </p:txBody>
      </p:sp>
      <p:sp>
        <p:nvSpPr>
          <p:cNvPr id="4" name="Rectangle 6"/>
          <p:cNvSpPr>
            <a:spLocks noGrp="1" noChangeArrowheads="1"/>
          </p:cNvSpPr>
          <p:nvPr>
            <p:ph type="sldNum" sz="quarter" idx="12"/>
          </p:nvPr>
        </p:nvSpPr>
        <p:spPr/>
        <p:txBody>
          <a:bodyPr/>
          <a:lstStyle>
            <a:lvl1pPr>
              <a:defRPr/>
            </a:lvl1pPr>
          </a:lstStyle>
          <a:p>
            <a:fld id="{B81417A6-B52F-4178-AC6A-DE7E0647AB34}" type="slidenum">
              <a:rPr lang="en-US" altLang="zh-CN"/>
              <a:t>‹#›</a:t>
            </a:fld>
          </a:p>
        </p:txBody>
      </p:sp>
    </p:spTree>
    <p:extLst>
      <p:ext uri="{BB962C8B-B14F-4D97-AF65-F5344CB8AC3E}">
        <p14:creationId xmlns:p14="http://schemas.microsoft.com/office/powerpoint/2010/main" val="169544075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DDA28E40-8722-4D1F-A912-68A4C586C6C0}" type="slidenum">
              <a:rPr lang="en-US" altLang="zh-CN"/>
              <a:t>‹#›</a:t>
            </a:fld>
          </a:p>
        </p:txBody>
      </p:sp>
    </p:spTree>
    <p:extLst>
      <p:ext uri="{BB962C8B-B14F-4D97-AF65-F5344CB8AC3E}">
        <p14:creationId xmlns:p14="http://schemas.microsoft.com/office/powerpoint/2010/main" val="1699483196"/>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smtClean="0"/>
              <a:t>单击图标添加图片</a:t>
            </a:r>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04826E4A-BFA5-49A1-BB8F-967C4430700D}" type="slidenum">
              <a:rPr lang="en-US" altLang="zh-CN"/>
              <a:t>‹#›</a:t>
            </a:fld>
          </a:p>
        </p:txBody>
      </p:sp>
    </p:spTree>
    <p:extLst>
      <p:ext uri="{BB962C8B-B14F-4D97-AF65-F5344CB8AC3E}">
        <p14:creationId xmlns:p14="http://schemas.microsoft.com/office/powerpoint/2010/main" val="2287116317"/>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7FC1A1B9-CA92-4005-8AF2-41EA4D4469F4}" type="slidenum">
              <a:rPr lang="en-US" altLang="zh-CN"/>
              <a:t>‹#›</a:t>
            </a:fld>
          </a:p>
        </p:txBody>
      </p:sp>
    </p:spTree>
    <p:extLst>
      <p:ext uri="{BB962C8B-B14F-4D97-AF65-F5344CB8AC3E}">
        <p14:creationId xmlns:p14="http://schemas.microsoft.com/office/powerpoint/2010/main" val="2117994288"/>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301625" y="685800"/>
            <a:ext cx="6256338" cy="5181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Rectangle 4"/>
          <p:cNvSpPr>
            <a:spLocks noGrp="1" noChangeArrowheads="1"/>
          </p:cNvSpPr>
          <p:nvPr>
            <p:ph type="dt" sz="half" idx="10"/>
          </p:nvPr>
        </p:nvSpPr>
        <p:spPr/>
        <p:txBody>
          <a:bodyPr/>
          <a:lstStyle>
            <a:lvl1pPr>
              <a:defRPr/>
            </a:lvl1pPr>
          </a:lstStyle>
          <a:p>
            <a:pPr>
              <a:defRPr/>
            </a:pPr>
            <a:endParaRPr lang="en-US" altLang="zh-CN"/>
          </a:p>
        </p:txBody>
      </p:sp>
      <p:sp>
        <p:nvSpPr>
          <p:cNvPr id="5" name="Rectangle 5"/>
          <p:cNvSpPr>
            <a:spLocks noGrp="1" noChangeArrowheads="1"/>
          </p:cNvSpPr>
          <p:nvPr>
            <p:ph type="ftr" sz="quarter" idx="11"/>
          </p:nvPr>
        </p:nvSpPr>
        <p:spPr/>
        <p:txBody>
          <a:bodyPr/>
          <a:lstStyle>
            <a:lvl1pPr>
              <a:defRPr/>
            </a:lvl1pPr>
          </a:lstStyle>
          <a:p>
            <a:pPr>
              <a:defRPr/>
            </a:pPr>
            <a:endParaRPr lang="en-US" altLang="zh-CN"/>
          </a:p>
        </p:txBody>
      </p:sp>
      <p:sp>
        <p:nvSpPr>
          <p:cNvPr id="6" name="Rectangle 6"/>
          <p:cNvSpPr>
            <a:spLocks noGrp="1" noChangeArrowheads="1"/>
          </p:cNvSpPr>
          <p:nvPr>
            <p:ph type="sldNum" sz="quarter" idx="12"/>
          </p:nvPr>
        </p:nvSpPr>
        <p:spPr/>
        <p:txBody>
          <a:bodyPr/>
          <a:lstStyle>
            <a:lvl1pPr>
              <a:defRPr/>
            </a:lvl1pPr>
          </a:lstStyle>
          <a:p>
            <a:fld id="{F6D589A2-6E90-4914-A139-E5029486DD2F}" type="slidenum">
              <a:rPr lang="en-US" altLang="zh-CN"/>
              <a:t>‹#›</a:t>
            </a:fld>
          </a:p>
        </p:txBody>
      </p:sp>
    </p:spTree>
    <p:extLst>
      <p:ext uri="{BB962C8B-B14F-4D97-AF65-F5344CB8AC3E}">
        <p14:creationId xmlns:p14="http://schemas.microsoft.com/office/powerpoint/2010/main" val="4205814775"/>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fourObj" preserve="1">
  <p:cSld name="标题和四项内容">
    <p:bg>
      <p:bgPr>
        <a:solidFill>
          <a:srgbClr val="F0F8FF"/>
        </a:solidFill>
      </p:bgPr>
    </p:bg>
    <p:spTree>
      <p:nvGrpSpPr>
        <p:cNvPr id="1" name=""/>
        <p:cNvGrpSpPr/>
        <p:nvPr/>
      </p:nvGrpSpPr>
      <p:grpSpPr>
        <a:xfrm>
          <a:off x="0" y="0"/>
          <a:ext cx="0" cy="0"/>
        </a:xfrm>
      </p:grpSpPr>
      <p:sp>
        <p:nvSpPr>
          <p:cNvPr id="2" name="标题 1"/>
          <p:cNvSpPr>
            <a:spLocks noGrp="1"/>
          </p:cNvSpPr>
          <p:nvPr>
            <p:ph type="title" sz="quarter"/>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内容占位符 4"/>
          <p:cNvSpPr>
            <a:spLocks noGrp="1"/>
          </p:cNvSpPr>
          <p:nvPr>
            <p:ph sz="quarter" idx="3"/>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内容占位符 5"/>
          <p:cNvSpPr>
            <a:spLocks noGrp="1"/>
          </p:cNvSpPr>
          <p:nvPr>
            <p:ph sz="quarter" idx="4"/>
          </p:nvPr>
        </p:nvSpPr>
        <p:spPr>
          <a:xfrm>
            <a:off x="4651375"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Rectangle 4"/>
          <p:cNvSpPr>
            <a:spLocks noGrp="1" noChangeArrowheads="1"/>
          </p:cNvSpPr>
          <p:nvPr>
            <p:ph type="dt" sz="half" idx="10"/>
          </p:nvPr>
        </p:nvSpPr>
        <p:spPr/>
        <p:txBody>
          <a:bodyPr/>
          <a:lstStyle>
            <a:lvl1pPr>
              <a:defRPr/>
            </a:lvl1pPr>
          </a:lstStyle>
          <a:p>
            <a:pPr>
              <a:defRPr/>
            </a:pPr>
            <a:endParaRPr lang="en-US" altLang="zh-CN"/>
          </a:p>
        </p:txBody>
      </p:sp>
      <p:sp>
        <p:nvSpPr>
          <p:cNvPr id="8" name="Rectangle 5"/>
          <p:cNvSpPr>
            <a:spLocks noGrp="1" noChangeArrowheads="1"/>
          </p:cNvSpPr>
          <p:nvPr>
            <p:ph type="ftr" sz="quarter" idx="11"/>
          </p:nvPr>
        </p:nvSpPr>
        <p:spPr/>
        <p:txBody>
          <a:bodyPr/>
          <a:lstStyle>
            <a:lvl1pPr>
              <a:defRPr/>
            </a:lvl1pPr>
          </a:lstStyle>
          <a:p>
            <a:pPr>
              <a:defRPr/>
            </a:pPr>
            <a:endParaRPr lang="en-US" altLang="zh-CN"/>
          </a:p>
        </p:txBody>
      </p:sp>
      <p:sp>
        <p:nvSpPr>
          <p:cNvPr id="9" name="Rectangle 6"/>
          <p:cNvSpPr>
            <a:spLocks noGrp="1" noChangeArrowheads="1"/>
          </p:cNvSpPr>
          <p:nvPr>
            <p:ph type="sldNum" sz="quarter" idx="12"/>
          </p:nvPr>
        </p:nvSpPr>
        <p:spPr/>
        <p:txBody>
          <a:bodyPr/>
          <a:lstStyle>
            <a:lvl1pPr>
              <a:defRPr/>
            </a:lvl1pPr>
          </a:lstStyle>
          <a:p>
            <a:fld id="{188F394E-76D4-4E53-BC41-BC006F38A82D}" type="slidenum">
              <a:rPr lang="en-US" altLang="zh-CN"/>
              <a:t>‹#›</a:t>
            </a:fld>
          </a:p>
        </p:txBody>
      </p:sp>
    </p:spTree>
    <p:extLst>
      <p:ext uri="{BB962C8B-B14F-4D97-AF65-F5344CB8AC3E}">
        <p14:creationId xmlns:p14="http://schemas.microsoft.com/office/powerpoint/2010/main" val="2824432863"/>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Obj" preserve="1">
  <p:cSld name="标题，文本与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C9F5AFC-A558-4D63-A037-A7413069CC92}" type="slidenum">
              <a:rPr lang="en-US" altLang="zh-CN"/>
              <a:t>‹#›</a:t>
            </a:fld>
          </a:p>
        </p:txBody>
      </p:sp>
    </p:spTree>
    <p:extLst>
      <p:ext uri="{BB962C8B-B14F-4D97-AF65-F5344CB8AC3E}">
        <p14:creationId xmlns:p14="http://schemas.microsoft.com/office/powerpoint/2010/main" val="2218484477"/>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AndTx" preserve="1">
  <p:cSld name="标题，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33193900-1ABC-49EE-BF3C-2BD07F97C7A3}" type="slidenum">
              <a:rPr lang="en-US" altLang="zh-CN"/>
              <a:t>‹#›</a:t>
            </a:fld>
          </a:p>
        </p:txBody>
      </p:sp>
    </p:spTree>
    <p:extLst>
      <p:ext uri="{BB962C8B-B14F-4D97-AF65-F5344CB8AC3E}">
        <p14:creationId xmlns:p14="http://schemas.microsoft.com/office/powerpoint/2010/main" val="1245693474"/>
      </p:ext>
    </p:extLst>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OverChart" preserve="1">
  <p:cSld name="垂直排列标题且文本在图表之上">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710363" y="685800"/>
            <a:ext cx="2135187" cy="5181600"/>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sz="half" idx="1"/>
          </p:nvPr>
        </p:nvSpPr>
        <p:spPr>
          <a:xfrm>
            <a:off x="301625" y="685800"/>
            <a:ext cx="6256338" cy="25146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图表占位符 3"/>
          <p:cNvSpPr>
            <a:spLocks noGrp="1"/>
          </p:cNvSpPr>
          <p:nvPr>
            <p:ph type="chart" sz="half" idx="2"/>
          </p:nvPr>
        </p:nvSpPr>
        <p:spPr>
          <a:xfrm>
            <a:off x="301625" y="3352800"/>
            <a:ext cx="6256338" cy="2514600"/>
          </a:xfrm>
        </p:spPr>
        <p:txBody>
          <a:bodyPr/>
          <a:lstStyle/>
          <a:p>
            <a:pPr lvl="0"/>
            <a:r>
              <a:rPr lang="zh-CN" altLang="en-US" noProof="0" smtClean="0"/>
              <a:t>单击图标添加图表</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6A984101-6419-4CA6-AC35-DE02A5F87090}" type="slidenum">
              <a:rPr lang="en-US" altLang="zh-CN"/>
              <a:t>‹#›</a:t>
            </a:fld>
          </a:p>
        </p:txBody>
      </p:sp>
    </p:spTree>
    <p:extLst>
      <p:ext uri="{BB962C8B-B14F-4D97-AF65-F5344CB8AC3E}">
        <p14:creationId xmlns:p14="http://schemas.microsoft.com/office/powerpoint/2010/main" val="1126566662"/>
      </p:ext>
    </p:extLst>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AndMedia" preserve="1">
  <p:cSld name="标题，文本与媒体剪辑">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媒体占位符 3"/>
          <p:cNvSpPr>
            <a:spLocks noGrp="1"/>
          </p:cNvSpPr>
          <p:nvPr>
            <p:ph type="media" sz="half" idx="2"/>
          </p:nvPr>
        </p:nvSpPr>
        <p:spPr>
          <a:xfrm>
            <a:off x="4651375" y="1981200"/>
            <a:ext cx="4194175" cy="3886200"/>
          </a:xfrm>
        </p:spPr>
        <p:txBody>
          <a:bodyPr/>
          <a:lstStyle/>
          <a:p>
            <a:pPr lvl="0"/>
            <a:r>
              <a:rPr lang="zh-CN" altLang="en-US" noProof="0" smtClean="0"/>
              <a:t>单击图标添加媒体</a:t>
            </a:r>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B6AC9BF4-1FE2-415C-A614-44D3585B9A10}" type="slidenum">
              <a:rPr lang="en-US" altLang="zh-CN"/>
              <a:t>‹#›</a:t>
            </a:fld>
          </a:p>
        </p:txBody>
      </p:sp>
    </p:spTree>
    <p:extLst>
      <p:ext uri="{BB962C8B-B14F-4D97-AF65-F5344CB8AC3E}">
        <p14:creationId xmlns:p14="http://schemas.microsoft.com/office/powerpoint/2010/main" val="3761252177"/>
      </p:ext>
    </p:extLst>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xOverObj" preserve="1">
  <p:cSld name="标题和文本在内容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文本占位符 2"/>
          <p:cNvSpPr>
            <a:spLocks noGrp="1"/>
          </p:cNvSpPr>
          <p:nvPr>
            <p:ph type="body" sz="half" idx="1"/>
          </p:nvPr>
        </p:nvSpPr>
        <p:spPr>
          <a:xfrm>
            <a:off x="304800" y="19812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56652DE8-3DBC-46B9-9CC5-0886EBE04BAB}" type="slidenum">
              <a:rPr lang="en-US" altLang="zh-CN"/>
              <a:t>‹#›</a:t>
            </a:fld>
          </a:p>
        </p:txBody>
      </p:sp>
    </p:spTree>
    <p:extLst>
      <p:ext uri="{BB962C8B-B14F-4D97-AF65-F5344CB8AC3E}">
        <p14:creationId xmlns:p14="http://schemas.microsoft.com/office/powerpoint/2010/main" val="3451971863"/>
      </p:ext>
    </p:extLst>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AndTx" preserve="1">
  <p:cSld name="标题，两项内容与文本">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304800" y="40005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4651375" y="1981200"/>
            <a:ext cx="4194175" cy="38862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1FAF6ECB-560F-4837-885D-265ED2E01456}" type="slidenum">
              <a:rPr lang="en-US" altLang="zh-CN"/>
              <a:t>‹#›</a:t>
            </a:fld>
          </a:p>
        </p:txBody>
      </p:sp>
    </p:spTree>
    <p:extLst>
      <p:ext uri="{BB962C8B-B14F-4D97-AF65-F5344CB8AC3E}">
        <p14:creationId xmlns:p14="http://schemas.microsoft.com/office/powerpoint/2010/main" val="2018965101"/>
      </p:ext>
    </p:extLst>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clipArtAndVertTx" preserve="1">
  <p:cSld name="标题，剪贴画与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剪贴画占位符 2"/>
          <p:cNvSpPr>
            <a:spLocks noGrp="1"/>
          </p:cNvSpPr>
          <p:nvPr>
            <p:ph type="clipArt" sz="half" idx="1"/>
          </p:nvPr>
        </p:nvSpPr>
        <p:spPr>
          <a:xfrm>
            <a:off x="304800" y="1981200"/>
            <a:ext cx="4194175" cy="3886200"/>
          </a:xfrm>
        </p:spPr>
        <p:txBody>
          <a:bodyPr/>
          <a:lstStyle/>
          <a:p>
            <a:pPr lvl="0"/>
            <a:r>
              <a:rPr lang="zh-CN" altLang="en-US" noProof="0" smtClean="0"/>
              <a:t>单击图标添加联机映像</a:t>
            </a:r>
          </a:p>
        </p:txBody>
      </p:sp>
      <p:sp>
        <p:nvSpPr>
          <p:cNvPr id="4" name="竖排文字占位符 3"/>
          <p:cNvSpPr>
            <a:spLocks noGrp="1"/>
          </p:cNvSpPr>
          <p:nvPr>
            <p:ph type="body" orient="vert" sz="half" idx="2"/>
          </p:nvPr>
        </p:nvSpPr>
        <p:spPr>
          <a:xfrm>
            <a:off x="4651375" y="1981200"/>
            <a:ext cx="4194175" cy="3886200"/>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Rectangle 4"/>
          <p:cNvSpPr>
            <a:spLocks noGrp="1" noChangeArrowheads="1"/>
          </p:cNvSpPr>
          <p:nvPr>
            <p:ph type="dt" sz="half" idx="10"/>
          </p:nvPr>
        </p:nvSpPr>
        <p:spPr/>
        <p:txBody>
          <a:bodyPr/>
          <a:lstStyle>
            <a:lvl1pPr>
              <a:defRPr/>
            </a:lvl1pPr>
          </a:lstStyle>
          <a:p>
            <a:pPr>
              <a:defRPr/>
            </a:pPr>
            <a:endParaRPr lang="en-US" altLang="zh-CN"/>
          </a:p>
        </p:txBody>
      </p:sp>
      <p:sp>
        <p:nvSpPr>
          <p:cNvPr id="6" name="Rectangle 5"/>
          <p:cNvSpPr>
            <a:spLocks noGrp="1" noChangeArrowheads="1"/>
          </p:cNvSpPr>
          <p:nvPr>
            <p:ph type="ftr" sz="quarter" idx="11"/>
          </p:nvPr>
        </p:nvSpPr>
        <p:spPr/>
        <p:txBody>
          <a:bodyPr/>
          <a:lstStyle>
            <a:lvl1pPr>
              <a:defRPr/>
            </a:lvl1pPr>
          </a:lstStyle>
          <a:p>
            <a:pPr>
              <a:defRPr/>
            </a:pPr>
            <a:endParaRPr lang="en-US" altLang="zh-CN"/>
          </a:p>
        </p:txBody>
      </p:sp>
      <p:sp>
        <p:nvSpPr>
          <p:cNvPr id="7" name="Rectangle 6"/>
          <p:cNvSpPr>
            <a:spLocks noGrp="1" noChangeArrowheads="1"/>
          </p:cNvSpPr>
          <p:nvPr>
            <p:ph type="sldNum" sz="quarter" idx="12"/>
          </p:nvPr>
        </p:nvSpPr>
        <p:spPr/>
        <p:txBody>
          <a:bodyPr/>
          <a:lstStyle>
            <a:lvl1pPr>
              <a:defRPr/>
            </a:lvl1pPr>
          </a:lstStyle>
          <a:p>
            <a:fld id="{C8EDB86A-1C5B-4CCB-B952-35A987FA7FE1}" type="slidenum">
              <a:rPr lang="en-US" altLang="zh-CN"/>
              <a:t>‹#›</a:t>
            </a:fld>
          </a:p>
        </p:txBody>
      </p:sp>
    </p:spTree>
    <p:extLst>
      <p:ext uri="{BB962C8B-B14F-4D97-AF65-F5344CB8AC3E}">
        <p14:creationId xmlns:p14="http://schemas.microsoft.com/office/powerpoint/2010/main" val="1341594646"/>
      </p:ext>
    </p:extLst>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OverTx" preserve="1">
  <p:cSld name="标题和两项内容在文本之上">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301625" y="685800"/>
            <a:ext cx="8540750" cy="1143000"/>
          </a:xfrm>
        </p:spPr>
        <p:txBody>
          <a:bodyPr/>
          <a:lstStyle/>
          <a:p>
            <a:r>
              <a:rPr lang="zh-CN" altLang="en-US" smtClean="0"/>
              <a:t>单击此处编辑母版标题样式</a:t>
            </a:r>
            <a:endParaRPr lang="zh-CN" altLang="en-US"/>
          </a:p>
        </p:txBody>
      </p:sp>
      <p:sp>
        <p:nvSpPr>
          <p:cNvPr id="3" name="内容占位符 2"/>
          <p:cNvSpPr>
            <a:spLocks noGrp="1"/>
          </p:cNvSpPr>
          <p:nvPr>
            <p:ph sz="quarter" idx="1"/>
          </p:nvPr>
        </p:nvSpPr>
        <p:spPr>
          <a:xfrm>
            <a:off x="304800"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quarter" idx="2"/>
          </p:nvPr>
        </p:nvSpPr>
        <p:spPr>
          <a:xfrm>
            <a:off x="4651375" y="1981200"/>
            <a:ext cx="4194175"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half" idx="3"/>
          </p:nvPr>
        </p:nvSpPr>
        <p:spPr>
          <a:xfrm>
            <a:off x="304800" y="4000500"/>
            <a:ext cx="8540750" cy="1866900"/>
          </a:xfrm>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Rectangle 4"/>
          <p:cNvSpPr>
            <a:spLocks noGrp="1" noChangeArrowheads="1"/>
          </p:cNvSpPr>
          <p:nvPr>
            <p:ph type="dt" sz="half" idx="10"/>
          </p:nvPr>
        </p:nvSpPr>
        <p:spPr/>
        <p:txBody>
          <a:bodyPr/>
          <a:lstStyle>
            <a:lvl1pPr>
              <a:defRPr/>
            </a:lvl1pPr>
          </a:lstStyle>
          <a:p>
            <a:pPr>
              <a:defRPr/>
            </a:pPr>
            <a:endParaRPr lang="en-US" altLang="zh-CN"/>
          </a:p>
        </p:txBody>
      </p:sp>
      <p:sp>
        <p:nvSpPr>
          <p:cNvPr id="7" name="Rectangle 5"/>
          <p:cNvSpPr>
            <a:spLocks noGrp="1" noChangeArrowheads="1"/>
          </p:cNvSpPr>
          <p:nvPr>
            <p:ph type="ftr" sz="quarter" idx="11"/>
          </p:nvPr>
        </p:nvSpPr>
        <p:spPr/>
        <p:txBody>
          <a:bodyPr/>
          <a:lstStyle>
            <a:lvl1pPr>
              <a:defRPr/>
            </a:lvl1pPr>
          </a:lstStyle>
          <a:p>
            <a:pPr>
              <a:defRPr/>
            </a:pPr>
            <a:endParaRPr lang="en-US" altLang="zh-CN"/>
          </a:p>
        </p:txBody>
      </p:sp>
      <p:sp>
        <p:nvSpPr>
          <p:cNvPr id="8" name="Rectangle 6"/>
          <p:cNvSpPr>
            <a:spLocks noGrp="1" noChangeArrowheads="1"/>
          </p:cNvSpPr>
          <p:nvPr>
            <p:ph type="sldNum" sz="quarter" idx="12"/>
          </p:nvPr>
        </p:nvSpPr>
        <p:spPr/>
        <p:txBody>
          <a:bodyPr/>
          <a:lstStyle>
            <a:lvl1pPr>
              <a:defRPr/>
            </a:lvl1pPr>
          </a:lstStyle>
          <a:p>
            <a:fld id="{0B0DCB7B-4EA1-4876-94E2-C0D91F29BF6F}" type="slidenum">
              <a:rPr lang="en-US" altLang="zh-CN"/>
              <a:t>‹#›</a:t>
            </a:fld>
          </a:p>
        </p:txBody>
      </p:sp>
    </p:spTree>
    <p:extLst>
      <p:ext uri="{BB962C8B-B14F-4D97-AF65-F5344CB8AC3E}">
        <p14:creationId xmlns:p14="http://schemas.microsoft.com/office/powerpoint/2010/main" val="1833581120"/>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bg>
      <p:bgPr>
        <a:solidFill>
          <a:srgbClr val="F0F8FF"/>
        </a:solidFill>
      </p:bgPr>
    </p:bg>
    <p:spTree>
      <p:nvGrpSpPr>
        <p:cNvPr id="1" name=""/>
        <p:cNvGrpSpPr/>
        <p:nvPr/>
      </p:nvGrpSpPr>
      <p:grpSpPr>
        <a:xfrm>
          <a:off x="0" y="0"/>
          <a:ext cx="0" cy="0"/>
        </a:xfrm>
      </p:grpSpPr>
      <p:sp>
        <p:nvSpPr>
          <p:cNvPr id="2" name="标题 1"/>
          <p:cNvSpPr>
            <a:spLocks noGrp="1"/>
          </p:cNvSpPr>
          <p:nvPr>
            <p:ph type="ctrTitle"/>
          </p:nvPr>
        </p:nvSpPr>
        <p:spPr>
          <a:xfrm>
            <a:off x="685800" y="2130425"/>
            <a:ext cx="7772400" cy="147002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722313" y="4406900"/>
            <a:ext cx="7772400" cy="1362075"/>
          </a:xfrm>
        </p:spPr>
        <p:txBody>
          <a:bodyPr anchor="t"/>
          <a:lstStyle>
            <a:lvl1pPr algn="l">
              <a:defRPr sz="4000" b="1" cap="all"/>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zh-CN" altLang="en-US" smtClean="0"/>
              <a:t>单击此处编辑母版文本样式</a:t>
            </a:r>
          </a:p>
        </p:txBody>
      </p:sp>
      <p:sp>
        <p:nvSpPr>
          <p:cNvPr id="4" name="日期占位符 3"/>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两栏内容">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内容占位符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lvl1pPr>
              <a:defRPr/>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4" name="内容占位符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5" name="文本占位符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单击此处编辑母版文本样式</a:t>
            </a:r>
          </a:p>
        </p:txBody>
      </p:sp>
      <p:sp>
        <p:nvSpPr>
          <p:cNvPr id="6" name="内容占位符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bg>
      <p:bgPr>
        <a:solidFill>
          <a:srgbClr val="F0F8FF"/>
        </a:solidFill>
      </p:bgPr>
    </p:bg>
    <p:spTree>
      <p:nvGrpSpPr>
        <p:cNvPr id="1" name=""/>
        <p:cNvGrpSpPr/>
        <p:nvPr/>
      </p:nvGrpSpPr>
      <p:grpSpPr>
        <a:xfrm>
          <a:off x="0" y="0"/>
          <a:ext cx="0" cy="0"/>
        </a:xfrm>
      </p:grpSpPr>
      <p:sp>
        <p:nvSpPr>
          <p:cNvPr id="2" name="日期占位符 1"/>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内容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457200" y="273050"/>
            <a:ext cx="3008313" cy="1162050"/>
          </a:xfrm>
        </p:spPr>
        <p:txBody>
          <a:bodyPr anchor="b"/>
          <a:lstStyle>
            <a:lvl1pPr algn="l">
              <a:defRPr sz="2000" b="1"/>
            </a:lvl1pPr>
          </a:lstStyle>
          <a:p>
            <a:r>
              <a:rPr lang="zh-CN" altLang="en-US" smtClean="0"/>
              <a:t>单击此处编辑母版标题样式</a:t>
            </a:r>
            <a:endParaRPr lang="zh-CN" altLang="en-US"/>
          </a:p>
        </p:txBody>
      </p:sp>
      <p:sp>
        <p:nvSpPr>
          <p:cNvPr id="3" name="内容占位符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文本占位符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图片与标题">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zh-CN" altLang="en-US" smtClean="0"/>
              <a:t>单击图标添加图片</a:t>
            </a:r>
            <a:endParaRPr lang="zh-CN" altLang="en-US"/>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zh-CN" altLang="en-US" smtClean="0"/>
              <a:t>单击此处编辑母版文本样式</a:t>
            </a:r>
          </a:p>
        </p:txBody>
      </p:sp>
      <p:sp>
        <p:nvSpPr>
          <p:cNvPr id="5" name="日期占位符 4"/>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标题和竖排文字">
    <p:bg>
      <p:bgPr>
        <a:solidFill>
          <a:srgbClr val="F0F8FF"/>
        </a:solidFill>
      </p:bgPr>
    </p:bg>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垂直排列标题与文本">
    <p:bg>
      <p:bgPr>
        <a:solidFill>
          <a:srgbClr val="F0F8FF"/>
        </a:solidFill>
      </p:bgPr>
    </p:bg>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1525"/>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457200" y="274638"/>
            <a:ext cx="6019800" cy="5851525"/>
          </a:xfrm>
        </p:spPr>
        <p:txBody>
          <a:bodyPr vert="eaVert"/>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0C913308-F349-4B6D-A68A-DD1791B4A57B}" type="slidenum">
              <a:rPr lang="zh-CN" altLang="en-US" smtClean="0"/>
              <a:t>‹#›</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slideLayout" Target="../slideLayouts/slideLayout3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2.xml" /><Relationship Id="rId10" Type="http://schemas.openxmlformats.org/officeDocument/2006/relationships/slideLayout" Target="../slideLayouts/slideLayout41.xml" /><Relationship Id="rId11" Type="http://schemas.openxmlformats.org/officeDocument/2006/relationships/slideLayout" Target="../slideLayouts/slideLayout42.xml" /><Relationship Id="rId12" Type="http://schemas.openxmlformats.org/officeDocument/2006/relationships/theme" Target="../theme/theme3.xml" /><Relationship Id="rId2" Type="http://schemas.openxmlformats.org/officeDocument/2006/relationships/slideLayout" Target="../slideLayouts/slideLayout33.xml" /><Relationship Id="rId3" Type="http://schemas.openxmlformats.org/officeDocument/2006/relationships/slideLayout" Target="../slideLayouts/slideLayout34.xml" /><Relationship Id="rId4" Type="http://schemas.openxmlformats.org/officeDocument/2006/relationships/slideLayout" Target="../slideLayouts/slideLayout35.xml" /><Relationship Id="rId5" Type="http://schemas.openxmlformats.org/officeDocument/2006/relationships/slideLayout" Target="../slideLayouts/slideLayout36.xml" /><Relationship Id="rId6" Type="http://schemas.openxmlformats.org/officeDocument/2006/relationships/slideLayout" Target="../slideLayouts/slideLayout37.xml" /><Relationship Id="rId7" Type="http://schemas.openxmlformats.org/officeDocument/2006/relationships/slideLayout" Target="../slideLayouts/slideLayout38.xml" /><Relationship Id="rId8" Type="http://schemas.openxmlformats.org/officeDocument/2006/relationships/slideLayout" Target="../slideLayouts/slideLayout39.xml" /><Relationship Id="rId9" Type="http://schemas.openxmlformats.org/officeDocument/2006/relationships/slideLayout" Target="../slideLayouts/slideLayout4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a:effectLst/>
      </p:bgPr>
    </p:bg>
    <p:spTree>
      <p:nvGrpSpPr>
        <p:cNvPr id="1" name=""/>
        <p:cNvGrpSpPr/>
        <p:nvPr/>
      </p:nvGrpSpPr>
      <p:grpSpPr>
        <a:xfrm>
          <a:off x="0" y="0"/>
          <a:ext cx="0" cy="0"/>
        </a:xfrm>
      </p:grpSpPr>
      <p:sp>
        <p:nvSpPr>
          <p:cNvPr id="1026" name="Rectangle 2"/>
          <p:cNvSpPr>
            <a:spLocks noGrp="1" noRot="1" noChangeArrowheads="1"/>
          </p:cNvSpPr>
          <p:nvPr>
            <p:ph type="title"/>
          </p:nvPr>
        </p:nvSpPr>
        <p:spPr bwMode="auto">
          <a:xfrm>
            <a:off x="301625" y="685800"/>
            <a:ext cx="854075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zh-CN" altLang="en-US" smtClean="0"/>
              <a:t>单击此处编辑母版标题样式</a:t>
            </a:r>
          </a:p>
        </p:txBody>
      </p:sp>
      <p:sp>
        <p:nvSpPr>
          <p:cNvPr id="1027" name="Rectangle 3"/>
          <p:cNvSpPr>
            <a:spLocks noGrp="1" noRot="1" noChangeArrowheads="1"/>
          </p:cNvSpPr>
          <p:nvPr>
            <p:ph type="body" idx="1"/>
          </p:nvPr>
        </p:nvSpPr>
        <p:spPr bwMode="auto">
          <a:xfrm>
            <a:off x="304800" y="1981200"/>
            <a:ext cx="8540750" cy="3886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p>
        </p:txBody>
      </p:sp>
      <p:sp>
        <p:nvSpPr>
          <p:cNvPr id="212996" name="Rectangle 4"/>
          <p:cNvSpPr>
            <a:spLocks noGrp="1" noChangeArrowheads="1"/>
          </p:cNvSpPr>
          <p:nvPr>
            <p:ph type="dt" sz="half" idx="2"/>
          </p:nvPr>
        </p:nvSpPr>
        <p:spPr bwMode="auto">
          <a:xfrm>
            <a:off x="301625"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defRPr lang="zh-CN"/>
            </a:defPPr>
            <a:lvl1pPr marL="0" algn="l" defTabSz="914400" rtl="0" eaLnBrk="1" fontAlgn="base" latinLnBrk="0" hangingPunct="0">
              <a:spcBef>
                <a:spcPct val="0"/>
              </a:spcBef>
              <a:spcAft>
                <a:spcPct val="0"/>
              </a:spcAft>
              <a:defRPr sz="14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tLang="zh-CN"/>
          </a:p>
        </p:txBody>
      </p:sp>
      <p:sp>
        <p:nvSpPr>
          <p:cNvPr id="212997" name="Rectangle 5"/>
          <p:cNvSpPr>
            <a:spLocks noGrp="1" noChangeArrowheads="1"/>
          </p:cNvSpPr>
          <p:nvPr>
            <p:ph type="ftr" sz="quarter" idx="3"/>
          </p:nvPr>
        </p:nvSpPr>
        <p:spPr bwMode="auto">
          <a:xfrm>
            <a:off x="3124200" y="6019800"/>
            <a:ext cx="2895600"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defRPr lang="zh-CN"/>
            </a:defPPr>
            <a:lvl1pPr marL="0" algn="ctr" defTabSz="914400" rtl="0" eaLnBrk="1" fontAlgn="base" latinLnBrk="0" hangingPunct="0">
              <a:spcBef>
                <a:spcPct val="0"/>
              </a:spcBef>
              <a:spcAft>
                <a:spcPct val="0"/>
              </a:spcAft>
              <a:defRPr sz="14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altLang="zh-CN"/>
          </a:p>
        </p:txBody>
      </p:sp>
      <p:sp>
        <p:nvSpPr>
          <p:cNvPr id="212998" name="Rectangle 6"/>
          <p:cNvSpPr>
            <a:spLocks noGrp="1" noChangeArrowheads="1"/>
          </p:cNvSpPr>
          <p:nvPr>
            <p:ph type="sldNum" sz="quarter" idx="4"/>
          </p:nvPr>
        </p:nvSpPr>
        <p:spPr bwMode="auto">
          <a:xfrm>
            <a:off x="6553200" y="6019800"/>
            <a:ext cx="2289175" cy="476250"/>
          </a:xfrm>
          <a:prstGeom prst="rect">
            <a:avLst/>
          </a:prstGeom>
          <a:noFill/>
          <a:ln w="9525">
            <a:noFill/>
            <a:miter lim="800000"/>
          </a:ln>
          <a:effectLst/>
        </p:spPr>
        <p:txBody>
          <a:bodyPr vert="horz" wrap="square" lIns="91440" tIns="45720" rIns="91440" bIns="45720" numCol="1" anchor="t" anchorCtr="0" compatLnSpc="1">
            <a:prstTxWarp prst="textNoShape">
              <a:avLst/>
            </a:prstTxWarp>
          </a:bodyPr>
          <a:lstStyle>
            <a:defPPr>
              <a:defRPr lang="zh-CN"/>
            </a:defPPr>
            <a:lvl1pPr marL="0" algn="r" defTabSz="914400" rtl="0" eaLnBrk="1" fontAlgn="base" latinLnBrk="0" hangingPunct="0">
              <a:spcBef>
                <a:spcPct val="0"/>
              </a:spcBef>
              <a:spcAft>
                <a:spcPct val="0"/>
              </a:spcAft>
              <a:defRPr sz="1400" kern="1200">
                <a:solidFill>
                  <a:schemeClr val="tx1"/>
                </a:solidFill>
                <a:latin typeface="Arial" pitchFamily="34" charset="0"/>
                <a:ea typeface="宋体" pitchFamily="2"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C581296A-DE29-46BD-BC3B-BF993CBE0A88}" type="slidenum">
              <a:rPr lang="en-US" altLang="zh-CN"/>
              <a:t>‹#›</a:t>
            </a:fld>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 id="2147483740" r:id="rId17"/>
    <p:sldLayoutId id="2147483741" r:id="rId18"/>
    <p:sldLayoutId id="2147483742" r:id="rId19"/>
    <p:sldLayoutId id="2147483743" r:id="rId20"/>
  </p:sldLayoutIdLst>
  <p:transition/>
  <p:timing/>
  <p:txStyles>
    <p:titleStyle>
      <a:lvl1pPr algn="ctr" rtl="0" eaLnBrk="1" fontAlgn="base" hangingPunct="1">
        <a:spcBef>
          <a:spcPct val="0"/>
        </a:spcBef>
        <a:spcAft>
          <a:spcPct val="0"/>
        </a:spcAft>
        <a:defRPr sz="4400">
          <a:solidFill>
            <a:schemeClr val="accent5">
              <a:lumMod val="10000"/>
            </a:schemeClr>
          </a:solidFill>
          <a:latin typeface="+mj-lt"/>
          <a:ea typeface="+mj-ea"/>
          <a:cs typeface="+mj-cs"/>
        </a:defRPr>
      </a:lvl1pPr>
      <a:lvl2pPr algn="ctr" rtl="0" eaLnBrk="1" fontAlgn="base" hangingPunct="1">
        <a:spcBef>
          <a:spcPct val="0"/>
        </a:spcBef>
        <a:spcAft>
          <a:spcPct val="0"/>
        </a:spcAft>
        <a:defRPr sz="4400">
          <a:solidFill>
            <a:schemeClr val="tx2"/>
          </a:solidFill>
          <a:latin typeface="Arial" pitchFamily="34" charset="0"/>
          <a:ea typeface="宋体" pitchFamily="2" charset="-122"/>
        </a:defRPr>
      </a:lvl2pPr>
      <a:lvl3pPr algn="ctr" rtl="0" eaLnBrk="1" fontAlgn="base" hangingPunct="1">
        <a:spcBef>
          <a:spcPct val="0"/>
        </a:spcBef>
        <a:spcAft>
          <a:spcPct val="0"/>
        </a:spcAft>
        <a:defRPr sz="4400">
          <a:solidFill>
            <a:schemeClr val="tx2"/>
          </a:solidFill>
          <a:latin typeface="Arial" pitchFamily="34" charset="0"/>
          <a:ea typeface="宋体" pitchFamily="2" charset="-122"/>
        </a:defRPr>
      </a:lvl3pPr>
      <a:lvl4pPr algn="ctr" rtl="0" eaLnBrk="1" fontAlgn="base" hangingPunct="1">
        <a:spcBef>
          <a:spcPct val="0"/>
        </a:spcBef>
        <a:spcAft>
          <a:spcPct val="0"/>
        </a:spcAft>
        <a:defRPr sz="4400">
          <a:solidFill>
            <a:schemeClr val="tx2"/>
          </a:solidFill>
          <a:latin typeface="Arial" pitchFamily="34" charset="0"/>
          <a:ea typeface="宋体" pitchFamily="2" charset="-122"/>
        </a:defRPr>
      </a:lvl4pPr>
      <a:lvl5pPr algn="ctr" rtl="0" eaLnBrk="1" fontAlgn="base" hangingPunct="1">
        <a:spcBef>
          <a:spcPct val="0"/>
        </a:spcBef>
        <a:spcAft>
          <a:spcPct val="0"/>
        </a:spcAft>
        <a:defRPr sz="4400">
          <a:solidFill>
            <a:schemeClr val="tx2"/>
          </a:solidFill>
          <a:latin typeface="Arial" pitchFamily="34" charset="0"/>
          <a:ea typeface="宋体" pitchFamily="2" charset="-122"/>
        </a:defRPr>
      </a:lvl5pPr>
      <a:lvl6pPr marL="457200" algn="ctr" rtl="0" eaLnBrk="1" fontAlgn="base" hangingPunct="1">
        <a:spcBef>
          <a:spcPct val="0"/>
        </a:spcBef>
        <a:spcAft>
          <a:spcPct val="0"/>
        </a:spcAft>
        <a:defRPr sz="4400">
          <a:solidFill>
            <a:schemeClr val="tx2"/>
          </a:solidFill>
          <a:latin typeface="Arial" pitchFamily="34" charset="0"/>
          <a:ea typeface="宋体" pitchFamily="2" charset="-122"/>
        </a:defRPr>
      </a:lvl6pPr>
      <a:lvl7pPr marL="914400" algn="ctr" rtl="0" eaLnBrk="1" fontAlgn="base" hangingPunct="1">
        <a:spcBef>
          <a:spcPct val="0"/>
        </a:spcBef>
        <a:spcAft>
          <a:spcPct val="0"/>
        </a:spcAft>
        <a:defRPr sz="4400">
          <a:solidFill>
            <a:schemeClr val="tx2"/>
          </a:solidFill>
          <a:latin typeface="Arial" pitchFamily="34" charset="0"/>
          <a:ea typeface="宋体" pitchFamily="2" charset="-122"/>
        </a:defRPr>
      </a:lvl7pPr>
      <a:lvl8pPr marL="1371600" algn="ctr" rtl="0" eaLnBrk="1" fontAlgn="base" hangingPunct="1">
        <a:spcBef>
          <a:spcPct val="0"/>
        </a:spcBef>
        <a:spcAft>
          <a:spcPct val="0"/>
        </a:spcAft>
        <a:defRPr sz="4400">
          <a:solidFill>
            <a:schemeClr val="tx2"/>
          </a:solidFill>
          <a:latin typeface="Arial" pitchFamily="34" charset="0"/>
          <a:ea typeface="宋体" pitchFamily="2" charset="-122"/>
        </a:defRPr>
      </a:lvl8pPr>
      <a:lvl9pPr marL="1828800" algn="ctr" rtl="0" eaLnBrk="1" fontAlgn="base" hangingPunct="1">
        <a:spcBef>
          <a:spcPct val="0"/>
        </a:spcBef>
        <a:spcAft>
          <a:spcPct val="0"/>
        </a:spcAft>
        <a:defRPr sz="4400">
          <a:solidFill>
            <a:schemeClr val="tx2"/>
          </a:solidFill>
          <a:latin typeface="Arial" pitchFamily="34" charset="0"/>
          <a:ea typeface="宋体" pitchFamily="2" charset="-122"/>
        </a:defRPr>
      </a:lvl9pPr>
    </p:titleStyle>
    <p:bodyStyle>
      <a:lvl1pPr marL="342900" indent="-342900" algn="l" rtl="0" eaLnBrk="1" fontAlgn="base" hangingPunct="1">
        <a:spcBef>
          <a:spcPct val="20000"/>
        </a:spcBef>
        <a:spcAft>
          <a:spcPct val="0"/>
        </a:spcAft>
        <a:buClr>
          <a:schemeClr val="hlink"/>
        </a:buClr>
        <a:buSzPct val="70000"/>
        <a:buFont typeface="Wingdings" pitchFamily="2" charset="2"/>
        <a:buChar char="v"/>
        <a:defRPr sz="3200">
          <a:solidFill>
            <a:schemeClr val="accent5">
              <a:lumMod val="10000"/>
            </a:schemeClr>
          </a:solidFill>
          <a:latin typeface="+mn-lt"/>
          <a:ea typeface="+mn-ea"/>
          <a:cs typeface="+mn-cs"/>
        </a:defRPr>
      </a:lvl1pPr>
      <a:lvl2pPr marL="742950" indent="-285750" algn="l" rtl="0" eaLnBrk="1" fontAlgn="base" hangingPunct="1">
        <a:spcBef>
          <a:spcPct val="20000"/>
        </a:spcBef>
        <a:spcAft>
          <a:spcPct val="0"/>
        </a:spcAft>
        <a:buClr>
          <a:schemeClr val="accent2"/>
        </a:buClr>
        <a:buSzPct val="85000"/>
        <a:buFont typeface="Wingdings" pitchFamily="2" charset="2"/>
        <a:buChar char=""/>
        <a:defRPr sz="2800">
          <a:solidFill>
            <a:schemeClr val="accent5">
              <a:lumMod val="10000"/>
            </a:schemeClr>
          </a:solidFill>
          <a:latin typeface="+mn-lt"/>
          <a:ea typeface="+mn-ea"/>
        </a:defRPr>
      </a:lvl2pPr>
      <a:lvl3pPr marL="1143000" indent="-228600" algn="l" rtl="0" eaLnBrk="1" fontAlgn="base" hangingPunct="1">
        <a:spcBef>
          <a:spcPct val="20000"/>
        </a:spcBef>
        <a:spcAft>
          <a:spcPct val="0"/>
        </a:spcAft>
        <a:buClr>
          <a:schemeClr val="hlink"/>
        </a:buClr>
        <a:buSzPct val="80000"/>
        <a:buFont typeface="Wingdings" pitchFamily="2" charset="2"/>
        <a:buChar char="v"/>
        <a:defRPr sz="2400">
          <a:solidFill>
            <a:schemeClr val="accent5">
              <a:lumMod val="10000"/>
            </a:schemeClr>
          </a:solidFill>
          <a:latin typeface="+mn-lt"/>
          <a:ea typeface="+mn-ea"/>
        </a:defRPr>
      </a:lvl3pPr>
      <a:lvl4pPr marL="1600200" indent="-228600" algn="l" rtl="0" eaLnBrk="1" fontAlgn="base" hangingPunct="1">
        <a:spcBef>
          <a:spcPct val="20000"/>
        </a:spcBef>
        <a:spcAft>
          <a:spcPct val="0"/>
        </a:spcAft>
        <a:buClr>
          <a:schemeClr val="accent2"/>
        </a:buClr>
        <a:buSzPct val="90000"/>
        <a:buFont typeface="Wingdings" pitchFamily="2" charset="2"/>
        <a:buChar char=""/>
        <a:defRPr sz="2000">
          <a:solidFill>
            <a:schemeClr val="accent5">
              <a:lumMod val="10000"/>
            </a:schemeClr>
          </a:solidFill>
          <a:latin typeface="+mn-lt"/>
          <a:ea typeface="+mn-ea"/>
        </a:defRPr>
      </a:lvl4pPr>
      <a:lvl5pPr marL="2057400" indent="-228600" algn="l" rtl="0" eaLnBrk="1" fontAlgn="base" hangingPunct="1">
        <a:spcBef>
          <a:spcPct val="20000"/>
        </a:spcBef>
        <a:spcAft>
          <a:spcPct val="0"/>
        </a:spcAft>
        <a:buClr>
          <a:schemeClr val="hlink"/>
        </a:buClr>
        <a:buSzPct val="85000"/>
        <a:buFont typeface="Wingdings" pitchFamily="2" charset="2"/>
        <a:buChar char="v"/>
        <a:defRPr sz="2000">
          <a:solidFill>
            <a:schemeClr val="accent5">
              <a:lumMod val="10000"/>
            </a:schemeClr>
          </a:solidFill>
          <a:latin typeface="+mn-lt"/>
          <a:ea typeface="+mn-ea"/>
        </a:defRPr>
      </a:lvl5pPr>
      <a:lvl6pPr marL="25146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6pPr>
      <a:lvl7pPr marL="29718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7pPr>
      <a:lvl8pPr marL="34290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8pPr>
      <a:lvl9pPr marL="3886200" indent="-228600" algn="l" rtl="0" eaLnBrk="1" fontAlgn="base" hangingPunct="1">
        <a:spcBef>
          <a:spcPct val="20000"/>
        </a:spcBef>
        <a:spcAft>
          <a:spcPct val="0"/>
        </a:spcAft>
        <a:buClr>
          <a:schemeClr val="hlink"/>
        </a:buClr>
        <a:buSzPct val="85000"/>
        <a:buFont typeface="Wingdings" pitchFamily="2" charset="2"/>
        <a:buChar char="v"/>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0F8FF"/>
        </a:solidFill>
      </p:bgPr>
    </p:bg>
    <p:spTree>
      <p:nvGrpSpPr>
        <p:cNvPr id="1" name=""/>
        <p:cNvGrpSpPr/>
        <p:nvPr/>
      </p:nvGrpSpPr>
      <p:grpSpPr>
        <a:xfrm>
          <a:off x="0" y="0"/>
          <a:ext cx="0" cy="0"/>
        </a:xfrm>
      </p:grpSpPr>
      <p:sp>
        <p:nvSpPr>
          <p:cNvPr id="2" name="标题占位符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zh-CN" altLang="en-US" smtClean="0"/>
              <a:t>单击此处编辑母版文本样式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30820CF-B880-4189-942D-D702A7CBA730}" type="datetimeFigureOut">
              <a:rPr lang="zh-CN" altLang="en-US" smtClean="0"/>
              <a:t>2021/2/8</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0C913308-F349-4B6D-A68A-DD1791B4A57B}" type="slidenum">
              <a:rPr lang="zh-CN" altLang="en-US" smtClean="0"/>
              <a:t>‹#›</a:t>
            </a:fld>
            <a:endParaRPr lang="zh-CN" altLang="en-US"/>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2.jpeg"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hyperlink" Target="&#31532;&#19968;&#35838; &#20179;&#20648;&#27010;&#36848;.ppt#11. &#31532;&#19968;&#33410; &#20179;&#20648;&#27010;&#36848;" TargetMode="External" /><Relationship Id="rId3" Type="http://schemas.openxmlformats.org/officeDocument/2006/relationships/hyperlink" Target="&#31532;&#19968;&#35838; &#20179;&#20648;&#27010;&#36848;.ppt#22. &#31532;&#20108;&#33410; &#20179;&#20648;&#31649;&#29702;" TargetMode="External" /><Relationship Id="rId4" Type="http://schemas.openxmlformats.org/officeDocument/2006/relationships/hyperlink" Target="&#31532;&#19968;&#35838; &#20179;&#20648;&#27010;&#36848;.ppt#30. &#31532;&#19977;&#33410; &#20179;&#20648;&#31649;&#29702;&#25216;&#26415;&#20316;&#19994;&#27969;&#31243;" TargetMode="External" /><Relationship Id="rId5" Type="http://schemas.openxmlformats.org/officeDocument/2006/relationships/hyperlink" Target="&#31532;&#19968;&#35838; &#20179;&#20648;&#27010;&#36848;.ppt#32. &#31532;&#22235;&#33410; &#25105;&#22269;&#20179;&#20648;&#19994;&#30340;&#21457;&#23637;" TargetMode="External" /><Relationship Id="rId6"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hyperlink" Target="&#31532;&#19968;&#35838; &#20179;&#20648;&#27010;&#36848;.ppt#12. &#24187;&#28783;&#29255; 12" TargetMode="External" /><Relationship Id="rId3" Type="http://schemas.openxmlformats.org/officeDocument/2006/relationships/hyperlink" Target="&#31532;&#19968;&#35838; &#20179;&#20648;&#27010;&#36848;.ppt#14. &#24187;&#28783;&#29255; 14" TargetMode="External" /><Relationship Id="rId4" Type="http://schemas.openxmlformats.org/officeDocument/2006/relationships/hyperlink" Target="&#31532;&#19968;&#35838; &#20179;&#20648;&#27010;&#36848;.ppt#15. &#19977;&#12289;&#20179;&#20648;&#26377;&#21738;&#20123;&#20316;&#29992;&#19982;&#21151;&#33021;&#65311;" TargetMode="External" /><Relationship Id="rId5" Type="http://schemas.openxmlformats.org/officeDocument/2006/relationships/hyperlink" Target="&#31532;&#19968;&#35838; &#20179;&#20648;&#27010;&#36848;.ppt#15. &#22235;&#12289;&#20179;&#20648;&#30340;&#31181;&#31867;" TargetMode="External" /><Relationship Id="rId6"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3.png" /><Relationship Id="rId3" Type="http://schemas.openxmlformats.org/officeDocument/2006/relationships/image" Target="../media/image4.wmf" /><Relationship Id="rId4"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hyperlink" Target="http://211.139.1.141/yzyw/yzwl/wltop.htm" TargetMode="External" /><Relationship Id="rId3" Type="http://schemas.openxmlformats.org/officeDocument/2006/relationships/image" Target="../media/image5.png" /><Relationship Id="rId4" Type="http://schemas.openxmlformats.org/officeDocument/2006/relationships/hyperlink" Target="&#31532;&#19968;&#35838; &#20179;&#20648;&#27010;&#36848;.ppt#11. &#31532;&#19968;&#33410; &#20179;&#20648;" TargetMode="External" /><Relationship Id="rId5"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5.png" /><Relationship Id="rId3" Type="http://schemas.openxmlformats.org/officeDocument/2006/relationships/hyperlink" Target="&#31532;&#19968;&#35838; &#20179;&#20648;&#27010;&#36848;.ppt#392,11,&#31532;&#19968;&#33410; &#20179;&#20648;" TargetMode="External" /><Relationship Id="rId4"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5.png" /><Relationship Id="rId3" Type="http://schemas.openxmlformats.org/officeDocument/2006/relationships/hyperlink" Target="&#31532;&#19968;&#35838; &#20179;&#20648;&#27010;&#36848;.ppt#392,11,&#31532;&#19968;&#33410; &#20179;&#20648;" TargetMode="External" /><Relationship Id="rId4"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32.xml" /><Relationship Id="rId2" Type="http://schemas.openxmlformats.org/officeDocument/2006/relationships/image" Target="../media/image1.jpe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75043304213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a:effectLst/>
      </p:bgPr>
    </p:bg>
    <p:spTree>
      <p:nvGrpSpPr>
        <p:cNvPr id="1" name=""/>
        <p:cNvGrpSpPr/>
        <p:nvPr/>
      </p:nvGrpSpPr>
      <p:grpSpPr>
        <a:xfrm>
          <a:off x="0" y="0"/>
          <a:ext cx="0" cy="0"/>
        </a:xfrm>
      </p:grpSpPr>
      <p:sp>
        <p:nvSpPr>
          <p:cNvPr id="2" name="New shape"/>
          <p:cNvSpPr/>
          <p:nvPr/>
        </p:nvSpPr>
        <p:spPr>
          <a:xfrm>
            <a:off x="127000" y="127000"/>
            <a:ext cx="8890000" cy="6604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sz="5628">
                <a:solidFill>
                  <a:srgbClr val="000000"/>
                </a:solidFill>
                <a:ea typeface="方正姚体"/>
              </a:rPr>
              <a:t>物流理论--第一课仓储概述</a:t>
            </a:r>
          </a:p>
        </p:txBody>
      </p:sp>
    </p:spTree>
    <p:extLst>
      <p:ext uri="{BB962C8B-B14F-4D97-AF65-F5344CB8AC3E}">
        <p14:creationId xmlns:p14="http://schemas.microsoft.com/office/powerpoint/2010/main" val="4219457597"/>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7330" name=""/>
          <p:cNvSpPr/>
          <p:nvPr>
            <p:ph type="ctrTitle"/>
          </p:nvPr>
        </p:nvSpPr>
        <p:spPr>
          <a:xfrm>
            <a:off x="1692275" y="3789362"/>
            <a:ext cx="6400800" cy="838200"/>
          </a:xfrm>
          <a:prstGeom prst="rect">
            <a:avLst/>
          </a:prstGeom>
          <a:noFill/>
          <a:ln>
            <a:miter lim="800000"/>
          </a:ln>
        </p:spPr>
        <p:txBody>
          <a:bodyPr anchor="ctr" anchorCtr="0"/>
          <a:lstStyle/>
          <a:p>
            <a:pPr lvl="0"/>
            <a:r>
              <a:rPr lang="en-US" altLang="zh-CN" sz="5400" b="0">
                <a:solidFill>
                  <a:srgbClr val="000000"/>
                </a:solidFill>
                <a:ea typeface="方正姚体"/>
              </a:rPr>
              <a:t>《</a:t>
            </a:r>
            <a:r>
              <a:rPr lang="zh-CN" altLang="en-US" sz="5400" b="0">
                <a:solidFill>
                  <a:srgbClr val="000000"/>
                </a:solidFill>
                <a:ea typeface="方正姚体"/>
              </a:rPr>
              <a:t>运输与仓储</a:t>
            </a:r>
            <a:r>
              <a:rPr lang="en-US" altLang="zh-CN" sz="5400" b="0">
                <a:solidFill>
                  <a:srgbClr val="000000"/>
                </a:solidFill>
                <a:ea typeface="方正姚体"/>
              </a:rPr>
              <a:t>》</a:t>
            </a:r>
          </a:p>
        </p:txBody>
      </p:sp>
      <p:sp>
        <p:nvSpPr>
          <p:cNvPr id="227331" name=""/>
          <p:cNvSpPr>
            <a:spLocks noGrp="1"/>
          </p:cNvSpPr>
          <p:nvPr>
            <p:ph type="dt" sz="half" idx="10"/>
          </p:nvPr>
        </p:nvSpPr>
        <p:spPr/>
        <p:txBody>
          <a:bodyPr/>
          <a:lstStyle/>
          <a:p>
            <a:pPr lvl="0"/>
            <a:endParaRPr lang="en-US" altLang="zh-CN" sz="1200">
              <a:solidFill>
                <a:srgbClr val="000000"/>
              </a:solidFill>
              <a:ea typeface="方正姚体"/>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8354" name=""/>
          <p:cNvSpPr/>
          <p:nvPr>
            <p:ph type="title" idx="4294967295"/>
          </p:nvPr>
        </p:nvSpPr>
        <p:spPr>
          <a:xfrm>
            <a:off x="733425" y="731838"/>
            <a:ext cx="7800975" cy="563562"/>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3200" b="1" i="0" u="none">
                <a:solidFill>
                  <a:schemeClr val="bg1"/>
                </a:solidFill>
                <a:latin typeface="Verdana" pitchFamily="34" charset="0"/>
              </a:defRPr>
            </a:lvl1pPr>
          </a:lstStyle>
          <a:p>
            <a:pPr lvl="0"/>
            <a:r>
              <a:rPr lang="zh-CN" altLang="en-US" b="0">
                <a:solidFill>
                  <a:srgbClr val="000000"/>
                </a:solidFill>
                <a:ea typeface="方正姚体"/>
              </a:rPr>
              <a:t>学习内容</a:t>
            </a:r>
          </a:p>
        </p:txBody>
      </p:sp>
      <p:sp>
        <p:nvSpPr>
          <p:cNvPr id="228355" name=""/>
          <p:cNvSpPr/>
          <p:nvPr>
            <p:ph type="body" idx="4294967295"/>
          </p:nvPr>
        </p:nvSpPr>
        <p:spPr>
          <a:xfrm>
            <a:off x="1331912" y="2122488"/>
            <a:ext cx="6769100" cy="41148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32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8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4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5pPr>
          </a:lstStyle>
          <a:p>
            <a:pPr lvl="0"/>
            <a:r>
              <a:rPr lang="zh-CN" altLang="en-US" sz="4000" b="1">
                <a:solidFill>
                  <a:srgbClr val="000000"/>
                </a:solidFill>
                <a:ea typeface="方正姚体"/>
              </a:rPr>
              <a:t>仓储管理实务</a:t>
            </a:r>
          </a:p>
          <a:p>
            <a:pPr lvl="0"/>
            <a:endParaRPr lang="zh-CN" altLang="en-US" sz="4000" b="1">
              <a:solidFill>
                <a:srgbClr val="000000"/>
              </a:solidFill>
              <a:ea typeface="方正姚体"/>
            </a:endParaRPr>
          </a:p>
          <a:p>
            <a:pPr lvl="0"/>
            <a:r>
              <a:rPr lang="zh-CN" altLang="en-US" sz="4000" b="1">
                <a:solidFill>
                  <a:srgbClr val="000000"/>
                </a:solidFill>
                <a:ea typeface="方正姚体"/>
              </a:rPr>
              <a:t>运输管理实务</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07874" name=""/>
          <p:cNvSpPr/>
          <p:nvPr>
            <p:ph type="title" idx="4294967295"/>
          </p:nvPr>
        </p:nvSpPr>
        <p:spPr>
          <a:xfrm>
            <a:off x="733425" y="731838"/>
            <a:ext cx="7800975" cy="563562"/>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3200" b="1" i="0" u="none">
                <a:solidFill>
                  <a:schemeClr val="bg1"/>
                </a:solidFill>
                <a:latin typeface="Verdana" pitchFamily="34" charset="0"/>
              </a:defRPr>
            </a:lvl1pPr>
          </a:lstStyle>
          <a:p>
            <a:pPr lvl="0"/>
            <a:r>
              <a:rPr lang="zh-CN" altLang="en-US">
                <a:solidFill>
                  <a:srgbClr val="000000"/>
                </a:solidFill>
                <a:ea typeface="方正姚体"/>
              </a:rPr>
              <a:t>自我介绍</a:t>
            </a:r>
          </a:p>
        </p:txBody>
      </p:sp>
      <p:sp>
        <p:nvSpPr>
          <p:cNvPr id="207875" name=""/>
          <p:cNvSpPr/>
          <p:nvPr>
            <p:ph type="body" idx="4294967295"/>
          </p:nvPr>
        </p:nvSpPr>
        <p:spPr>
          <a:xfrm>
            <a:off x="619125" y="1712912"/>
            <a:ext cx="7824788"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32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8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4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5pPr>
          </a:lstStyle>
          <a:p>
            <a:pPr lvl="0">
              <a:lnSpc>
                <a:spcPct val="90000"/>
              </a:lnSpc>
            </a:pPr>
            <a:r>
              <a:rPr lang="zh-CN" altLang="en-US" sz="2800" b="1">
                <a:solidFill>
                  <a:srgbClr val="000000"/>
                </a:solidFill>
                <a:latin typeface="华文黑体" charset="-122"/>
                <a:ea typeface="方正姚体"/>
              </a:rPr>
              <a:t> </a:t>
            </a:r>
            <a:r>
              <a:rPr lang="zh-CN" altLang="en-US" sz="2800" b="1">
                <a:solidFill>
                  <a:srgbClr val="000000"/>
                </a:solidFill>
                <a:ea typeface="方正姚体"/>
              </a:rPr>
              <a:t>孟印 </a:t>
            </a:r>
          </a:p>
          <a:p>
            <a:pPr lvl="1">
              <a:lnSpc>
                <a:spcPct val="90000"/>
              </a:lnSpc>
              <a:buFont typeface="Wingdings" pitchFamily="2" charset="2"/>
              <a:buChar char="Ø"/>
            </a:pPr>
            <a:r>
              <a:rPr lang="en-US" altLang="zh-CN" b="1">
                <a:solidFill>
                  <a:srgbClr val="000000"/>
                </a:solidFill>
                <a:ea typeface="方正姚体"/>
              </a:rPr>
              <a:t>84835358</a:t>
            </a:r>
          </a:p>
          <a:p>
            <a:pPr lvl="1">
              <a:lnSpc>
                <a:spcPct val="90000"/>
              </a:lnSpc>
              <a:buFont typeface="Wingdings" pitchFamily="2" charset="2"/>
              <a:buChar char="Ø"/>
            </a:pPr>
            <a:r>
              <a:rPr lang="en-US" altLang="zh-CN" b="1">
                <a:solidFill>
                  <a:srgbClr val="000000"/>
                </a:solidFill>
                <a:ea typeface="方正姚体"/>
              </a:rPr>
              <a:t>G</a:t>
            </a:r>
            <a:r>
              <a:rPr lang="zh-CN" altLang="en-US" b="1">
                <a:solidFill>
                  <a:srgbClr val="000000"/>
                </a:solidFill>
                <a:ea typeface="方正姚体"/>
              </a:rPr>
              <a:t>座</a:t>
            </a:r>
            <a:r>
              <a:rPr lang="en-US" altLang="zh-CN" b="1">
                <a:solidFill>
                  <a:srgbClr val="000000"/>
                </a:solidFill>
                <a:ea typeface="方正姚体"/>
              </a:rPr>
              <a:t>310</a:t>
            </a:r>
          </a:p>
          <a:p>
            <a:pPr lvl="1">
              <a:lnSpc>
                <a:spcPct val="90000"/>
              </a:lnSpc>
              <a:buFont typeface="Wingdings" pitchFamily="2" charset="2"/>
              <a:buChar char="Ø"/>
            </a:pPr>
            <a:endParaRPr lang="en-US" altLang="zh-CN" b="1">
              <a:solidFill>
                <a:srgbClr val="000000"/>
              </a:solidFill>
              <a:ea typeface="方正姚体"/>
            </a:endParaRPr>
          </a:p>
          <a:p>
            <a:pPr lvl="1">
              <a:lnSpc>
                <a:spcPct val="90000"/>
              </a:lnSpc>
              <a:buFont typeface="Wingdings" pitchFamily="2" charset="2"/>
              <a:buNone/>
            </a:pPr>
            <a:endParaRPr lang="en-US" altLang="zh-CN" b="1">
              <a:solidFill>
                <a:srgbClr val="000000"/>
              </a:solidFill>
              <a:ea typeface="方正姚体"/>
            </a:endParaRPr>
          </a:p>
          <a:p>
            <a:pPr lvl="0">
              <a:lnSpc>
                <a:spcPct val="90000"/>
              </a:lnSpc>
              <a:buChar char="•"/>
            </a:pPr>
            <a:endParaRPr lang="en-US" altLang="zh-CN" sz="2400" b="1">
              <a:solidFill>
                <a:srgbClr val="000000"/>
              </a:solidFill>
              <a:ea typeface="方正姚体"/>
            </a:endParaRPr>
          </a:p>
          <a:p>
            <a:pPr lvl="1">
              <a:lnSpc>
                <a:spcPct val="90000"/>
              </a:lnSpc>
              <a:buChar char="•"/>
            </a:pPr>
            <a:endParaRPr lang="en-US" altLang="zh-CN" sz="2100">
              <a:solidFill>
                <a:srgbClr val="000000"/>
              </a:solidFill>
              <a:ea typeface="方正姚体"/>
            </a:endParaRPr>
          </a:p>
          <a:p>
            <a:pPr lvl="1">
              <a:lnSpc>
                <a:spcPct val="90000"/>
              </a:lnSpc>
              <a:buChar char="•"/>
            </a:pPr>
            <a:endParaRPr lang="zh-CN" altLang="en-US" sz="2100">
              <a:solidFill>
                <a:srgbClr val="000000"/>
              </a:solidFill>
              <a:ea typeface="方正姚体"/>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45005" name=""/>
          <p:cNvSpPr/>
          <p:nvPr>
            <p:ph type="title" idx="4294967295"/>
          </p:nvPr>
        </p:nvSpPr>
        <p:spPr>
          <a:xfrm>
            <a:off x="733425" y="731838"/>
            <a:ext cx="7800975" cy="563562"/>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3200" b="1" i="0" u="none">
                <a:solidFill>
                  <a:schemeClr val="bg1"/>
                </a:solidFill>
                <a:latin typeface="Verdana" pitchFamily="34" charset="0"/>
              </a:defRPr>
            </a:lvl1pPr>
          </a:lstStyle>
          <a:p>
            <a:pPr lvl="0"/>
            <a:r>
              <a:rPr lang="zh-CN" altLang="en-US" sz="2800">
                <a:solidFill>
                  <a:srgbClr val="000000"/>
                </a:solidFill>
                <a:ea typeface="方正姚体"/>
              </a:rPr>
              <a:t>课程考核</a:t>
            </a:r>
          </a:p>
        </p:txBody>
      </p:sp>
      <p:graphicFrame>
        <p:nvGraphicFramePr>
          <p:cNvPr id="245029" name=""/>
          <p:cNvGraphicFramePr>
            <a:graphicFrameLocks noGrp="1"/>
          </p:cNvGraphicFramePr>
          <p:nvPr>
            <p:ph idx="1"/>
          </p:nvPr>
        </p:nvGraphicFramePr>
        <p:xfrm>
          <a:off x="179388" y="1419225"/>
          <a:ext cx="7104062" cy="3989389"/>
        </p:xfrm>
        <a:graphic>
          <a:graphicData uri="http://schemas.openxmlformats.org/drawingml/2006/table">
            <a:tbl>
              <a:tblPr/>
              <a:tblGrid>
                <a:gridCol w="1439862"/>
                <a:gridCol w="3168650"/>
                <a:gridCol w="1485900"/>
                <a:gridCol w="1009650"/>
              </a:tblGrid>
              <a:tr h="496888">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b="1">
                          <a:solidFill>
                            <a:srgbClr val="000000"/>
                          </a:solidFill>
                          <a:latin typeface="Times New Roman" pitchFamily="18" charset="0"/>
                          <a:ea typeface="方正姚体"/>
                        </a:rPr>
                        <a:t>考核项目</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b="1">
                          <a:solidFill>
                            <a:srgbClr val="000000"/>
                          </a:solidFill>
                          <a:latin typeface="Times New Roman" pitchFamily="18" charset="0"/>
                          <a:ea typeface="方正姚体"/>
                        </a:rPr>
                        <a:t>考核主要内容</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b="1">
                          <a:solidFill>
                            <a:srgbClr val="000000"/>
                          </a:solidFill>
                          <a:latin typeface="Times New Roman" pitchFamily="18" charset="0"/>
                          <a:ea typeface="方正姚体"/>
                        </a:rPr>
                        <a:t>考核时间</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b="1">
                          <a:solidFill>
                            <a:srgbClr val="000000"/>
                          </a:solidFill>
                          <a:latin typeface="Times New Roman" pitchFamily="18" charset="0"/>
                          <a:ea typeface="方正姚体"/>
                        </a:rPr>
                        <a:t>权重</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504825">
                <a:tc rowSpan="3">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平时成绩</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出勤</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日常考核</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en-US" altLang="zh-CN" sz="1800">
                          <a:solidFill>
                            <a:srgbClr val="000000"/>
                          </a:solidFill>
                          <a:latin typeface="Times New Roman" pitchFamily="18" charset="0"/>
                          <a:ea typeface="方正姚体"/>
                        </a:rPr>
                        <a:t>5%</a:t>
                      </a:r>
                      <a:endParaRPr lang="en-US" altLang="zh-CN"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503238">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日常表现</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日常考核</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en-US" altLang="zh-CN" sz="1800">
                          <a:solidFill>
                            <a:srgbClr val="000000"/>
                          </a:solidFill>
                          <a:latin typeface="Times New Roman" pitchFamily="18" charset="0"/>
                          <a:ea typeface="方正姚体"/>
                        </a:rPr>
                        <a:t>2.5%</a:t>
                      </a:r>
                      <a:endParaRPr lang="en-US" altLang="zh-CN"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433388">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B w="12700" cap="rnd">
                      <a:miter lim="800000"/>
                    </a:lnB>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回答问题</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日常考核</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en-US" altLang="zh-CN" sz="1800">
                          <a:solidFill>
                            <a:srgbClr val="000000"/>
                          </a:solidFill>
                          <a:latin typeface="Times New Roman" pitchFamily="18" charset="0"/>
                          <a:ea typeface="方正姚体"/>
                        </a:rPr>
                        <a:t>2.5%</a:t>
                      </a:r>
                      <a:endParaRPr lang="en-US" altLang="zh-CN"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863600">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实践（实验）成绩</a:t>
                      </a:r>
                      <a:endParaRPr lang="zh-CN" altLang="en-US" sz="1800">
                        <a:solidFill>
                          <a:srgbClr val="000000"/>
                        </a:solidFill>
                        <a:ea typeface="方正姚体"/>
                      </a:endParaRP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实验完成质量</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日常考核</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en-US" altLang="zh-CN" sz="1800">
                          <a:solidFill>
                            <a:srgbClr val="000000"/>
                          </a:solidFill>
                          <a:latin typeface="Times New Roman" pitchFamily="18" charset="0"/>
                          <a:ea typeface="方正姚体"/>
                        </a:rPr>
                        <a:t>10%</a:t>
                      </a:r>
                      <a:endParaRPr lang="en-US" altLang="zh-CN"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525462">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en-US" altLang="zh-CN" sz="1800">
                          <a:solidFill>
                            <a:srgbClr val="000000"/>
                          </a:solidFill>
                          <a:latin typeface="Times New Roman" pitchFamily="18" charset="0"/>
                          <a:ea typeface="方正姚体"/>
                        </a:rPr>
                        <a:t>3</a:t>
                      </a:r>
                      <a:r>
                        <a:rPr lang="zh-CN" altLang="en-US" sz="1800">
                          <a:solidFill>
                            <a:srgbClr val="000000"/>
                          </a:solidFill>
                          <a:latin typeface="Times New Roman" pitchFamily="18" charset="0"/>
                          <a:ea typeface="方正姚体"/>
                        </a:rPr>
                        <a:t>级项目</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大商网仓储配送系统优化</a:t>
                      </a:r>
                      <a:r>
                        <a:rPr lang="zh-CN" altLang="en-US">
                          <a:solidFill>
                            <a:srgbClr val="000000"/>
                          </a:solidFill>
                          <a:ea typeface="方正姚体"/>
                        </a:rPr>
                        <a:t> </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en-US" altLang="zh-CN" sz="1800">
                          <a:solidFill>
                            <a:srgbClr val="000000"/>
                          </a:solidFill>
                          <a:latin typeface="Times New Roman" pitchFamily="18" charset="0"/>
                          <a:ea typeface="方正姚体"/>
                        </a:rPr>
                        <a:t>16</a:t>
                      </a:r>
                      <a:r>
                        <a:rPr lang="zh-CN" altLang="en-US" sz="1800">
                          <a:solidFill>
                            <a:srgbClr val="000000"/>
                          </a:solidFill>
                          <a:latin typeface="Times New Roman" pitchFamily="18" charset="0"/>
                          <a:ea typeface="方正姚体"/>
                        </a:rPr>
                        <a:t>周</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en-US" altLang="zh-CN" sz="1800">
                          <a:solidFill>
                            <a:srgbClr val="000000"/>
                          </a:solidFill>
                          <a:latin typeface="Times New Roman" pitchFamily="18" charset="0"/>
                          <a:ea typeface="方正姚体"/>
                        </a:rPr>
                        <a:t>30%</a:t>
                      </a:r>
                      <a:endParaRPr lang="en-US" altLang="zh-CN"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661988">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期末考试</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全部课程</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zh-CN" altLang="en-US" sz="1800">
                          <a:solidFill>
                            <a:srgbClr val="000000"/>
                          </a:solidFill>
                          <a:latin typeface="Times New Roman" pitchFamily="18" charset="0"/>
                          <a:ea typeface="方正姚体"/>
                        </a:rPr>
                        <a:t>考试周</a:t>
                      </a:r>
                      <a:endParaRPr lang="zh-CN" altLang="en-US"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lvl="0">
                        <a:spcBef>
                          <a:spcPct val="0"/>
                        </a:spcBef>
                        <a:buClrTx/>
                        <a:buFontTx/>
                        <a:buNone/>
                      </a:pPr>
                      <a:r>
                        <a:rPr lang="en-US" altLang="zh-CN" sz="1800">
                          <a:solidFill>
                            <a:srgbClr val="000000"/>
                          </a:solidFill>
                          <a:latin typeface="Times New Roman" pitchFamily="18" charset="0"/>
                          <a:ea typeface="方正姚体"/>
                        </a:rPr>
                        <a:t>50%</a:t>
                      </a:r>
                      <a:endParaRPr lang="en-US" altLang="zh-CN" sz="18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bl>
          </a:graphicData>
        </a:graphic>
      </p:graphicFrame>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29378" name=""/>
          <p:cNvSpPr/>
          <p:nvPr>
            <p:ph type="ctrTitle"/>
          </p:nvPr>
        </p:nvSpPr>
        <p:spPr>
          <a:xfrm>
            <a:off x="827088" y="3933825"/>
            <a:ext cx="7772400" cy="1143000"/>
          </a:xfrm>
          <a:prstGeom prst="rect">
            <a:avLst/>
          </a:prstGeom>
          <a:noFill/>
          <a:ln>
            <a:miter lim="800000"/>
          </a:ln>
        </p:spPr>
        <p:txBody>
          <a:bodyPr anchor="ctr" anchorCtr="0"/>
          <a:lstStyle/>
          <a:p>
            <a:pPr lvl="0"/>
            <a:r>
              <a:rPr lang="zh-CN" altLang="en-US" sz="4400" b="0">
                <a:solidFill>
                  <a:srgbClr val="000000"/>
                </a:solidFill>
                <a:latin typeface="隶书" pitchFamily="49" charset="-122"/>
                <a:ea typeface="方正姚体"/>
              </a:rPr>
              <a:t>第一部分 仓储管理实务</a:t>
            </a:r>
          </a:p>
        </p:txBody>
      </p:sp>
      <p:sp>
        <p:nvSpPr>
          <p:cNvPr id="229379" name=""/>
          <p:cNvSpPr>
            <a:spLocks noGrp="1"/>
          </p:cNvSpPr>
          <p:nvPr>
            <p:ph type="dt" sz="half" idx="10"/>
          </p:nvPr>
        </p:nvSpPr>
        <p:spPr/>
        <p:txBody>
          <a:bodyPr/>
          <a:lstStyle/>
          <a:p>
            <a:pPr lvl="0"/>
            <a:endParaRPr lang="en-US" altLang="zh-CN" sz="1200">
              <a:solidFill>
                <a:srgbClr val="000000"/>
              </a:solidFill>
              <a:ea typeface="方正姚体"/>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050" name=""/>
          <p:cNvSpPr/>
          <p:nvPr>
            <p:ph type="ctrTitle"/>
          </p:nvPr>
        </p:nvSpPr>
        <p:spPr>
          <a:xfrm>
            <a:off x="2286000" y="3048000"/>
            <a:ext cx="6705600" cy="685800"/>
          </a:xfrm>
          <a:prstGeom prst="rect">
            <a:avLst/>
          </a:prstGeom>
          <a:noFill/>
          <a:ln>
            <a:miter lim="800000"/>
          </a:ln>
        </p:spPr>
        <p:txBody>
          <a:bodyPr anchor="ctr" anchorCtr="0"/>
          <a:lstStyle/>
          <a:p>
            <a:pPr lvl="0"/>
            <a:r>
              <a:rPr lang="zh-CN" altLang="en-US">
                <a:solidFill>
                  <a:srgbClr val="000000"/>
                </a:solidFill>
                <a:ea typeface="方正姚体"/>
              </a:rPr>
              <a:t>第一课 仓储管理概述</a:t>
            </a:r>
          </a:p>
        </p:txBody>
      </p:sp>
      <p:sp>
        <p:nvSpPr>
          <p:cNvPr id="2052" name=""/>
          <p:cNvSpPr/>
          <p:nvPr>
            <p:ph type="subTitle" idx="1"/>
          </p:nvPr>
        </p:nvSpPr>
        <p:spPr>
          <a:xfrm>
            <a:off x="2286000" y="3886200"/>
            <a:ext cx="6719888" cy="381000"/>
          </a:xfrm>
          <a:prstGeom prst="rect">
            <a:avLst/>
          </a:prstGeom>
          <a:noFill/>
          <a:ln>
            <a:miter lim="800000"/>
          </a:ln>
        </p:spPr>
        <p:txBody>
          <a:bodyPr/>
          <a:lstStyle/>
          <a:p>
            <a:pPr lvl="0"/>
            <a:endParaRPr lang="zh-CN" altLang="en-US">
              <a:solidFill>
                <a:srgbClr val="000000"/>
              </a:solidFill>
              <a:ea typeface="方正姚体"/>
            </a:endParaRPr>
          </a:p>
        </p:txBody>
      </p:sp>
      <p:sp>
        <p:nvSpPr>
          <p:cNvPr id="2053" name=""/>
          <p:cNvSpPr>
            <a:spLocks noGrp="1"/>
          </p:cNvSpPr>
          <p:nvPr>
            <p:ph type="dt" sz="half" idx="10"/>
          </p:nvPr>
        </p:nvSpPr>
        <p:spPr/>
        <p:txBody>
          <a:bodyPr/>
          <a:lstStyle/>
          <a:p>
            <a:pPr lvl="0"/>
            <a:endParaRPr lang="en-US" altLang="zh-CN" sz="1200">
              <a:solidFill>
                <a:srgbClr val="000000"/>
              </a:solidFill>
              <a:ea typeface="方正姚体"/>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46786" name=""/>
          <p:cNvSpPr/>
          <p:nvPr>
            <p:ph type="title" idx="4294967295"/>
          </p:nvPr>
        </p:nvSpPr>
        <p:spPr>
          <a:xfrm>
            <a:off x="684212" y="620712"/>
            <a:ext cx="8243888" cy="6477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3200" b="1" i="0" u="none">
                <a:solidFill>
                  <a:schemeClr val="bg1"/>
                </a:solidFill>
                <a:latin typeface="Verdana" pitchFamily="34" charset="0"/>
              </a:defRPr>
            </a:lvl1pPr>
          </a:lstStyle>
          <a:p>
            <a:pPr lvl="0"/>
            <a:r>
              <a:rPr lang="zh-CN" altLang="en-US">
                <a:solidFill>
                  <a:srgbClr val="000000"/>
                </a:solidFill>
                <a:ea typeface="方正姚体"/>
              </a:rPr>
              <a:t>引言</a:t>
            </a:r>
          </a:p>
        </p:txBody>
      </p:sp>
      <p:graphicFrame>
        <p:nvGraphicFramePr>
          <p:cNvPr id="246787" name=""/>
          <p:cNvGraphicFramePr>
            <a:graphicFrameLocks noGrp="1"/>
          </p:cNvGraphicFramePr>
          <p:nvPr>
            <p:ph idx="1"/>
          </p:nvPr>
        </p:nvGraphicFramePr>
        <p:xfrm>
          <a:off x="395288" y="1557338"/>
          <a:ext cx="8001000" cy="4895850"/>
        </p:xfrm>
        <a:graphic>
          <a:graphicData uri="http://schemas.openxmlformats.org/drawingml/2006/table">
            <a:tbl>
              <a:tblPr/>
              <a:tblGrid>
                <a:gridCol w="2667000"/>
                <a:gridCol w="2667000"/>
                <a:gridCol w="2667000"/>
              </a:tblGrid>
              <a:tr h="1201738">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FontTx/>
                        <a:buNone/>
                      </a:pPr>
                      <a:r>
                        <a:rPr lang="zh-CN" altLang="en-US" sz="3200">
                          <a:solidFill>
                            <a:srgbClr val="000000"/>
                          </a:solidFill>
                          <a:latin typeface="宋体" pitchFamily="2" charset="-122"/>
                          <a:ea typeface="方正姚体"/>
                        </a:rPr>
                        <a:t>成本内容</a:t>
                      </a:r>
                      <a:endParaRPr lang="zh-CN" altLang="en-US" sz="3200">
                        <a:solidFill>
                          <a:srgbClr val="000000"/>
                        </a:solidFill>
                        <a:latin typeface="Times New Roman" pitchFamily="18" charset="0"/>
                        <a:ea typeface="方正姚体"/>
                      </a:endParaRP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FontTx/>
                        <a:buNone/>
                      </a:pPr>
                      <a:r>
                        <a:rPr lang="zh-CN" altLang="en-US" sz="3200">
                          <a:solidFill>
                            <a:srgbClr val="000000"/>
                          </a:solidFill>
                          <a:latin typeface="宋体" pitchFamily="2" charset="-122"/>
                          <a:ea typeface="方正姚体"/>
                        </a:rPr>
                        <a:t>美国公司（</a:t>
                      </a:r>
                      <a:r>
                        <a:rPr lang="en-US" altLang="zh-CN" sz="3200">
                          <a:solidFill>
                            <a:srgbClr val="000000"/>
                          </a:solidFill>
                          <a:latin typeface="宋体" pitchFamily="2" charset="-122"/>
                          <a:ea typeface="方正姚体"/>
                        </a:rPr>
                        <a:t>%</a:t>
                      </a:r>
                      <a:r>
                        <a:rPr lang="zh-CN" altLang="en-US" sz="3200">
                          <a:solidFill>
                            <a:srgbClr val="000000"/>
                          </a:solidFill>
                          <a:latin typeface="宋体" pitchFamily="2" charset="-122"/>
                          <a:ea typeface="方正姚体"/>
                        </a:rPr>
                        <a:t>）</a:t>
                      </a:r>
                      <a:endParaRPr lang="zh-CN" altLang="en-US" sz="3200">
                        <a:solidFill>
                          <a:srgbClr val="000000"/>
                        </a:solidFill>
                        <a:latin typeface="Times New Roman" pitchFamily="18" charset="0"/>
                        <a:ea typeface="方正姚体"/>
                      </a:endParaRP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FontTx/>
                        <a:buNone/>
                      </a:pPr>
                      <a:r>
                        <a:rPr lang="zh-CN" altLang="en-US" sz="3200">
                          <a:solidFill>
                            <a:srgbClr val="000000"/>
                          </a:solidFill>
                          <a:latin typeface="宋体" pitchFamily="2" charset="-122"/>
                          <a:ea typeface="方正姚体"/>
                        </a:rPr>
                        <a:t>加拿大公司（</a:t>
                      </a:r>
                      <a:r>
                        <a:rPr lang="en-US" altLang="zh-CN" sz="3200">
                          <a:solidFill>
                            <a:srgbClr val="000000"/>
                          </a:solidFill>
                          <a:latin typeface="宋体" pitchFamily="2" charset="-122"/>
                          <a:ea typeface="方正姚体"/>
                        </a:rPr>
                        <a:t>%</a:t>
                      </a:r>
                      <a:r>
                        <a:rPr lang="zh-CN" altLang="en-US" sz="3200">
                          <a:solidFill>
                            <a:srgbClr val="000000"/>
                          </a:solidFill>
                          <a:latin typeface="宋体" pitchFamily="2" charset="-122"/>
                          <a:ea typeface="方正姚体"/>
                        </a:rPr>
                        <a:t>）</a:t>
                      </a:r>
                      <a:endParaRPr lang="zh-CN" altLang="en-US" sz="3200">
                        <a:solidFill>
                          <a:srgbClr val="000000"/>
                        </a:solidFill>
                        <a:latin typeface="Times New Roman" pitchFamily="18" charset="0"/>
                        <a:ea typeface="方正姚体"/>
                      </a:endParaRP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r h="3694112">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FontTx/>
                        <a:buNone/>
                      </a:pPr>
                      <a:r>
                        <a:rPr lang="zh-CN" altLang="en-US" sz="3200">
                          <a:solidFill>
                            <a:srgbClr val="000000"/>
                          </a:solidFill>
                          <a:latin typeface="宋体" pitchFamily="2" charset="-122"/>
                          <a:ea typeface="方正姚体"/>
                        </a:rPr>
                        <a:t>客户服务</a:t>
                      </a:r>
                      <a:r>
                        <a:rPr lang="en-US" altLang="zh-CN" sz="3200">
                          <a:solidFill>
                            <a:srgbClr val="000000"/>
                          </a:solidFill>
                          <a:latin typeface="宋体" pitchFamily="2" charset="-122"/>
                          <a:ea typeface="方正姚体"/>
                        </a:rPr>
                        <a:t>/</a:t>
                      </a:r>
                      <a:r>
                        <a:rPr lang="zh-CN" altLang="en-US" sz="3200">
                          <a:solidFill>
                            <a:srgbClr val="000000"/>
                          </a:solidFill>
                          <a:latin typeface="宋体" pitchFamily="2" charset="-122"/>
                          <a:ea typeface="方正姚体"/>
                        </a:rPr>
                        <a:t>订单</a:t>
                      </a:r>
                    </a:p>
                    <a:p>
                      <a:pPr marL="0" lvl="0" indent="0">
                        <a:spcBef>
                          <a:spcPct val="0"/>
                        </a:spcBef>
                        <a:buFontTx/>
                        <a:buNone/>
                      </a:pPr>
                      <a:r>
                        <a:rPr lang="zh-CN" altLang="en-US" sz="3200">
                          <a:solidFill>
                            <a:srgbClr val="000000"/>
                          </a:solidFill>
                          <a:latin typeface="宋体" pitchFamily="2" charset="-122"/>
                          <a:ea typeface="方正姚体"/>
                        </a:rPr>
                        <a:t>仓储</a:t>
                      </a:r>
                      <a:endParaRPr lang="zh-CN" altLang="en-US" sz="3200">
                        <a:solidFill>
                          <a:srgbClr val="000000"/>
                        </a:solidFill>
                        <a:latin typeface="Times New Roman" pitchFamily="18" charset="0"/>
                        <a:ea typeface="方正姚体"/>
                      </a:endParaRPr>
                    </a:p>
                    <a:p>
                      <a:pPr marL="0" lvl="0" indent="0" eaLnBrk="0" hangingPunct="0">
                        <a:spcBef>
                          <a:spcPct val="0"/>
                        </a:spcBef>
                        <a:buFontTx/>
                        <a:buNone/>
                      </a:pPr>
                      <a:r>
                        <a:rPr lang="zh-CN" altLang="en-US" sz="3200">
                          <a:solidFill>
                            <a:srgbClr val="000000"/>
                          </a:solidFill>
                          <a:latin typeface="宋体" pitchFamily="2" charset="-122"/>
                          <a:ea typeface="方正姚体"/>
                        </a:rPr>
                        <a:t>运输</a:t>
                      </a:r>
                      <a:endParaRPr lang="zh-CN" altLang="en-US" sz="3200">
                        <a:solidFill>
                          <a:srgbClr val="000000"/>
                        </a:solidFill>
                        <a:latin typeface="Times New Roman" pitchFamily="18" charset="0"/>
                        <a:ea typeface="方正姚体"/>
                      </a:endParaRPr>
                    </a:p>
                    <a:p>
                      <a:pPr marL="0" lvl="0" indent="0" eaLnBrk="0" hangingPunct="0">
                        <a:spcBef>
                          <a:spcPct val="0"/>
                        </a:spcBef>
                        <a:buFontTx/>
                        <a:buNone/>
                      </a:pPr>
                      <a:r>
                        <a:rPr lang="zh-CN" altLang="en-US" sz="3200">
                          <a:solidFill>
                            <a:srgbClr val="000000"/>
                          </a:solidFill>
                          <a:latin typeface="宋体" pitchFamily="2" charset="-122"/>
                          <a:ea typeface="方正姚体"/>
                        </a:rPr>
                        <a:t>管理</a:t>
                      </a:r>
                      <a:endParaRPr lang="zh-CN" altLang="en-US" sz="3200">
                        <a:solidFill>
                          <a:srgbClr val="000000"/>
                        </a:solidFill>
                        <a:latin typeface="Times New Roman" pitchFamily="18" charset="0"/>
                        <a:ea typeface="方正姚体"/>
                      </a:endParaRPr>
                    </a:p>
                    <a:p>
                      <a:pPr marL="0" lvl="0" indent="0" eaLnBrk="0" hangingPunct="0">
                        <a:spcBef>
                          <a:spcPct val="0"/>
                        </a:spcBef>
                        <a:buFontTx/>
                        <a:buNone/>
                      </a:pPr>
                      <a:r>
                        <a:rPr lang="zh-CN" altLang="en-US" sz="3200">
                          <a:solidFill>
                            <a:srgbClr val="000000"/>
                          </a:solidFill>
                          <a:latin typeface="宋体" pitchFamily="2" charset="-122"/>
                          <a:ea typeface="方正姚体"/>
                        </a:rPr>
                        <a:t>库存搬运</a:t>
                      </a:r>
                      <a:endParaRPr lang="zh-CN" altLang="en-US" sz="3200">
                        <a:solidFill>
                          <a:srgbClr val="000000"/>
                        </a:solidFill>
                        <a:latin typeface="Times New Roman" pitchFamily="18" charset="0"/>
                        <a:ea typeface="方正姚体"/>
                      </a:endParaRP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FontTx/>
                        <a:buNone/>
                      </a:pPr>
                      <a:r>
                        <a:rPr lang="zh-CN" altLang="en-US" sz="3200">
                          <a:solidFill>
                            <a:srgbClr val="000000"/>
                          </a:solidFill>
                          <a:latin typeface="宋体" pitchFamily="2" charset="-122"/>
                          <a:ea typeface="方正姚体"/>
                        </a:rPr>
                        <a:t> </a:t>
                      </a:r>
                      <a:r>
                        <a:rPr lang="en-US" altLang="zh-CN" sz="3200">
                          <a:solidFill>
                            <a:srgbClr val="000000"/>
                          </a:solidFill>
                          <a:latin typeface="宋体" pitchFamily="2" charset="-122"/>
                          <a:ea typeface="方正姚体"/>
                        </a:rPr>
                        <a:t>8</a:t>
                      </a:r>
                      <a:endParaRPr lang="en-US" altLang="zh-CN" sz="3200">
                        <a:solidFill>
                          <a:srgbClr val="000000"/>
                        </a:solidFill>
                        <a:latin typeface="Times New Roman" pitchFamily="18" charset="0"/>
                        <a:ea typeface="方正姚体"/>
                      </a:endParaRPr>
                    </a:p>
                    <a:p>
                      <a:pPr marL="0" lvl="0" indent="0" algn="ctr" eaLnBrk="0" hangingPunct="0">
                        <a:spcBef>
                          <a:spcPct val="0"/>
                        </a:spcBef>
                        <a:buFontTx/>
                        <a:buNone/>
                      </a:pPr>
                      <a:r>
                        <a:rPr lang="en-US" altLang="zh-CN" sz="3200">
                          <a:solidFill>
                            <a:srgbClr val="000000"/>
                          </a:solidFill>
                          <a:latin typeface="宋体" pitchFamily="2" charset="-122"/>
                          <a:ea typeface="方正姚体"/>
                        </a:rPr>
                        <a:t>25</a:t>
                      </a:r>
                      <a:endParaRPr lang="en-US" altLang="zh-CN" sz="3200">
                        <a:solidFill>
                          <a:srgbClr val="000000"/>
                        </a:solidFill>
                        <a:latin typeface="Times New Roman" pitchFamily="18" charset="0"/>
                        <a:ea typeface="方正姚体"/>
                      </a:endParaRPr>
                    </a:p>
                    <a:p>
                      <a:pPr marL="0" lvl="0" indent="0" algn="ctr" eaLnBrk="0" hangingPunct="0">
                        <a:spcBef>
                          <a:spcPct val="0"/>
                        </a:spcBef>
                        <a:buFontTx/>
                        <a:buNone/>
                      </a:pPr>
                      <a:r>
                        <a:rPr lang="en-US" altLang="zh-CN" sz="3200">
                          <a:solidFill>
                            <a:srgbClr val="000000"/>
                          </a:solidFill>
                          <a:latin typeface="宋体" pitchFamily="2" charset="-122"/>
                          <a:ea typeface="方正姚体"/>
                        </a:rPr>
                        <a:t>37</a:t>
                      </a:r>
                      <a:endParaRPr lang="en-US" altLang="zh-CN" sz="3200">
                        <a:solidFill>
                          <a:srgbClr val="000000"/>
                        </a:solidFill>
                        <a:latin typeface="Times New Roman" pitchFamily="18" charset="0"/>
                        <a:ea typeface="方正姚体"/>
                      </a:endParaRPr>
                    </a:p>
                    <a:p>
                      <a:pPr marL="0" lvl="0" indent="0" algn="ctr" eaLnBrk="0" hangingPunct="0">
                        <a:spcBef>
                          <a:spcPct val="0"/>
                        </a:spcBef>
                        <a:buFontTx/>
                        <a:buNone/>
                      </a:pPr>
                      <a:r>
                        <a:rPr lang="en-US" altLang="zh-CN" sz="3200">
                          <a:solidFill>
                            <a:srgbClr val="000000"/>
                          </a:solidFill>
                          <a:latin typeface="宋体" pitchFamily="2" charset="-122"/>
                          <a:ea typeface="方正姚体"/>
                        </a:rPr>
                        <a:t> 9</a:t>
                      </a:r>
                      <a:endParaRPr lang="en-US" altLang="zh-CN" sz="3200">
                        <a:solidFill>
                          <a:srgbClr val="000000"/>
                        </a:solidFill>
                        <a:latin typeface="Times New Roman" pitchFamily="18" charset="0"/>
                        <a:ea typeface="方正姚体"/>
                      </a:endParaRPr>
                    </a:p>
                    <a:p>
                      <a:pPr marL="0" lvl="0" indent="0" algn="ctr" eaLnBrk="0" hangingPunct="0">
                        <a:spcBef>
                          <a:spcPct val="0"/>
                        </a:spcBef>
                        <a:buFontTx/>
                        <a:buNone/>
                      </a:pPr>
                      <a:r>
                        <a:rPr lang="en-US" altLang="zh-CN" sz="3200">
                          <a:solidFill>
                            <a:srgbClr val="000000"/>
                          </a:solidFill>
                          <a:latin typeface="宋体" pitchFamily="2" charset="-122"/>
                          <a:ea typeface="方正姚体"/>
                        </a:rPr>
                        <a:t>21</a:t>
                      </a:r>
                      <a:endParaRPr lang="en-US" altLang="zh-CN" sz="3200">
                        <a:solidFill>
                          <a:srgbClr val="000000"/>
                        </a:solidFill>
                        <a:latin typeface="Times New Roman" pitchFamily="18" charset="0"/>
                        <a:ea typeface="方正姚体"/>
                      </a:endParaRP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c>
                  <a:txBody>
                    <a:bodyPr vert="horz" wrap="square">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FontTx/>
                        <a:buNone/>
                      </a:pPr>
                      <a:r>
                        <a:rPr lang="zh-CN" altLang="en-US" sz="3200">
                          <a:solidFill>
                            <a:srgbClr val="000000"/>
                          </a:solidFill>
                          <a:latin typeface="宋体" pitchFamily="2" charset="-122"/>
                          <a:ea typeface="方正姚体"/>
                        </a:rPr>
                        <a:t> </a:t>
                      </a:r>
                      <a:r>
                        <a:rPr lang="en-US" altLang="zh-CN" sz="3200">
                          <a:solidFill>
                            <a:srgbClr val="000000"/>
                          </a:solidFill>
                          <a:latin typeface="宋体" pitchFamily="2" charset="-122"/>
                          <a:ea typeface="方正姚体"/>
                        </a:rPr>
                        <a:t>8</a:t>
                      </a:r>
                      <a:endParaRPr lang="en-US" altLang="zh-CN" sz="3200">
                        <a:solidFill>
                          <a:srgbClr val="000000"/>
                        </a:solidFill>
                        <a:latin typeface="Times New Roman" pitchFamily="18" charset="0"/>
                        <a:ea typeface="方正姚体"/>
                      </a:endParaRPr>
                    </a:p>
                    <a:p>
                      <a:pPr marL="0" lvl="0" indent="0" algn="ctr" eaLnBrk="0" hangingPunct="0">
                        <a:spcBef>
                          <a:spcPct val="0"/>
                        </a:spcBef>
                        <a:buFontTx/>
                        <a:buNone/>
                      </a:pPr>
                      <a:r>
                        <a:rPr lang="en-US" altLang="zh-CN" sz="3200">
                          <a:solidFill>
                            <a:srgbClr val="000000"/>
                          </a:solidFill>
                          <a:latin typeface="宋体" pitchFamily="2" charset="-122"/>
                          <a:ea typeface="方正姚体"/>
                        </a:rPr>
                        <a:t>25</a:t>
                      </a:r>
                      <a:endParaRPr lang="en-US" altLang="zh-CN" sz="3200">
                        <a:solidFill>
                          <a:srgbClr val="000000"/>
                        </a:solidFill>
                        <a:latin typeface="Times New Roman" pitchFamily="18" charset="0"/>
                        <a:ea typeface="方正姚体"/>
                      </a:endParaRPr>
                    </a:p>
                    <a:p>
                      <a:pPr marL="0" lvl="0" indent="0" algn="ctr" eaLnBrk="0" hangingPunct="0">
                        <a:spcBef>
                          <a:spcPct val="0"/>
                        </a:spcBef>
                        <a:buFontTx/>
                        <a:buNone/>
                      </a:pPr>
                      <a:r>
                        <a:rPr lang="en-US" altLang="zh-CN" sz="3200">
                          <a:solidFill>
                            <a:srgbClr val="000000"/>
                          </a:solidFill>
                          <a:latin typeface="宋体" pitchFamily="2" charset="-122"/>
                          <a:ea typeface="方正姚体"/>
                        </a:rPr>
                        <a:t>36</a:t>
                      </a:r>
                      <a:endParaRPr lang="en-US" altLang="zh-CN" sz="3200">
                        <a:solidFill>
                          <a:srgbClr val="000000"/>
                        </a:solidFill>
                        <a:latin typeface="Times New Roman" pitchFamily="18" charset="0"/>
                        <a:ea typeface="方正姚体"/>
                      </a:endParaRPr>
                    </a:p>
                    <a:p>
                      <a:pPr marL="0" lvl="0" indent="0" algn="ctr" eaLnBrk="0" hangingPunct="0">
                        <a:spcBef>
                          <a:spcPct val="0"/>
                        </a:spcBef>
                        <a:buFontTx/>
                        <a:buNone/>
                      </a:pPr>
                      <a:r>
                        <a:rPr lang="en-US" altLang="zh-CN" sz="3200">
                          <a:solidFill>
                            <a:srgbClr val="000000"/>
                          </a:solidFill>
                          <a:latin typeface="宋体" pitchFamily="2" charset="-122"/>
                          <a:ea typeface="方正姚体"/>
                        </a:rPr>
                        <a:t> 8</a:t>
                      </a:r>
                      <a:endParaRPr lang="en-US" altLang="zh-CN" sz="3200">
                        <a:solidFill>
                          <a:srgbClr val="000000"/>
                        </a:solidFill>
                        <a:latin typeface="Times New Roman" pitchFamily="18" charset="0"/>
                        <a:ea typeface="方正姚体"/>
                      </a:endParaRPr>
                    </a:p>
                    <a:p>
                      <a:pPr marL="0" lvl="0" indent="0" algn="ctr" eaLnBrk="0" hangingPunct="0">
                        <a:spcBef>
                          <a:spcPct val="0"/>
                        </a:spcBef>
                        <a:buFontTx/>
                        <a:buNone/>
                      </a:pPr>
                      <a:r>
                        <a:rPr lang="en-US" altLang="zh-CN" sz="3200">
                          <a:solidFill>
                            <a:srgbClr val="000000"/>
                          </a:solidFill>
                          <a:latin typeface="宋体" pitchFamily="2" charset="-122"/>
                          <a:ea typeface="方正姚体"/>
                        </a:rPr>
                        <a:t>23</a:t>
                      </a:r>
                      <a:endParaRPr lang="en-US" altLang="zh-CN" sz="3200">
                        <a:solidFill>
                          <a:srgbClr val="000000"/>
                        </a:solidFill>
                        <a:latin typeface="Times New Roman" pitchFamily="18" charset="0"/>
                        <a:ea typeface="方正姚体"/>
                      </a:endParaRPr>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noFill/>
                  </a:tcPr>
                </a:tc>
              </a:tr>
            </a:tbl>
          </a:graphicData>
        </a:graphic>
      </p:graphicFrame>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3"/>
          <a:stretch>
            <a:fillRect/>
          </a:stretch>
        </a:blipFill>
      </p:bgPr>
    </p:bg>
    <p:spTree>
      <p:nvGrpSpPr>
        <p:cNvPr id="1" name=""/>
        <p:cNvGrpSpPr/>
        <p:nvPr/>
      </p:nvGrpSpPr>
      <p:grpSpPr>
        <a:xfrm>
          <a:off x="0" y="0"/>
          <a:ext cx="0" cy="0"/>
        </a:xfrm>
      </p:grpSpPr>
      <p:sp>
        <p:nvSpPr>
          <p:cNvPr id="248834" name=""/>
          <p:cNvSpPr/>
          <p:nvPr>
            <p:ph type="title" idx="4294967295"/>
          </p:nvPr>
        </p:nvSpPr>
        <p:spPr>
          <a:xfrm>
            <a:off x="611188" y="549275"/>
            <a:ext cx="8001000" cy="1358900"/>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3200" b="1" i="0" u="none">
                <a:solidFill>
                  <a:schemeClr val="bg1"/>
                </a:solidFill>
                <a:latin typeface="Verdana" pitchFamily="34" charset="0"/>
              </a:defRPr>
            </a:lvl1pPr>
          </a:lstStyle>
          <a:p>
            <a:pPr lvl="0"/>
            <a:r>
              <a:rPr lang="zh-CN" altLang="en-US" sz="1800">
                <a:solidFill>
                  <a:srgbClr val="000000"/>
                </a:solidFill>
                <a:ea typeface="方正姚体"/>
              </a:rPr>
              <a:t>引导案例</a:t>
            </a:r>
            <a:br>
              <a:rPr lang="zh-CN" altLang="en-US" sz="1800">
                <a:solidFill>
                  <a:srgbClr val="000000"/>
                </a:solidFill>
                <a:ea typeface="方正姚体"/>
              </a:rPr>
            </a:br>
            <a:r>
              <a:rPr lang="zh-CN" altLang="en-US" sz="1800">
                <a:solidFill>
                  <a:srgbClr val="000000"/>
                </a:solidFill>
                <a:ea typeface="方正姚体"/>
              </a:rPr>
              <a:t>香港和记黄埔港口集团旗下的大型仓储基地 </a:t>
            </a:r>
            <a:br>
              <a:rPr lang="zh-CN" altLang="en-US" sz="1800">
                <a:solidFill>
                  <a:srgbClr val="000000"/>
                </a:solidFill>
                <a:ea typeface="方正姚体"/>
              </a:rPr>
            </a:br>
            <a:r>
              <a:rPr lang="zh-CN" altLang="en-US" sz="1800">
                <a:solidFill>
                  <a:srgbClr val="000000"/>
                </a:solidFill>
                <a:ea typeface="方正姚体"/>
              </a:rPr>
              <a:t>　　　　　　　　　　　　</a:t>
            </a:r>
            <a:r>
              <a:rPr lang="en-US" altLang="zh-CN" sz="1800">
                <a:solidFill>
                  <a:srgbClr val="000000"/>
                </a:solidFill>
                <a:ea typeface="方正姚体"/>
              </a:rPr>
              <a:t>——</a:t>
            </a:r>
            <a:r>
              <a:rPr lang="zh-CN" altLang="en-US" sz="1800">
                <a:solidFill>
                  <a:srgbClr val="000000"/>
                </a:solidFill>
                <a:ea typeface="方正姚体"/>
              </a:rPr>
              <a:t>观澜内陆集装箱仓储中心</a:t>
            </a:r>
            <a:r>
              <a:rPr lang="zh-CN" altLang="en-US">
                <a:solidFill>
                  <a:srgbClr val="000000"/>
                </a:solidFill>
                <a:ea typeface="方正姚体"/>
              </a:rPr>
              <a:t> </a:t>
            </a:r>
          </a:p>
        </p:txBody>
      </p:sp>
      <p:sp>
        <p:nvSpPr>
          <p:cNvPr id="248835" name=""/>
          <p:cNvSpPr/>
          <p:nvPr>
            <p:ph type="body" idx="4294967295"/>
          </p:nvPr>
        </p:nvSpPr>
        <p:spPr>
          <a:xfrm>
            <a:off x="503238" y="4292600"/>
            <a:ext cx="8640762" cy="1944688"/>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32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8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4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5pPr>
          </a:lstStyle>
          <a:p>
            <a:pPr lvl="0">
              <a:lnSpc>
                <a:spcPct val="90000"/>
              </a:lnSpc>
              <a:buNone/>
            </a:pPr>
            <a:r>
              <a:rPr lang="zh-CN" altLang="en-US" sz="1600">
                <a:solidFill>
                  <a:srgbClr val="000000"/>
                </a:solidFill>
                <a:ea typeface="方正姚体"/>
              </a:rPr>
              <a:t>               和记黄埔港口集团旗下的深圳和记内陆集装箱仓储在深圳观澜设立了大型物流仓储基地“观澜内陆集装箱仓储中心”，以配合华南地区的进出口贸易发展。目前已建成两座面积为2万平方米的大型出口监管仓，4万平方米的货柜堆场，以及与之相配套的报关楼、验货中心及办公场所。 </a:t>
            </a:r>
            <a:br>
              <a:rPr lang="zh-CN" altLang="en-US" sz="1600">
                <a:solidFill>
                  <a:srgbClr val="000000"/>
                </a:solidFill>
                <a:ea typeface="方正姚体"/>
              </a:rPr>
            </a:br>
            <a:r>
              <a:rPr lang="zh-CN" altLang="en-US" sz="1600">
                <a:solidFill>
                  <a:srgbClr val="000000"/>
                </a:solidFill>
                <a:ea typeface="方正姚体"/>
              </a:rPr>
              <a:t>　　观澜内陆集装箱仓储中心实现高科技智能化出口监管仓及堆场操作，包括采用WIS（仓储管理系统）和TOMS（堆场管理系统）管理仓储运作及堆场操作；全球海关、船公司、租箱公司及客户查询库存资料，了解货物进出仓的情况；IC卡闸口自动识别验放CTV全方位监控；电子系统报关，为客户提供方便快捷的报关服务。 </a:t>
            </a:r>
            <a:br>
              <a:rPr lang="zh-CN" altLang="en-US" sz="1600">
                <a:solidFill>
                  <a:srgbClr val="000000"/>
                </a:solidFill>
                <a:ea typeface="方正姚体"/>
              </a:rPr>
            </a:br>
          </a:p>
        </p:txBody>
      </p:sp>
      <p:pic>
        <p:nvPicPr>
          <p:cNvPr id="248836" name=""/>
          <p:cNvPicPr/>
          <p:nvPr/>
        </p:nvPicPr>
        <p:blipFill>
          <a:blip r:embed="rId2"/>
          <a:stretch>
            <a:fillRect/>
          </a:stretch>
        </p:blipFill>
        <p:spPr>
          <a:xfrm>
            <a:off x="611188" y="1341438"/>
            <a:ext cx="7867650" cy="2736850"/>
          </a:xfrm>
          <a:prstGeom prst="rect">
            <a:avLst/>
          </a:prstGeom>
          <a:noFill/>
          <a:ln>
            <a:miter lim="800000"/>
          </a:ln>
        </p:spPr>
      </p:pic>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p:bgPr>
    </p:bg>
    <p:spTree>
      <p:nvGrpSpPr>
        <p:cNvPr id="1" name=""/>
        <p:cNvGrpSpPr/>
        <p:nvPr/>
      </p:nvGrpSpPr>
      <p:grpSpPr>
        <a:xfrm>
          <a:off x="0" y="0"/>
          <a:ext cx="0" cy="0"/>
        </a:xfrm>
      </p:grpSpPr>
      <p:sp>
        <p:nvSpPr>
          <p:cNvPr id="250882" name=""/>
          <p:cNvSpPr/>
          <p:nvPr>
            <p:ph type="title" idx="4294967295"/>
          </p:nvPr>
        </p:nvSpPr>
        <p:spPr>
          <a:xfrm>
            <a:off x="733425" y="731838"/>
            <a:ext cx="7800975" cy="563562"/>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3200" b="1" i="0" u="none">
                <a:solidFill>
                  <a:schemeClr val="bg1"/>
                </a:solidFill>
                <a:latin typeface="Verdana" pitchFamily="34" charset="0"/>
              </a:defRPr>
            </a:lvl1pPr>
          </a:lstStyle>
          <a:p>
            <a:pPr lvl="0"/>
            <a:r>
              <a:rPr lang="zh-CN" altLang="en-US">
                <a:solidFill>
                  <a:srgbClr val="000000"/>
                </a:solidFill>
                <a:ea typeface="方正姚体"/>
              </a:rPr>
              <a:t>内容提要</a:t>
            </a:r>
          </a:p>
        </p:txBody>
      </p:sp>
      <p:grpSp>
        <p:nvGrpSpPr>
          <p:cNvPr id="250883" name=""/>
          <p:cNvGrpSpPr/>
          <p:nvPr/>
        </p:nvGrpSpPr>
        <p:grpSpPr>
          <a:xfrm>
            <a:off x="2362200" y="1905000"/>
            <a:ext cx="4724400" cy="685800"/>
            <a:chOff x="1296" y="1824"/>
            <a:chExt cx="2976" cy="432"/>
          </a:xfrm>
        </p:grpSpPr>
        <p:sp>
          <p:nvSpPr>
            <p:cNvPr id="250884" name=""/>
            <p:cNvSpPr/>
            <p:nvPr/>
          </p:nvSpPr>
          <p:spPr bwMode="gray">
            <a:xfrm>
              <a:off x="1536" y="1899"/>
              <a:ext cx="2736" cy="288"/>
            </a:xfrm>
            <a:prstGeom prst="roundRect">
              <a:avLst>
                <a:gd name="adj" fmla="val 16667"/>
              </a:avLst>
            </a:prstGeom>
            <a:noFill/>
            <a:ln w="28575">
              <a:solidFill>
                <a:schemeClr val="accent2"/>
              </a:solidFill>
              <a:miter lim="800000"/>
            </a:ln>
            <a:effectLst>
              <a:outerShdw dist="99190" dir="2388334" algn="ctr">
                <a:schemeClr val="bg2">
                  <a:alpha val="50000"/>
                </a:schemeClr>
              </a:outerShdw>
            </a:effectLst>
          </p:spPr>
          <p:txBody>
            <a:bodyPr/>
            <a:lstStyle>
              <a:defPPr algn="l" rtl="0" eaLnBrk="1" hangingPunct="1">
                <a:defRPr kumimoji="0" lang="en-US" alt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885" name=""/>
            <p:cNvSpPr/>
            <p:nvPr/>
          </p:nvSpPr>
          <p:spPr bwMode="gray">
            <a:xfrm>
              <a:off x="1296" y="1824"/>
              <a:ext cx="432" cy="432"/>
            </a:xfrm>
            <a:prstGeom prst="diamond">
              <a:avLst/>
            </a:prstGeom>
            <a:solidFill>
              <a:schemeClr val="accent2"/>
            </a:solidFill>
            <a:ln w="25400">
              <a:solidFill>
                <a:schemeClr val="bg1"/>
              </a:solidFill>
              <a:miter lim="800000"/>
            </a:ln>
            <a:effectLst>
              <a:outerShdw dist="63500" dir="2212194" algn="ctr">
                <a:srgbClr val="333333">
                  <a:alpha val="50000"/>
                </a:srgbClr>
              </a:outerShdw>
            </a:effectLst>
          </p:spPr>
          <p:txBody>
            <a:bodyPr/>
            <a:lstStyle>
              <a:defPPr algn="l" rtl="0" eaLnBrk="1" hangingPunct="1">
                <a:defRPr kumimoji="0" lang="en-US" alt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886" name=""/>
            <p:cNvSpPr/>
            <p:nvPr/>
          </p:nvSpPr>
          <p:spPr bwMode="gray">
            <a:xfrm>
              <a:off x="1680" y="1934"/>
              <a:ext cx="2162" cy="231"/>
            </a:xfrm>
            <a:prstGeom prst="rect">
              <a:avLst/>
            </a:prstGeom>
            <a:noFill/>
            <a:ln>
              <a:no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0" hangingPunct="0"/>
              <a:r>
                <a:rPr lang="zh-CN" altLang="en-US" b="1">
                  <a:solidFill>
                    <a:srgbClr val="000000"/>
                  </a:solidFill>
                  <a:ea typeface="方正姚体"/>
                  <a:hlinkClick r:id="rId2"/>
                </a:rPr>
                <a:t>仓储概述</a:t>
              </a:r>
              <a:endParaRPr lang="zh-CN" altLang="en-US" b="1">
                <a:solidFill>
                  <a:srgbClr val="000000"/>
                </a:solidFill>
                <a:ea typeface="方正姚体"/>
              </a:endParaRPr>
            </a:p>
          </p:txBody>
        </p:sp>
        <p:sp>
          <p:nvSpPr>
            <p:cNvPr id="250887" name=""/>
            <p:cNvSpPr/>
            <p:nvPr/>
          </p:nvSpPr>
          <p:spPr bwMode="gray">
            <a:xfrm>
              <a:off x="1393" y="1886"/>
              <a:ext cx="222" cy="288"/>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eaLnBrk="0" hangingPunct="0"/>
              <a:r>
                <a:rPr lang="en-US" altLang="zh-CN" sz="2400">
                  <a:solidFill>
                    <a:srgbClr val="000000"/>
                  </a:solidFill>
                  <a:ea typeface="方正姚体"/>
                </a:rPr>
                <a:t>1</a:t>
              </a:r>
            </a:p>
          </p:txBody>
        </p:sp>
      </p:grpSp>
      <p:grpSp>
        <p:nvGrpSpPr>
          <p:cNvPr id="250888" name=""/>
          <p:cNvGrpSpPr/>
          <p:nvPr/>
        </p:nvGrpSpPr>
        <p:grpSpPr>
          <a:xfrm>
            <a:off x="2362200" y="2743200"/>
            <a:ext cx="4724400" cy="685800"/>
            <a:chOff x="1296" y="1824"/>
            <a:chExt cx="2976" cy="432"/>
          </a:xfrm>
        </p:grpSpPr>
        <p:sp>
          <p:nvSpPr>
            <p:cNvPr id="250889" name=""/>
            <p:cNvSpPr/>
            <p:nvPr/>
          </p:nvSpPr>
          <p:spPr bwMode="gray">
            <a:xfrm>
              <a:off x="1536" y="1899"/>
              <a:ext cx="2736" cy="288"/>
            </a:xfrm>
            <a:prstGeom prst="roundRect">
              <a:avLst>
                <a:gd name="adj" fmla="val 16667"/>
              </a:avLst>
            </a:prstGeom>
            <a:noFill/>
            <a:ln w="28575">
              <a:solidFill>
                <a:schemeClr val="accent1"/>
              </a:solidFill>
              <a:miter lim="800000"/>
            </a:ln>
            <a:effectLst>
              <a:outerShdw dist="99190" dir="2388334" algn="ctr">
                <a:schemeClr val="bg2">
                  <a:alpha val="50000"/>
                </a:schemeClr>
              </a:outerShdw>
            </a:effectLst>
          </p:spPr>
          <p:txBody>
            <a:bodyPr/>
            <a:lstStyle>
              <a:defPPr algn="l" rtl="0" eaLnBrk="1" hangingPunct="1">
                <a:defRPr kumimoji="0" lang="en-US" alt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890" name=""/>
            <p:cNvSpPr/>
            <p:nvPr/>
          </p:nvSpPr>
          <p:spPr bwMode="gray">
            <a:xfrm>
              <a:off x="1296" y="1824"/>
              <a:ext cx="432" cy="432"/>
            </a:xfrm>
            <a:prstGeom prst="diamond">
              <a:avLst/>
            </a:prstGeom>
            <a:solidFill>
              <a:schemeClr val="accent1"/>
            </a:solidFill>
            <a:ln w="25400">
              <a:solidFill>
                <a:schemeClr val="bg1"/>
              </a:solidFill>
              <a:miter lim="800000"/>
            </a:ln>
            <a:effectLst>
              <a:outerShdw dist="63500" dir="2212194" algn="ctr">
                <a:srgbClr val="333333">
                  <a:alpha val="50000"/>
                </a:srgbClr>
              </a:outerShdw>
            </a:effectLst>
          </p:spPr>
          <p:txBody>
            <a:bodyPr/>
            <a:lstStyle>
              <a:defPPr algn="l" rtl="0" eaLnBrk="1" hangingPunct="1">
                <a:defRPr kumimoji="0" lang="en-US" alt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891" name=""/>
            <p:cNvSpPr/>
            <p:nvPr/>
          </p:nvSpPr>
          <p:spPr bwMode="gray">
            <a:xfrm>
              <a:off x="1680" y="1934"/>
              <a:ext cx="2162" cy="231"/>
            </a:xfrm>
            <a:prstGeom prst="rect">
              <a:avLst/>
            </a:prstGeom>
            <a:noFill/>
            <a:ln>
              <a:no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0" hangingPunct="0"/>
              <a:r>
                <a:rPr lang="zh-CN" altLang="en-US" b="1">
                  <a:solidFill>
                    <a:srgbClr val="000000"/>
                  </a:solidFill>
                  <a:ea typeface="方正姚体"/>
                  <a:hlinkClick r:id="rId3"/>
                </a:rPr>
                <a:t>仓储管理</a:t>
              </a:r>
              <a:endParaRPr lang="zh-CN" altLang="en-US" b="1">
                <a:solidFill>
                  <a:srgbClr val="000000"/>
                </a:solidFill>
                <a:ea typeface="方正姚体"/>
              </a:endParaRPr>
            </a:p>
          </p:txBody>
        </p:sp>
        <p:sp>
          <p:nvSpPr>
            <p:cNvPr id="250892" name=""/>
            <p:cNvSpPr/>
            <p:nvPr/>
          </p:nvSpPr>
          <p:spPr bwMode="gray">
            <a:xfrm>
              <a:off x="1393" y="1886"/>
              <a:ext cx="222" cy="288"/>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eaLnBrk="0" hangingPunct="0"/>
              <a:r>
                <a:rPr lang="en-US" altLang="zh-CN" sz="2400">
                  <a:solidFill>
                    <a:srgbClr val="000000"/>
                  </a:solidFill>
                  <a:ea typeface="方正姚体"/>
                </a:rPr>
                <a:t>2</a:t>
              </a:r>
            </a:p>
          </p:txBody>
        </p:sp>
      </p:grpSp>
      <p:grpSp>
        <p:nvGrpSpPr>
          <p:cNvPr id="250893" name=""/>
          <p:cNvGrpSpPr/>
          <p:nvPr/>
        </p:nvGrpSpPr>
        <p:grpSpPr>
          <a:xfrm>
            <a:off x="2362200" y="3581400"/>
            <a:ext cx="4724400" cy="685800"/>
            <a:chOff x="1296" y="1824"/>
            <a:chExt cx="2976" cy="432"/>
          </a:xfrm>
        </p:grpSpPr>
        <p:sp>
          <p:nvSpPr>
            <p:cNvPr id="250894" name=""/>
            <p:cNvSpPr/>
            <p:nvPr/>
          </p:nvSpPr>
          <p:spPr bwMode="gray">
            <a:xfrm>
              <a:off x="1536" y="1899"/>
              <a:ext cx="2736" cy="288"/>
            </a:xfrm>
            <a:prstGeom prst="roundRect">
              <a:avLst>
                <a:gd name="adj" fmla="val 16667"/>
              </a:avLst>
            </a:prstGeom>
            <a:noFill/>
            <a:ln w="28575">
              <a:solidFill>
                <a:schemeClr val="hlink"/>
              </a:solidFill>
              <a:miter lim="800000"/>
            </a:ln>
            <a:effectLst>
              <a:outerShdw dist="99190" dir="2388334" algn="ctr">
                <a:schemeClr val="bg2">
                  <a:alpha val="50000"/>
                </a:schemeClr>
              </a:outerShdw>
            </a:effectLst>
          </p:spPr>
          <p:txBody>
            <a:bodyPr/>
            <a:lstStyle>
              <a:defPPr algn="l" rtl="0" eaLnBrk="1" hangingPunct="1">
                <a:defRPr kumimoji="0" lang="en-US" alt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895" name=""/>
            <p:cNvSpPr/>
            <p:nvPr/>
          </p:nvSpPr>
          <p:spPr bwMode="gray">
            <a:xfrm>
              <a:off x="1296" y="1824"/>
              <a:ext cx="432" cy="432"/>
            </a:xfrm>
            <a:prstGeom prst="diamond">
              <a:avLst/>
            </a:prstGeom>
            <a:solidFill>
              <a:schemeClr val="hlink"/>
            </a:solidFill>
            <a:ln w="25400">
              <a:solidFill>
                <a:schemeClr val="bg1"/>
              </a:solidFill>
              <a:miter lim="800000"/>
            </a:ln>
            <a:effectLst>
              <a:outerShdw dist="63500" dir="2212194" algn="ctr">
                <a:srgbClr val="333333">
                  <a:alpha val="50000"/>
                </a:srgbClr>
              </a:outerShdw>
            </a:effectLst>
          </p:spPr>
          <p:txBody>
            <a:bodyPr/>
            <a:lstStyle>
              <a:defPPr algn="l" rtl="0" eaLnBrk="1" hangingPunct="1">
                <a:defRPr kumimoji="0" lang="en-US" alt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896" name=""/>
            <p:cNvSpPr/>
            <p:nvPr/>
          </p:nvSpPr>
          <p:spPr bwMode="gray">
            <a:xfrm>
              <a:off x="1680" y="1934"/>
              <a:ext cx="2162" cy="231"/>
            </a:xfrm>
            <a:prstGeom prst="rect">
              <a:avLst/>
            </a:prstGeom>
            <a:noFill/>
            <a:ln>
              <a:no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0" hangingPunct="0"/>
              <a:r>
                <a:rPr lang="zh-CN" altLang="en-US" b="1">
                  <a:solidFill>
                    <a:srgbClr val="000000"/>
                  </a:solidFill>
                  <a:ea typeface="方正姚体"/>
                  <a:hlinkClick r:id="rId4"/>
                </a:rPr>
                <a:t>仓储作业流程</a:t>
              </a:r>
              <a:endParaRPr lang="zh-CN" altLang="en-US" b="1">
                <a:solidFill>
                  <a:srgbClr val="000000"/>
                </a:solidFill>
                <a:ea typeface="方正姚体"/>
              </a:endParaRPr>
            </a:p>
          </p:txBody>
        </p:sp>
        <p:sp>
          <p:nvSpPr>
            <p:cNvPr id="250897" name=""/>
            <p:cNvSpPr/>
            <p:nvPr/>
          </p:nvSpPr>
          <p:spPr bwMode="gray">
            <a:xfrm>
              <a:off x="1393" y="1886"/>
              <a:ext cx="222" cy="288"/>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eaLnBrk="0" hangingPunct="0"/>
              <a:r>
                <a:rPr lang="en-US" altLang="zh-CN" sz="2400">
                  <a:solidFill>
                    <a:srgbClr val="000000"/>
                  </a:solidFill>
                  <a:ea typeface="方正姚体"/>
                </a:rPr>
                <a:t>3</a:t>
              </a:r>
            </a:p>
          </p:txBody>
        </p:sp>
      </p:grpSp>
      <p:grpSp>
        <p:nvGrpSpPr>
          <p:cNvPr id="250898" name=""/>
          <p:cNvGrpSpPr/>
          <p:nvPr/>
        </p:nvGrpSpPr>
        <p:grpSpPr>
          <a:xfrm>
            <a:off x="2362200" y="4495800"/>
            <a:ext cx="4724400" cy="685800"/>
            <a:chOff x="1296" y="1824"/>
            <a:chExt cx="2976" cy="432"/>
          </a:xfrm>
        </p:grpSpPr>
        <p:sp>
          <p:nvSpPr>
            <p:cNvPr id="250899" name=""/>
            <p:cNvSpPr/>
            <p:nvPr/>
          </p:nvSpPr>
          <p:spPr bwMode="gray">
            <a:xfrm>
              <a:off x="1536" y="1899"/>
              <a:ext cx="2736" cy="288"/>
            </a:xfrm>
            <a:prstGeom prst="roundRect">
              <a:avLst>
                <a:gd name="adj" fmla="val 16667"/>
              </a:avLst>
            </a:prstGeom>
            <a:noFill/>
            <a:ln w="28575">
              <a:solidFill>
                <a:schemeClr val="folHlink"/>
              </a:solidFill>
              <a:miter lim="800000"/>
            </a:ln>
            <a:effectLst>
              <a:outerShdw dist="99190" dir="2388334" algn="ctr">
                <a:schemeClr val="bg2">
                  <a:alpha val="50000"/>
                </a:schemeClr>
              </a:outerShdw>
            </a:effectLst>
          </p:spPr>
          <p:txBody>
            <a:bodyPr wrap="none" anchor="ctr" anchorCtr="0">
              <a:no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solidFill>
                  <a:srgbClr val="000000"/>
                </a:solidFill>
                <a:ea typeface="方正姚体"/>
              </a:endParaRPr>
            </a:p>
          </p:txBody>
        </p:sp>
        <p:sp>
          <p:nvSpPr>
            <p:cNvPr id="250900" name=""/>
            <p:cNvSpPr/>
            <p:nvPr/>
          </p:nvSpPr>
          <p:spPr bwMode="gray">
            <a:xfrm>
              <a:off x="1296" y="1824"/>
              <a:ext cx="432" cy="432"/>
            </a:xfrm>
            <a:prstGeom prst="diamond">
              <a:avLst/>
            </a:prstGeom>
            <a:solidFill>
              <a:schemeClr val="folHlink"/>
            </a:solidFill>
            <a:ln w="25400">
              <a:solidFill>
                <a:schemeClr val="bg1"/>
              </a:solidFill>
              <a:miter lim="800000"/>
            </a:ln>
            <a:effectLst>
              <a:outerShdw dist="63500" dir="2212194" algn="ctr">
                <a:srgbClr val="333333">
                  <a:alpha val="50000"/>
                </a:srgbClr>
              </a:outerShdw>
            </a:effectLst>
          </p:spPr>
          <p:txBody>
            <a:bodyPr/>
            <a:lstStyle>
              <a:defPPr algn="l" rtl="0" eaLnBrk="1" hangingPunct="1">
                <a:defRPr kumimoji="0" lang="en-US" alt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0901" name=""/>
            <p:cNvSpPr/>
            <p:nvPr/>
          </p:nvSpPr>
          <p:spPr bwMode="gray">
            <a:xfrm>
              <a:off x="1680" y="1934"/>
              <a:ext cx="2162" cy="231"/>
            </a:xfrm>
            <a:prstGeom prst="rect">
              <a:avLst/>
            </a:prstGeom>
            <a:noFill/>
            <a:ln>
              <a:no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eaLnBrk="0" hangingPunct="0"/>
              <a:r>
                <a:rPr lang="zh-CN" altLang="en-US" b="1">
                  <a:solidFill>
                    <a:srgbClr val="000000"/>
                  </a:solidFill>
                  <a:ea typeface="方正姚体"/>
                  <a:hlinkClick r:id="rId5"/>
                </a:rPr>
                <a:t>仓储业现状及发展</a:t>
              </a:r>
              <a:endParaRPr lang="zh-CN" altLang="en-US" b="1">
                <a:solidFill>
                  <a:srgbClr val="000000"/>
                </a:solidFill>
                <a:ea typeface="方正姚体"/>
              </a:endParaRPr>
            </a:p>
          </p:txBody>
        </p:sp>
        <p:sp>
          <p:nvSpPr>
            <p:cNvPr id="250902" name=""/>
            <p:cNvSpPr/>
            <p:nvPr/>
          </p:nvSpPr>
          <p:spPr bwMode="gray">
            <a:xfrm>
              <a:off x="1393" y="1886"/>
              <a:ext cx="222" cy="288"/>
            </a:xfrm>
            <a:prstGeom prst="rect">
              <a:avLst/>
            </a:prstGeom>
            <a:noFill/>
            <a:ln>
              <a:noFill/>
              <a:miter lim="800000"/>
            </a:ln>
          </p:spPr>
          <p:txBody>
            <a:bodyPr wrap="none" anchor="t" anchorCtr="0">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eaLnBrk="0" hangingPunct="0"/>
              <a:r>
                <a:rPr lang="en-US" altLang="zh-CN" sz="2400">
                  <a:solidFill>
                    <a:srgbClr val="000000"/>
                  </a:solidFill>
                  <a:ea typeface="方正姚体"/>
                </a:rPr>
                <a:t>4</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6"/>
          <a:stretch>
            <a:fillRect/>
          </a:stretch>
        </a:blipFill>
      </p:bgPr>
    </p:bg>
    <p:spTree>
      <p:nvGrpSpPr>
        <p:cNvPr id="1" name=""/>
        <p:cNvGrpSpPr/>
        <p:nvPr/>
      </p:nvGrpSpPr>
      <p:grpSpPr>
        <a:xfrm>
          <a:off x="0" y="0"/>
          <a:ext cx="0" cy="0"/>
        </a:xfrm>
      </p:grpSpPr>
      <p:sp>
        <p:nvSpPr>
          <p:cNvPr id="251906" name=""/>
          <p:cNvSpPr/>
          <p:nvPr>
            <p:ph type="title" idx="4294967295"/>
          </p:nvPr>
        </p:nvSpPr>
        <p:spPr>
          <a:xfrm>
            <a:off x="733425" y="731838"/>
            <a:ext cx="7800975" cy="563562"/>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3200" b="1" i="0" u="none">
                <a:solidFill>
                  <a:schemeClr val="bg1"/>
                </a:solidFill>
                <a:latin typeface="Verdana" pitchFamily="34" charset="0"/>
              </a:defRPr>
            </a:lvl1pPr>
          </a:lstStyle>
          <a:p>
            <a:pPr lvl="0"/>
            <a:r>
              <a:rPr lang="zh-CN" altLang="en-US" sz="2800">
                <a:solidFill>
                  <a:srgbClr val="000000"/>
                </a:solidFill>
                <a:ea typeface="方正姚体"/>
              </a:rPr>
              <a:t>第一节 仓储概述</a:t>
            </a:r>
          </a:p>
        </p:txBody>
      </p:sp>
      <p:sp>
        <p:nvSpPr>
          <p:cNvPr id="251907" name=""/>
          <p:cNvSpPr/>
          <p:nvPr>
            <p:ph type="body" idx="4294967295"/>
          </p:nvPr>
        </p:nvSpPr>
        <p:spPr>
          <a:xfrm>
            <a:off x="457200" y="1419225"/>
            <a:ext cx="8229600" cy="4879975"/>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32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8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4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5pPr>
          </a:lstStyle>
          <a:p>
            <a:pPr lvl="0"/>
            <a:r>
              <a:rPr lang="zh-CN" altLang="en-US">
                <a:solidFill>
                  <a:srgbClr val="000000"/>
                </a:solidFill>
                <a:ea typeface="方正姚体"/>
              </a:rPr>
              <a:t>一、</a:t>
            </a:r>
            <a:r>
              <a:rPr lang="zh-CN" altLang="en-US">
                <a:solidFill>
                  <a:srgbClr val="000000"/>
                </a:solidFill>
                <a:ea typeface="方正姚体"/>
                <a:hlinkClick r:id="rId2"/>
              </a:rPr>
              <a:t>仓储的概念和性质</a:t>
            </a:r>
            <a:endParaRPr lang="zh-CN" altLang="en-US">
              <a:solidFill>
                <a:srgbClr val="000000"/>
              </a:solidFill>
              <a:ea typeface="方正姚体"/>
            </a:endParaRPr>
          </a:p>
          <a:p>
            <a:pPr lvl="0"/>
            <a:r>
              <a:rPr lang="zh-CN" altLang="en-US">
                <a:solidFill>
                  <a:srgbClr val="000000"/>
                </a:solidFill>
                <a:ea typeface="方正姚体"/>
              </a:rPr>
              <a:t>二、</a:t>
            </a:r>
            <a:r>
              <a:rPr lang="zh-CN" altLang="en-US">
                <a:solidFill>
                  <a:srgbClr val="000000"/>
                </a:solidFill>
                <a:ea typeface="方正姚体"/>
                <a:hlinkClick r:id="rId3"/>
              </a:rPr>
              <a:t>仓储产生的原因</a:t>
            </a:r>
            <a:endParaRPr lang="zh-CN" altLang="en-US">
              <a:solidFill>
                <a:srgbClr val="000000"/>
              </a:solidFill>
              <a:ea typeface="方正姚体"/>
            </a:endParaRPr>
          </a:p>
          <a:p>
            <a:pPr lvl="0"/>
            <a:r>
              <a:rPr lang="zh-CN" altLang="en-US">
                <a:solidFill>
                  <a:srgbClr val="000000"/>
                </a:solidFill>
                <a:ea typeface="方正姚体"/>
              </a:rPr>
              <a:t>三、</a:t>
            </a:r>
            <a:r>
              <a:rPr lang="zh-CN" altLang="en-US">
                <a:solidFill>
                  <a:srgbClr val="000000"/>
                </a:solidFill>
                <a:ea typeface="方正姚体"/>
                <a:hlinkClick r:id="rId4"/>
              </a:rPr>
              <a:t>仓储的作用与功能</a:t>
            </a:r>
            <a:endParaRPr lang="zh-CN" altLang="en-US">
              <a:solidFill>
                <a:srgbClr val="000000"/>
              </a:solidFill>
              <a:ea typeface="方正姚体"/>
            </a:endParaRPr>
          </a:p>
          <a:p>
            <a:pPr lvl="0"/>
            <a:r>
              <a:rPr lang="zh-CN" altLang="en-US">
                <a:solidFill>
                  <a:srgbClr val="000000"/>
                </a:solidFill>
                <a:ea typeface="方正姚体"/>
              </a:rPr>
              <a:t>四、</a:t>
            </a:r>
            <a:r>
              <a:rPr lang="zh-CN" altLang="en-US">
                <a:solidFill>
                  <a:srgbClr val="000000"/>
                </a:solidFill>
                <a:ea typeface="方正姚体"/>
                <a:hlinkClick r:id="rId5"/>
              </a:rPr>
              <a:t>仓储的种类</a:t>
            </a:r>
            <a:endParaRPr lang="zh-CN" altLang="en-US">
              <a:solidFill>
                <a:srgbClr val="000000"/>
              </a:solidFill>
              <a:ea typeface="方正姚体"/>
            </a:endParaRPr>
          </a:p>
          <a:p>
            <a:pPr lvl="0"/>
            <a:endParaRPr lang="zh-CN" altLang="en-US">
              <a:solidFill>
                <a:srgbClr val="000000"/>
              </a:solidFill>
              <a:ea typeface="方正姚体"/>
            </a:endParaRPr>
          </a:p>
          <a:p>
            <a:pPr lvl="0"/>
            <a:endParaRPr lang="zh-CN" altLang="en-US">
              <a:solidFill>
                <a:srgbClr val="000000"/>
              </a:solidFill>
              <a:ea typeface="方正姚体"/>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252930" name=""/>
          <p:cNvSpPr/>
          <p:nvPr>
            <p:ph type="body" idx="4294967295"/>
          </p:nvPr>
        </p:nvSpPr>
        <p:spPr>
          <a:xfrm>
            <a:off x="323850" y="1557338"/>
            <a:ext cx="7686675" cy="4513262"/>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32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8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4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5pPr>
          </a:lstStyle>
          <a:p>
            <a:pPr lvl="0">
              <a:lnSpc>
                <a:spcPct val="80000"/>
              </a:lnSpc>
            </a:pPr>
            <a:r>
              <a:rPr lang="zh-CN" altLang="en-US" b="1">
                <a:solidFill>
                  <a:srgbClr val="000000"/>
                </a:solidFill>
                <a:ea typeface="方正姚体"/>
              </a:rPr>
              <a:t>一、仓储的概念和性质</a:t>
            </a:r>
            <a:endParaRPr lang="en-US" altLang="zh-CN" b="1">
              <a:solidFill>
                <a:srgbClr val="000000"/>
              </a:solidFill>
              <a:ea typeface="方正姚体"/>
            </a:endParaRPr>
          </a:p>
          <a:p>
            <a:pPr lvl="1">
              <a:lnSpc>
                <a:spcPct val="80000"/>
              </a:lnSpc>
            </a:pPr>
            <a:r>
              <a:rPr lang="en-US" altLang="zh-CN">
                <a:solidFill>
                  <a:srgbClr val="000000"/>
                </a:solidFill>
                <a:ea typeface="方正姚体"/>
              </a:rPr>
              <a:t>1.</a:t>
            </a:r>
            <a:r>
              <a:rPr lang="zh-CN" altLang="en-US">
                <a:solidFill>
                  <a:srgbClr val="000000"/>
                </a:solidFill>
                <a:ea typeface="方正姚体"/>
              </a:rPr>
              <a:t>仓</a:t>
            </a:r>
            <a:r>
              <a:rPr lang="en-US" altLang="zh-CN">
                <a:solidFill>
                  <a:srgbClr val="000000"/>
                </a:solidFill>
                <a:ea typeface="方正姚体"/>
              </a:rPr>
              <a:t>+</a:t>
            </a:r>
            <a:r>
              <a:rPr lang="zh-CN" altLang="en-US">
                <a:solidFill>
                  <a:srgbClr val="000000"/>
                </a:solidFill>
                <a:ea typeface="方正姚体"/>
              </a:rPr>
              <a:t>储</a:t>
            </a:r>
          </a:p>
          <a:p>
            <a:pPr lvl="1">
              <a:lnSpc>
                <a:spcPct val="80000"/>
              </a:lnSpc>
            </a:pPr>
            <a:endParaRPr lang="zh-CN" altLang="en-US">
              <a:solidFill>
                <a:srgbClr val="000000"/>
              </a:solidFill>
              <a:ea typeface="方正姚体"/>
            </a:endParaRPr>
          </a:p>
        </p:txBody>
      </p:sp>
      <p:grpSp>
        <p:nvGrpSpPr>
          <p:cNvPr id="252931" name=""/>
          <p:cNvGrpSpPr/>
          <p:nvPr/>
        </p:nvGrpSpPr>
        <p:grpSpPr>
          <a:xfrm>
            <a:off x="1619250" y="2420938"/>
            <a:ext cx="7345362" cy="1800225"/>
            <a:chOff x="657" y="1424"/>
            <a:chExt cx="4627" cy="1134"/>
          </a:xfrm>
        </p:grpSpPr>
        <p:sp>
          <p:nvSpPr>
            <p:cNvPr id="252932" name=""/>
            <p:cNvSpPr/>
            <p:nvPr/>
          </p:nvSpPr>
          <p:spPr>
            <a:xfrm>
              <a:off x="975" y="1842"/>
              <a:ext cx="4313" cy="703"/>
            </a:xfrm>
            <a:prstGeom prst="rect">
              <a:avLst/>
            </a:prstGeom>
            <a:solidFill>
              <a:srgbClr val="FFFF99"/>
            </a:solidFill>
            <a:ln w="19050">
              <a:solidFill>
                <a:srgbClr val="FF6600"/>
              </a:solid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buBlip>
                  <a:blip r:embed="rId2"/>
                </a:buBlip>
              </a:pPr>
              <a:r>
                <a:rPr lang="zh-CN" altLang="en-US" sz="2400" b="1">
                  <a:solidFill>
                    <a:srgbClr val="000000"/>
                  </a:solidFill>
                  <a:latin typeface="楷体_GB2312" pitchFamily="49" charset="-122"/>
                  <a:ea typeface="方正姚体"/>
                </a:rPr>
                <a:t>“仓”</a:t>
              </a:r>
            </a:p>
            <a:p>
              <a:pPr lvl="0">
                <a:lnSpc>
                  <a:spcPct val="120000"/>
                </a:lnSpc>
              </a:pPr>
              <a:r>
                <a:rPr lang="zh-CN" altLang="en-US" b="1">
                  <a:solidFill>
                    <a:srgbClr val="000000"/>
                  </a:solidFill>
                  <a:ea typeface="方正姚体"/>
                </a:rPr>
                <a:t>即仓库</a:t>
              </a:r>
              <a:r>
                <a:rPr lang="en-US" altLang="zh-CN" b="1">
                  <a:solidFill>
                    <a:srgbClr val="000000"/>
                  </a:solidFill>
                  <a:ea typeface="方正姚体"/>
                </a:rPr>
                <a:t>, </a:t>
              </a:r>
              <a:r>
                <a:rPr lang="zh-CN" altLang="en-US" b="1">
                  <a:solidFill>
                    <a:srgbClr val="000000"/>
                  </a:solidFill>
                  <a:ea typeface="方正姚体"/>
                </a:rPr>
                <a:t>为存放物品的建筑物和场地</a:t>
              </a:r>
              <a:r>
                <a:rPr lang="en-US" altLang="zh-CN" b="1">
                  <a:solidFill>
                    <a:srgbClr val="000000"/>
                  </a:solidFill>
                  <a:ea typeface="方正姚体"/>
                </a:rPr>
                <a:t>, </a:t>
              </a:r>
              <a:r>
                <a:rPr lang="zh-CN" altLang="en-US" b="1">
                  <a:solidFill>
                    <a:srgbClr val="000000"/>
                  </a:solidFill>
                  <a:ea typeface="方正姚体"/>
                </a:rPr>
                <a:t>可以是房屋建筑、洞穴、大型容器或特定的场地等</a:t>
              </a:r>
              <a:r>
                <a:rPr lang="en-US" altLang="zh-CN" b="1">
                  <a:solidFill>
                    <a:srgbClr val="000000"/>
                  </a:solidFill>
                  <a:ea typeface="方正姚体"/>
                </a:rPr>
                <a:t>, </a:t>
              </a:r>
              <a:r>
                <a:rPr lang="zh-CN" altLang="en-US" b="1">
                  <a:solidFill>
                    <a:srgbClr val="000000"/>
                  </a:solidFill>
                  <a:ea typeface="方正姚体"/>
                </a:rPr>
                <a:t>具有存放和保护物品的功能。</a:t>
              </a:r>
              <a:r>
                <a:rPr lang="zh-CN" altLang="en-US">
                  <a:solidFill>
                    <a:srgbClr val="000000"/>
                  </a:solidFill>
                  <a:ea typeface="方正姚体"/>
                </a:rPr>
                <a:t> </a:t>
              </a:r>
            </a:p>
          </p:txBody>
        </p:sp>
        <p:cxnSp>
          <p:nvCxnSpPr>
            <p:cNvPr id="252933" name=""/>
            <p:cNvCxnSpPr/>
            <p:nvPr/>
          </p:nvCxnSpPr>
          <p:spPr>
            <a:xfrm flipH="1">
              <a:off x="657" y="1424"/>
              <a:ext cx="0" cy="418"/>
            </a:xfrm>
            <a:prstGeom prst="line">
              <a:avLst/>
            </a:prstGeom>
            <a:noFill/>
            <a:ln>
              <a:solidFill>
                <a:srgbClr val="FF6600"/>
              </a:solidFill>
              <a:miter lim="800000"/>
            </a:ln>
          </p:spPr>
        </p:cxnSp>
        <p:cxnSp>
          <p:nvCxnSpPr>
            <p:cNvPr id="252934" name=""/>
            <p:cNvCxnSpPr/>
            <p:nvPr/>
          </p:nvCxnSpPr>
          <p:spPr>
            <a:xfrm>
              <a:off x="657" y="1842"/>
              <a:ext cx="318" cy="0"/>
            </a:xfrm>
            <a:prstGeom prst="line">
              <a:avLst/>
            </a:prstGeom>
            <a:noFill/>
            <a:ln>
              <a:solidFill>
                <a:srgbClr val="FF6600"/>
              </a:solidFill>
              <a:miter lim="800000"/>
            </a:ln>
          </p:spPr>
        </p:cxnSp>
      </p:grpSp>
      <p:grpSp>
        <p:nvGrpSpPr>
          <p:cNvPr id="252935" name=""/>
          <p:cNvGrpSpPr/>
          <p:nvPr/>
        </p:nvGrpSpPr>
        <p:grpSpPr>
          <a:xfrm>
            <a:off x="2124075" y="2492375"/>
            <a:ext cx="6264275" cy="3028950"/>
            <a:chOff x="657" y="1752"/>
            <a:chExt cx="4627" cy="1914"/>
          </a:xfrm>
        </p:grpSpPr>
        <p:sp>
          <p:nvSpPr>
            <p:cNvPr id="252936" name=""/>
            <p:cNvSpPr/>
            <p:nvPr/>
          </p:nvSpPr>
          <p:spPr>
            <a:xfrm>
              <a:off x="975" y="2931"/>
              <a:ext cx="4313" cy="723"/>
            </a:xfrm>
            <a:prstGeom prst="rect">
              <a:avLst/>
            </a:prstGeom>
            <a:solidFill>
              <a:srgbClr val="FFFF99"/>
            </a:solidFill>
            <a:ln w="19050">
              <a:solidFill>
                <a:srgbClr val="FF6600"/>
              </a:solid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buBlip>
                  <a:blip r:embed="rId2"/>
                </a:buBlip>
              </a:pPr>
              <a:r>
                <a:rPr lang="zh-CN" altLang="en-US" sz="2400" b="1">
                  <a:solidFill>
                    <a:srgbClr val="000000"/>
                  </a:solidFill>
                  <a:latin typeface="楷体_GB2312" pitchFamily="49" charset="-122"/>
                  <a:ea typeface="方正姚体"/>
                </a:rPr>
                <a:t>“储”</a:t>
              </a:r>
            </a:p>
            <a:p>
              <a:pPr lvl="0">
                <a:spcBef>
                  <a:spcPct val="50000"/>
                </a:spcBef>
              </a:pPr>
              <a:r>
                <a:rPr lang="zh-CN" altLang="en-US" b="1">
                  <a:solidFill>
                    <a:srgbClr val="000000"/>
                  </a:solidFill>
                  <a:ea typeface="方正姚体"/>
                </a:rPr>
                <a:t>即储存、储备</a:t>
              </a:r>
              <a:r>
                <a:rPr lang="en-US" altLang="zh-CN" b="1">
                  <a:solidFill>
                    <a:srgbClr val="000000"/>
                  </a:solidFill>
                  <a:ea typeface="方正姚体"/>
                </a:rPr>
                <a:t>, </a:t>
              </a:r>
              <a:r>
                <a:rPr lang="zh-CN" altLang="en-US" b="1">
                  <a:solidFill>
                    <a:srgbClr val="000000"/>
                  </a:solidFill>
                  <a:ea typeface="方正姚体"/>
                </a:rPr>
                <a:t>表示收存以备使用</a:t>
              </a:r>
              <a:r>
                <a:rPr lang="en-US" altLang="zh-CN" b="1">
                  <a:solidFill>
                    <a:srgbClr val="000000"/>
                  </a:solidFill>
                  <a:ea typeface="方正姚体"/>
                </a:rPr>
                <a:t>, </a:t>
              </a:r>
              <a:r>
                <a:rPr lang="zh-CN" altLang="en-US" b="1">
                  <a:solidFill>
                    <a:srgbClr val="000000"/>
                  </a:solidFill>
                  <a:ea typeface="方正姚体"/>
                </a:rPr>
                <a:t>具有收存、保管、交付使用的意思。</a:t>
              </a:r>
            </a:p>
          </p:txBody>
        </p:sp>
        <p:cxnSp>
          <p:nvCxnSpPr>
            <p:cNvPr id="252937" name=""/>
            <p:cNvCxnSpPr/>
            <p:nvPr/>
          </p:nvCxnSpPr>
          <p:spPr>
            <a:xfrm flipH="1">
              <a:off x="657" y="1752"/>
              <a:ext cx="0" cy="1361"/>
            </a:xfrm>
            <a:prstGeom prst="line">
              <a:avLst/>
            </a:prstGeom>
            <a:noFill/>
            <a:ln>
              <a:solidFill>
                <a:srgbClr val="FF6600"/>
              </a:solidFill>
              <a:miter lim="800000"/>
            </a:ln>
          </p:spPr>
        </p:cxnSp>
        <p:cxnSp>
          <p:nvCxnSpPr>
            <p:cNvPr id="252938" name=""/>
            <p:cNvCxnSpPr/>
            <p:nvPr/>
          </p:nvCxnSpPr>
          <p:spPr>
            <a:xfrm>
              <a:off x="657" y="3113"/>
              <a:ext cx="318" cy="0"/>
            </a:xfrm>
            <a:prstGeom prst="line">
              <a:avLst/>
            </a:prstGeom>
            <a:noFill/>
            <a:ln>
              <a:solidFill>
                <a:srgbClr val="FF6600"/>
              </a:solidFill>
              <a:miter lim="800000"/>
            </a:ln>
          </p:spPr>
        </p:cxnSp>
      </p:grpSp>
      <p:pic>
        <p:nvPicPr>
          <p:cNvPr id="252939" name=""/>
          <p:cNvPicPr/>
          <p:nvPr/>
        </p:nvPicPr>
        <p:blipFill>
          <a:blip r:embed="rId3"/>
          <a:stretch>
            <a:fillRect/>
          </a:stretch>
        </p:blipFill>
        <p:spPr>
          <a:xfrm>
            <a:off x="5076825" y="1268412"/>
            <a:ext cx="4067175" cy="1812925"/>
          </a:xfrm>
          <a:prstGeom prst="rect">
            <a:avLst/>
          </a:prstGeom>
          <a:noFill/>
          <a:ln>
            <a:miter lim="800000"/>
          </a:ln>
        </p:spPr>
      </p:pic>
      <p:sp>
        <p:nvSpPr>
          <p:cNvPr id="252940" name=""/>
          <p:cNvSpPr/>
          <p:nvPr/>
        </p:nvSpPr>
        <p:spPr>
          <a:xfrm>
            <a:off x="611188" y="5589588"/>
            <a:ext cx="8001054" cy="823783"/>
          </a:xfrm>
          <a:prstGeom prst="rect">
            <a:avLst/>
          </a:prstGeom>
          <a:noFill/>
          <a:ln>
            <a:no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buClr>
                <a:srgbClr val="FF0000"/>
              </a:buClr>
              <a:buFont typeface="Wingdings" pitchFamily="2" charset="2"/>
              <a:buChar char="l"/>
            </a:pPr>
            <a:r>
              <a:rPr lang="zh-CN" altLang="en-US" sz="2400" b="1">
                <a:solidFill>
                  <a:srgbClr val="000000"/>
                </a:solidFill>
                <a:latin typeface="楷体_GB2312" pitchFamily="49" charset="-122"/>
                <a:ea typeface="方正姚体"/>
              </a:rPr>
              <a:t>仓储（</a:t>
            </a:r>
            <a:r>
              <a:rPr lang="en-US" altLang="zh-CN" sz="2400" b="1">
                <a:solidFill>
                  <a:srgbClr val="000000"/>
                </a:solidFill>
                <a:latin typeface="楷体_GB2312" pitchFamily="49" charset="-122"/>
                <a:ea typeface="方正姚体"/>
              </a:rPr>
              <a:t>warehousing</a:t>
            </a:r>
            <a:r>
              <a:rPr lang="zh-CN" altLang="en-US" sz="2400" b="1">
                <a:solidFill>
                  <a:srgbClr val="000000"/>
                </a:solidFill>
                <a:latin typeface="楷体_GB2312" pitchFamily="49" charset="-122"/>
                <a:ea typeface="方正姚体"/>
              </a:rPr>
              <a:t>）是在指通过仓库对暂时不用的物品           进行收存、保管、支付使用的活动过程。</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nodeType="clickEffect">
                                  <p:stCondLst>
                                    <p:cond delay="0"/>
                                  </p:stCondLst>
                                  <p:childTnLst>
                                    <p:set>
                                      <p:cBhvr additive="base">
                                        <p:cTn id="6" dur="1" fill="hold">
                                          <p:stCondLst>
                                            <p:cond delay="0"/>
                                          </p:stCondLst>
                                        </p:cTn>
                                        <p:tgtEl>
                                          <p:spTgt spid="25293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nodeType="clickEffect">
                                  <p:stCondLst>
                                    <p:cond delay="0"/>
                                  </p:stCondLst>
                                  <p:childTnLst>
                                    <p:set>
                                      <p:cBhvr additive="base">
                                        <p:cTn id="10" dur="1" fill="hold">
                                          <p:stCondLst>
                                            <p:cond delay="0"/>
                                          </p:stCondLst>
                                        </p:cTn>
                                        <p:tgtEl>
                                          <p:spTgt spid="2529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5"/>
          <a:stretch>
            <a:fillRect/>
          </a:stretch>
        </a:blipFill>
      </p:bgPr>
    </p:bg>
    <p:spTree>
      <p:nvGrpSpPr>
        <p:cNvPr id="1" name=""/>
        <p:cNvGrpSpPr/>
        <p:nvPr/>
      </p:nvGrpSpPr>
      <p:grpSpPr>
        <a:xfrm>
          <a:off x="0" y="0"/>
          <a:ext cx="0" cy="0"/>
        </a:xfrm>
      </p:grpSpPr>
      <p:sp>
        <p:nvSpPr>
          <p:cNvPr id="253954" name=""/>
          <p:cNvSpPr/>
          <p:nvPr>
            <p:ph type="title" idx="4294967295"/>
          </p:nvPr>
        </p:nvSpPr>
        <p:spPr>
          <a:xfrm>
            <a:off x="733425" y="731838"/>
            <a:ext cx="7800975" cy="563562"/>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3200" b="1" i="0" u="none">
                <a:solidFill>
                  <a:schemeClr val="bg1"/>
                </a:solidFill>
                <a:latin typeface="Verdana" pitchFamily="34" charset="0"/>
              </a:defRPr>
            </a:lvl1pPr>
          </a:lstStyle>
          <a:p>
            <a:pPr lvl="0"/>
            <a:endParaRPr lang="zh-CN" altLang="en-US">
              <a:solidFill>
                <a:srgbClr val="000000"/>
              </a:solidFill>
              <a:ea typeface="方正姚体"/>
            </a:endParaRPr>
          </a:p>
        </p:txBody>
      </p:sp>
      <p:sp>
        <p:nvSpPr>
          <p:cNvPr id="253955" name=""/>
          <p:cNvSpPr/>
          <p:nvPr/>
        </p:nvSpPr>
        <p:spPr>
          <a:xfrm>
            <a:off x="457200" y="1419225"/>
            <a:ext cx="8229600" cy="2190750"/>
          </a:xfrm>
          <a:prstGeom prst="rect">
            <a:avLst/>
          </a:prstGeom>
          <a:noFill/>
          <a:ln>
            <a:noFill/>
            <a:miter lim="800000"/>
          </a:ln>
        </p:spPr>
        <p:txBody>
          <a:bodyPr/>
          <a:lstStyle>
            <a:defPPr algn="l" rtl="0" eaLnBrk="1" hangingPunct="1">
              <a:defRPr kumimoji="0" lang="en-US" altLang="en-US"/>
            </a:defPPr>
            <a:lvl1pPr marL="342900" indent="-342900" algn="l" defTabSz="914400" rtl="0" eaLnBrk="1" fontAlgn="base" latinLnBrk="0" hangingPunct="1">
              <a:lnSpc>
                <a:spcPct val="100000"/>
              </a:lnSpc>
              <a:spcBef>
                <a:spcPct val="20000"/>
              </a:spcBef>
              <a:spcAft>
                <a:spcPct val="0"/>
              </a:spcAft>
              <a:buClr>
                <a:schemeClr val="hlink"/>
              </a:buClr>
              <a:buSzTx/>
              <a:buFont typeface="Wingdings" pitchFamily="2" charset="2"/>
              <a:buChar char="v"/>
              <a:defRPr kumimoji="0" lang="en-US" altLang="en-US" sz="3200" b="0" i="0" u="none" kern="1200">
                <a:solidFill>
                  <a:schemeClr val="tx1"/>
                </a:solidFill>
                <a:latin typeface="Arial"/>
                <a:ea typeface="Arial"/>
                <a:cs typeface="Arial"/>
              </a:defRPr>
            </a:lvl1pPr>
            <a:lvl2pPr marL="742950" indent="-285750" algn="l" defTabSz="914400" rtl="0" eaLnBrk="1" fontAlgn="base" latinLnBrk="0" hangingPunct="1">
              <a:lnSpc>
                <a:spcPct val="100000"/>
              </a:lnSpc>
              <a:spcBef>
                <a:spcPct val="20000"/>
              </a:spcBef>
              <a:spcAft>
                <a:spcPct val="0"/>
              </a:spcAft>
              <a:buClr>
                <a:schemeClr val="accent1"/>
              </a:buClr>
              <a:buSzTx/>
              <a:buFont typeface="Wingdings" pitchFamily="2" charset="2"/>
              <a:buChar char="§"/>
              <a:defRPr kumimoji="0" lang="en-US" altLang="en-US" sz="2800" b="0" i="0" u="none" kern="1200">
                <a:solidFill>
                  <a:schemeClr val="tx1"/>
                </a:solidFill>
                <a:latin typeface="Arial"/>
                <a:ea typeface="Arial"/>
                <a:cs typeface="Arial"/>
              </a:defRPr>
            </a:lvl2pPr>
            <a:lvl3pPr marL="1143000" indent="-228600" algn="l" defTabSz="914400" rtl="0" eaLnBrk="1" fontAlgn="base" latinLnBrk="0" hangingPunct="1">
              <a:lnSpc>
                <a:spcPct val="100000"/>
              </a:lnSpc>
              <a:spcBef>
                <a:spcPct val="20000"/>
              </a:spcBef>
              <a:spcAft>
                <a:spcPct val="0"/>
              </a:spcAft>
              <a:buClr>
                <a:schemeClr val="tx1"/>
              </a:buClr>
              <a:buSzTx/>
              <a:buFontTx/>
              <a:buChar char="•"/>
              <a:defRPr kumimoji="0" lang="en-US" altLang="en-US" sz="2400" b="0" i="0" u="none" kern="1200">
                <a:solidFill>
                  <a:schemeClr val="tx1"/>
                </a:solidFill>
                <a:latin typeface="Arial"/>
                <a:ea typeface="Arial"/>
                <a:cs typeface="Arial"/>
              </a:defRPr>
            </a:lvl3pPr>
            <a:lvl4pPr marL="1600200" indent="-228600" algn="l" defTabSz="914400" rtl="0" eaLnBrk="1" fontAlgn="base" latinLnBrk="0" hangingPunct="1">
              <a:lnSpc>
                <a:spcPct val="100000"/>
              </a:lnSpc>
              <a:spcBef>
                <a:spcPct val="20000"/>
              </a:spcBef>
              <a:spcAft>
                <a:spcPct val="0"/>
              </a:spcAft>
              <a:buClrTx/>
              <a:buSzTx/>
              <a:buFontTx/>
              <a:buChar char="–"/>
              <a:defRPr kumimoji="0" lang="en-US" altLang="en-US" sz="2000" b="0" i="0" u="none" kern="1200">
                <a:solidFill>
                  <a:schemeClr val="tx1"/>
                </a:solidFill>
                <a:latin typeface="Arial"/>
                <a:ea typeface="Arial"/>
                <a:cs typeface="Arial"/>
              </a:defRPr>
            </a:lvl4pPr>
            <a:lvl5pPr marL="2057400" indent="-228600" algn="l" defTabSz="914400" rtl="0" eaLnBrk="1" fontAlgn="base" latinLnBrk="0" hangingPunct="1">
              <a:lnSpc>
                <a:spcPct val="100000"/>
              </a:lnSpc>
              <a:spcBef>
                <a:spcPct val="20000"/>
              </a:spcBef>
              <a:spcAft>
                <a:spcPct val="0"/>
              </a:spcAft>
              <a:buClrTx/>
              <a:buSzTx/>
              <a:buFontTx/>
              <a:buChar char="»"/>
              <a:defRPr kumimoji="0" lang="en-US" altLang="en-US" sz="20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20000"/>
              </a:lnSpc>
              <a:spcBef>
                <a:spcPct val="0"/>
              </a:spcBef>
              <a:buFontTx/>
              <a:buChar char="•"/>
            </a:pPr>
            <a:r>
              <a:rPr lang="en-US" altLang="zh-CN" sz="2000">
                <a:solidFill>
                  <a:srgbClr val="000000"/>
                </a:solidFill>
                <a:ea typeface="方正姚体"/>
              </a:rPr>
              <a:t>2</a:t>
            </a:r>
            <a:r>
              <a:rPr lang="zh-CN" altLang="en-US" sz="2000">
                <a:solidFill>
                  <a:srgbClr val="000000"/>
                </a:solidFill>
                <a:ea typeface="方正姚体"/>
              </a:rPr>
              <a:t>．仓储的性质</a:t>
            </a:r>
          </a:p>
          <a:p>
            <a:pPr lvl="0">
              <a:lnSpc>
                <a:spcPct val="120000"/>
              </a:lnSpc>
              <a:spcBef>
                <a:spcPct val="0"/>
              </a:spcBef>
              <a:buFontTx/>
              <a:buChar char="•"/>
            </a:pPr>
            <a:r>
              <a:rPr lang="zh-CN" altLang="en-US" sz="2000">
                <a:solidFill>
                  <a:srgbClr val="000000"/>
                </a:solidFill>
                <a:ea typeface="方正姚体"/>
              </a:rPr>
              <a:t> 不创造使用价值，增加价值；</a:t>
            </a:r>
          </a:p>
          <a:p>
            <a:pPr lvl="0">
              <a:lnSpc>
                <a:spcPct val="120000"/>
              </a:lnSpc>
              <a:spcBef>
                <a:spcPct val="0"/>
              </a:spcBef>
              <a:buFontTx/>
              <a:buChar char="•"/>
            </a:pPr>
            <a:r>
              <a:rPr lang="zh-CN" altLang="en-US" sz="2000">
                <a:solidFill>
                  <a:srgbClr val="000000"/>
                </a:solidFill>
                <a:ea typeface="方正姚体"/>
              </a:rPr>
              <a:t> 仓储劳务，其生产过程和消费过程是同时进行的，既不能储存也不能积累 ；</a:t>
            </a:r>
            <a:r>
              <a:rPr lang="zh-CN" altLang="en-US" sz="2000">
                <a:solidFill>
                  <a:srgbClr val="000000"/>
                </a:solidFill>
                <a:ea typeface="方正姚体"/>
                <a:hlinkClick r:id="rId2"/>
              </a:rPr>
              <a:t> </a:t>
            </a:r>
            <a:endParaRPr lang="zh-CN" altLang="en-US" sz="2000">
              <a:solidFill>
                <a:srgbClr val="000000"/>
              </a:solidFill>
              <a:ea typeface="方正姚体"/>
            </a:endParaRPr>
          </a:p>
          <a:p>
            <a:pPr lvl="0">
              <a:lnSpc>
                <a:spcPct val="120000"/>
              </a:lnSpc>
              <a:spcBef>
                <a:spcPct val="0"/>
              </a:spcBef>
              <a:buFontTx/>
              <a:buChar char="•"/>
            </a:pPr>
            <a:r>
              <a:rPr lang="zh-CN" altLang="en-US" sz="2000">
                <a:solidFill>
                  <a:srgbClr val="000000"/>
                </a:solidFill>
                <a:ea typeface="方正姚体"/>
              </a:rPr>
              <a:t> 具有服务性质。</a:t>
            </a:r>
          </a:p>
          <a:p>
            <a:pPr lvl="0">
              <a:lnSpc>
                <a:spcPct val="120000"/>
              </a:lnSpc>
              <a:spcBef>
                <a:spcPct val="0"/>
              </a:spcBef>
              <a:buFontTx/>
              <a:buChar char="•"/>
            </a:pPr>
            <a:r>
              <a:rPr lang="zh-CN" altLang="en-US" sz="2000">
                <a:solidFill>
                  <a:srgbClr val="000000"/>
                </a:solidFill>
                <a:ea typeface="方正姚体"/>
              </a:rPr>
              <a:t>仓储的对象必须是实物动产</a:t>
            </a:r>
          </a:p>
          <a:p>
            <a:pPr lvl="0">
              <a:lnSpc>
                <a:spcPct val="120000"/>
              </a:lnSpc>
              <a:spcBef>
                <a:spcPct val="0"/>
              </a:spcBef>
              <a:buFontTx/>
              <a:buChar char="•"/>
            </a:pPr>
            <a:endParaRPr lang="zh-CN" altLang="en-US" sz="2000">
              <a:solidFill>
                <a:srgbClr val="000000"/>
              </a:solidFill>
              <a:ea typeface="方正姚体"/>
            </a:endParaRPr>
          </a:p>
          <a:p>
            <a:pPr lvl="0">
              <a:buChar char="•"/>
            </a:pPr>
            <a:endParaRPr lang="zh-CN" altLang="en-US" sz="2000">
              <a:solidFill>
                <a:srgbClr val="000000"/>
              </a:solidFill>
              <a:ea typeface="方正姚体"/>
            </a:endParaRPr>
          </a:p>
        </p:txBody>
      </p:sp>
      <p:pic>
        <p:nvPicPr>
          <p:cNvPr id="253956" name="">
            <a:hlinkClick r:id="rId4"/>
          </p:cNvPr>
          <p:cNvPicPr/>
          <p:nvPr/>
        </p:nvPicPr>
        <p:blipFill>
          <a:blip r:embed="rId3"/>
          <a:stretch>
            <a:fillRect/>
          </a:stretch>
        </p:blipFill>
        <p:spPr>
          <a:xfrm>
            <a:off x="539750" y="5373688"/>
            <a:ext cx="1079500" cy="1079500"/>
          </a:xfrm>
          <a:prstGeom prst="rect">
            <a:avLst/>
          </a:prstGeom>
          <a:noFill/>
          <a:ln>
            <a:miter lim="800000"/>
          </a:ln>
        </p:spPr>
      </p:pic>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254978" name=""/>
          <p:cNvSpPr/>
          <p:nvPr/>
        </p:nvSpPr>
        <p:spPr>
          <a:xfrm>
            <a:off x="611188" y="1557338"/>
            <a:ext cx="7713431" cy="366126"/>
          </a:xfrm>
          <a:prstGeom prst="rect">
            <a:avLst/>
          </a:prstGeom>
          <a:noFill/>
          <a:ln>
            <a:no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pPr>
            <a:endParaRPr lang="zh-CN" altLang="en-US">
              <a:solidFill>
                <a:srgbClr val="000000"/>
              </a:solidFill>
              <a:ea typeface="方正姚体"/>
            </a:endParaRPr>
          </a:p>
        </p:txBody>
      </p:sp>
      <p:sp>
        <p:nvSpPr>
          <p:cNvPr id="254979" name=""/>
          <p:cNvSpPr/>
          <p:nvPr/>
        </p:nvSpPr>
        <p:spPr>
          <a:xfrm>
            <a:off x="684212" y="1557338"/>
            <a:ext cx="5766799" cy="1006846"/>
          </a:xfrm>
          <a:prstGeom prst="rect">
            <a:avLst/>
          </a:prstGeom>
          <a:noFill/>
          <a:ln>
            <a:no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pPr>
            <a:r>
              <a:rPr lang="zh-CN" altLang="en-US" sz="3200" b="1">
                <a:solidFill>
                  <a:srgbClr val="000000"/>
                </a:solidFill>
                <a:ea typeface="方正姚体"/>
              </a:rPr>
              <a:t>二、仓储产生的原因</a:t>
            </a:r>
            <a:r>
              <a:rPr lang="zh-CN" altLang="en-US" sz="2800" b="1">
                <a:solidFill>
                  <a:srgbClr val="000000"/>
                </a:solidFill>
                <a:effectLst>
                  <a:outerShdw blurRad="38100" dist="38100" dir="2700000" algn="tl">
                    <a:schemeClr val="bg2"/>
                  </a:outerShdw>
                </a:effectLst>
                <a:ea typeface="方正姚体"/>
              </a:rPr>
              <a:t>			</a:t>
            </a:r>
          </a:p>
        </p:txBody>
      </p:sp>
      <p:sp>
        <p:nvSpPr>
          <p:cNvPr id="254980" name=""/>
          <p:cNvSpPr/>
          <p:nvPr/>
        </p:nvSpPr>
        <p:spPr>
          <a:xfrm>
            <a:off x="827088" y="2276475"/>
            <a:ext cx="5477584" cy="2626952"/>
          </a:xfrm>
          <a:prstGeom prst="rect">
            <a:avLst/>
          </a:prstGeom>
          <a:noFill/>
          <a:ln>
            <a:no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1" eaLnBrk="0" hangingPunct="0">
              <a:spcBef>
                <a:spcPct val="20000"/>
              </a:spcBef>
              <a:buClr>
                <a:schemeClr val="accent1"/>
              </a:buClr>
              <a:buSzPct val="75000"/>
              <a:buFont typeface="Wingdings" pitchFamily="2" charset="2"/>
              <a:buChar char="£"/>
            </a:pPr>
            <a:r>
              <a:rPr kumimoji="1" lang="zh-CN" altLang="en-US" sz="2400">
                <a:solidFill>
                  <a:srgbClr val="000000"/>
                </a:solidFill>
                <a:latin typeface="宋体" pitchFamily="2" charset="-122"/>
                <a:ea typeface="方正姚体"/>
              </a:rPr>
              <a:t>克服生产与消费时间上的分离</a:t>
            </a:r>
          </a:p>
          <a:p>
            <a:pPr lvl="1" eaLnBrk="0" hangingPunct="0">
              <a:spcBef>
                <a:spcPct val="20000"/>
              </a:spcBef>
              <a:buClr>
                <a:schemeClr val="accent1"/>
              </a:buClr>
              <a:buSzPct val="75000"/>
              <a:buFont typeface="Wingdings" pitchFamily="2" charset="2"/>
            </a:pPr>
            <a:r>
              <a:rPr kumimoji="1" lang="zh-CN" altLang="en-US" sz="2400">
                <a:solidFill>
                  <a:srgbClr val="000000"/>
                </a:solidFill>
                <a:latin typeface="宋体" pitchFamily="2" charset="-122"/>
                <a:ea typeface="方正姚体"/>
              </a:rPr>
              <a:t> </a:t>
            </a:r>
          </a:p>
          <a:p>
            <a:pPr lvl="1" eaLnBrk="0" hangingPunct="0">
              <a:spcBef>
                <a:spcPct val="20000"/>
              </a:spcBef>
              <a:buClr>
                <a:schemeClr val="accent1"/>
              </a:buClr>
              <a:buSzPct val="75000"/>
              <a:buFont typeface="Wingdings" pitchFamily="2" charset="2"/>
              <a:buChar char="£"/>
            </a:pPr>
            <a:r>
              <a:rPr kumimoji="1" lang="zh-CN" altLang="en-US" sz="2400">
                <a:solidFill>
                  <a:srgbClr val="000000"/>
                </a:solidFill>
                <a:latin typeface="宋体" pitchFamily="2" charset="-122"/>
                <a:ea typeface="方正姚体"/>
              </a:rPr>
              <a:t>衔接生产与消费地理上的背离 </a:t>
            </a:r>
          </a:p>
          <a:p>
            <a:pPr lvl="1" eaLnBrk="0" hangingPunct="0">
              <a:spcBef>
                <a:spcPct val="20000"/>
              </a:spcBef>
              <a:buClr>
                <a:schemeClr val="accent1"/>
              </a:buClr>
              <a:buSzPct val="75000"/>
              <a:buFont typeface="Wingdings" pitchFamily="2" charset="2"/>
            </a:pPr>
            <a:endParaRPr kumimoji="1" lang="zh-CN" altLang="en-US" sz="2400">
              <a:solidFill>
                <a:srgbClr val="000000"/>
              </a:solidFill>
              <a:latin typeface="宋体" pitchFamily="2" charset="-122"/>
              <a:ea typeface="方正姚体"/>
            </a:endParaRPr>
          </a:p>
          <a:p>
            <a:pPr lvl="1" eaLnBrk="0" hangingPunct="0">
              <a:spcBef>
                <a:spcPct val="20000"/>
              </a:spcBef>
              <a:buClr>
                <a:schemeClr val="accent1"/>
              </a:buClr>
              <a:buSzPct val="75000"/>
              <a:buFont typeface="Wingdings" pitchFamily="2" charset="2"/>
              <a:buChar char="£"/>
            </a:pPr>
            <a:r>
              <a:rPr kumimoji="1" lang="zh-CN" altLang="en-US" sz="2400">
                <a:solidFill>
                  <a:srgbClr val="000000"/>
                </a:solidFill>
                <a:latin typeface="宋体" pitchFamily="2" charset="-122"/>
                <a:ea typeface="方正姚体"/>
              </a:rPr>
              <a:t>调节生产与消费方式上的差别  </a:t>
            </a:r>
          </a:p>
          <a:p>
            <a:pPr lvl="0">
              <a:spcBef>
                <a:spcPct val="50000"/>
              </a:spcBef>
            </a:pPr>
            <a:endParaRPr lang="zh-CN" altLang="en-US">
              <a:solidFill>
                <a:srgbClr val="000000"/>
              </a:solidFill>
              <a:ea typeface="方正姚体"/>
            </a:endParaRPr>
          </a:p>
        </p:txBody>
      </p:sp>
      <p:sp>
        <p:nvSpPr>
          <p:cNvPr id="254981" name=""/>
          <p:cNvSpPr/>
          <p:nvPr>
            <p:ph type="title" idx="4294967295"/>
          </p:nvPr>
        </p:nvSpPr>
        <p:spPr>
          <a:xfrm>
            <a:off x="733425" y="731838"/>
            <a:ext cx="7800975" cy="563562"/>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3200" b="1" i="0" u="none">
                <a:solidFill>
                  <a:schemeClr val="bg1"/>
                </a:solidFill>
                <a:latin typeface="Verdana" pitchFamily="34" charset="0"/>
              </a:defRPr>
            </a:lvl1pPr>
          </a:lstStyle>
          <a:p>
            <a:pPr lvl="0"/>
            <a:endParaRPr lang="zh-CN" altLang="en-US">
              <a:solidFill>
                <a:srgbClr val="000000"/>
              </a:solidFill>
              <a:ea typeface="方正姚体"/>
            </a:endParaRPr>
          </a:p>
        </p:txBody>
      </p:sp>
      <p:pic>
        <p:nvPicPr>
          <p:cNvPr id="254982" name="">
            <a:hlinkClick r:id="rId3"/>
          </p:cNvPr>
          <p:cNvPicPr/>
          <p:nvPr/>
        </p:nvPicPr>
        <p:blipFill>
          <a:blip r:embed="rId2"/>
          <a:stretch>
            <a:fillRect/>
          </a:stretch>
        </p:blipFill>
        <p:spPr>
          <a:xfrm>
            <a:off x="539750" y="5373688"/>
            <a:ext cx="1079500" cy="1079500"/>
          </a:xfrm>
          <a:prstGeom prst="rect">
            <a:avLst/>
          </a:prstGeom>
          <a:noFill/>
          <a:ln>
            <a:miter lim="800000"/>
          </a:ln>
        </p:spPr>
      </p:pic>
      <p:sp>
        <p:nvSpPr>
          <p:cNvPr id="254983" name="Date Placeholder 1"/>
          <p:cNvSpPr>
            <a:spLocks noGrp="1"/>
          </p:cNvSpPr>
          <p:nvPr>
            <p:ph type="dt" sz="half" idx="10"/>
          </p:nvPr>
        </p:nvSpPr>
        <p:spPr/>
        <p:txBody>
          <a:bodyPr/>
          <a:lstStyle/>
          <a:p>
            <a:pPr lvl="0"/>
            <a:endParaRPr lang="en-US" altLang="zh-CN" sz="1200">
              <a:solidFill>
                <a:srgbClr val="000000"/>
              </a:solidFill>
              <a:effectLst>
                <a:outerShdw blurRad="38100" dist="38100" dir="2700000" algn="tl">
                  <a:schemeClr val="bg2"/>
                </a:outerShdw>
              </a:effectLst>
              <a:latin typeface="Verdana" pitchFamily="34" charset="0"/>
              <a:ea typeface="方正姚体"/>
            </a:endParaRPr>
          </a:p>
        </p:txBody>
      </p:sp>
    </p:spTree>
  </p:cSld>
  <p:clrMapOvr>
    <a:masterClrMapping/>
  </p:clrMapOvr>
  <mc:AlternateContent>
    <mc:Choice xmlns:p14="http://schemas.microsoft.com/office/powerpoint/2010/main" Requires="p14">
      <p:transition spd="med" p14:dur="1200">
        <p:zoom/>
      </p:transition>
    </mc:Choice>
    <mc:Fallback>
      <p:transition spd="med">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additive="base">
                                        <p:cTn id="6" dur="1" fill="hold">
                                          <p:stCondLst>
                                            <p:cond delay="0"/>
                                          </p:stCondLst>
                                        </p:cTn>
                                        <p:tgtEl>
                                          <p:spTgt spid="254980">
                                            <p:txEl>
                                              <p:pRg st="0" end="0"/>
                                            </p:txEl>
                                          </p:spTgt>
                                        </p:tgtEl>
                                        <p:attrNameLst>
                                          <p:attrName>style.visibility</p:attrName>
                                        </p:attrNameLst>
                                      </p:cBhvr>
                                      <p:to>
                                        <p:strVal val="visible"/>
                                      </p:to>
                                    </p:set>
                                    <p:animEffect transition="in" filter="box(in)">
                                      <p:cBhvr additive="base">
                                        <p:cTn id="7" dur="500"/>
                                        <p:tgtEl>
                                          <p:spTgt spid="254980">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nodeType="clickEffect">
                                  <p:stCondLst>
                                    <p:cond delay="0"/>
                                  </p:stCondLst>
                                  <p:childTnLst>
                                    <p:set>
                                      <p:cBhvr additive="base">
                                        <p:cTn id="11" dur="1" fill="hold">
                                          <p:stCondLst>
                                            <p:cond delay="0"/>
                                          </p:stCondLst>
                                        </p:cTn>
                                        <p:tgtEl>
                                          <p:spTgt spid="254980">
                                            <p:txEl>
                                              <p:pRg st="2" end="2"/>
                                            </p:txEl>
                                          </p:spTgt>
                                        </p:tgtEl>
                                        <p:attrNameLst>
                                          <p:attrName>style.visibility</p:attrName>
                                        </p:attrNameLst>
                                      </p:cBhvr>
                                      <p:to>
                                        <p:strVal val="visible"/>
                                      </p:to>
                                    </p:set>
                                    <p:animEffect transition="in" filter="box(in)">
                                      <p:cBhvr additive="base">
                                        <p:cTn id="12" dur="500"/>
                                        <p:tgtEl>
                                          <p:spTgt spid="254980">
                                            <p:txEl>
                                              <p:pRg st="2" end="2"/>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500" fill="hold" nodeType="clickEffect">
                                  <p:stCondLst>
                                    <p:cond delay="0"/>
                                  </p:stCondLst>
                                  <p:childTnLst>
                                    <p:set>
                                      <p:cBhvr additive="base">
                                        <p:cTn id="16" dur="1" fill="hold">
                                          <p:stCondLst>
                                            <p:cond delay="0"/>
                                          </p:stCondLst>
                                        </p:cTn>
                                        <p:tgtEl>
                                          <p:spTgt spid="254980">
                                            <p:txEl>
                                              <p:pRg st="4" end="4"/>
                                            </p:txEl>
                                          </p:spTgt>
                                        </p:tgtEl>
                                        <p:attrNameLst>
                                          <p:attrName>style.visibility</p:attrName>
                                        </p:attrNameLst>
                                      </p:cBhvr>
                                      <p:to>
                                        <p:strVal val="visible"/>
                                      </p:to>
                                    </p:set>
                                    <p:animEffect transition="in" filter="box(in)">
                                      <p:cBhvr additive="base">
                                        <p:cTn id="17" dur="500"/>
                                        <p:tgtEl>
                                          <p:spTgt spid="254980">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4"/>
          <a:stretch>
            <a:fillRect/>
          </a:stretch>
        </a:blipFill>
      </p:bgPr>
    </p:bg>
    <p:spTree>
      <p:nvGrpSpPr>
        <p:cNvPr id="1" name=""/>
        <p:cNvGrpSpPr/>
        <p:nvPr/>
      </p:nvGrpSpPr>
      <p:grpSpPr>
        <a:xfrm>
          <a:off x="0" y="0"/>
          <a:ext cx="0" cy="0"/>
        </a:xfrm>
      </p:grpSpPr>
      <p:sp>
        <p:nvSpPr>
          <p:cNvPr id="256002" name=""/>
          <p:cNvSpPr/>
          <p:nvPr>
            <p:ph type="title" idx="4294967295"/>
          </p:nvPr>
        </p:nvSpPr>
        <p:spPr>
          <a:xfrm>
            <a:off x="611188" y="1557338"/>
            <a:ext cx="6513512" cy="319088"/>
          </a:xfrm>
          <a:prstGeom prst="rect">
            <a:avLst/>
          </a:prstGeom>
          <a:noFill/>
          <a:ln>
            <a:noFill/>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3200" b="1" i="0" u="none">
                <a:solidFill>
                  <a:schemeClr val="bg1"/>
                </a:solidFill>
                <a:latin typeface="Verdana" pitchFamily="34" charset="0"/>
              </a:defRPr>
            </a:lvl1pPr>
          </a:lstStyle>
          <a:p>
            <a:pPr lvl="0"/>
            <a:r>
              <a:rPr lang="zh-CN" altLang="en-US">
                <a:solidFill>
                  <a:srgbClr val="000000"/>
                </a:solidFill>
                <a:latin typeface="Arial"/>
                <a:ea typeface="方正姚体"/>
              </a:rPr>
              <a:t>三、仓储有哪些作用与功能？</a:t>
            </a:r>
          </a:p>
        </p:txBody>
      </p:sp>
      <p:sp>
        <p:nvSpPr>
          <p:cNvPr id="256003" name=""/>
          <p:cNvSpPr/>
          <p:nvPr/>
        </p:nvSpPr>
        <p:spPr>
          <a:xfrm>
            <a:off x="1258888" y="2205038"/>
            <a:ext cx="6121400" cy="3024188"/>
          </a:xfrm>
          <a:prstGeom prst="rect">
            <a:avLst/>
          </a:prstGeom>
          <a:noFill/>
          <a:ln>
            <a:noFill/>
            <a:miter lim="800000"/>
          </a:ln>
        </p:spPr>
        <p:txBody>
          <a:bodyPr/>
          <a:lstStyle>
            <a:defPPr algn="l" rtl="0" eaLnBrk="1" hangingPunct="1">
              <a:defRPr kumimoji="0" lang="en-US" altLang="en-US"/>
            </a:defPPr>
            <a:lvl1pPr marL="342900" indent="-342900" algn="l" defTabSz="914400" rtl="0" eaLnBrk="1" fontAlgn="base" latinLnBrk="0" hangingPunct="1">
              <a:lnSpc>
                <a:spcPct val="100000"/>
              </a:lnSpc>
              <a:spcBef>
                <a:spcPct val="20000"/>
              </a:spcBef>
              <a:spcAft>
                <a:spcPct val="0"/>
              </a:spcAft>
              <a:buClr>
                <a:schemeClr val="hlink"/>
              </a:buClr>
              <a:buSzTx/>
              <a:buFont typeface="Wingdings" pitchFamily="2" charset="2"/>
              <a:buChar char="v"/>
              <a:defRPr kumimoji="0" lang="en-US" altLang="en-US" sz="3200" b="0" i="0" u="none" kern="1200">
                <a:solidFill>
                  <a:schemeClr val="tx1"/>
                </a:solidFill>
                <a:latin typeface="Arial"/>
                <a:ea typeface="Arial"/>
                <a:cs typeface="Arial"/>
              </a:defRPr>
            </a:lvl1pPr>
            <a:lvl2pPr marL="742950" indent="-285750" algn="l" defTabSz="914400" rtl="0" eaLnBrk="1" fontAlgn="base" latinLnBrk="0" hangingPunct="1">
              <a:lnSpc>
                <a:spcPct val="100000"/>
              </a:lnSpc>
              <a:spcBef>
                <a:spcPct val="20000"/>
              </a:spcBef>
              <a:spcAft>
                <a:spcPct val="0"/>
              </a:spcAft>
              <a:buClr>
                <a:schemeClr val="accent1"/>
              </a:buClr>
              <a:buSzTx/>
              <a:buFont typeface="Wingdings" pitchFamily="2" charset="2"/>
              <a:buChar char="§"/>
              <a:defRPr kumimoji="0" lang="en-US" altLang="en-US" sz="2800" b="0" i="0" u="none" kern="1200">
                <a:solidFill>
                  <a:schemeClr val="tx1"/>
                </a:solidFill>
                <a:latin typeface="Arial"/>
                <a:ea typeface="Arial"/>
                <a:cs typeface="Arial"/>
              </a:defRPr>
            </a:lvl2pPr>
            <a:lvl3pPr marL="1143000" indent="-228600" algn="l" defTabSz="914400" rtl="0" eaLnBrk="1" fontAlgn="base" latinLnBrk="0" hangingPunct="1">
              <a:lnSpc>
                <a:spcPct val="100000"/>
              </a:lnSpc>
              <a:spcBef>
                <a:spcPct val="20000"/>
              </a:spcBef>
              <a:spcAft>
                <a:spcPct val="0"/>
              </a:spcAft>
              <a:buClr>
                <a:schemeClr val="tx1"/>
              </a:buClr>
              <a:buSzTx/>
              <a:buFontTx/>
              <a:buChar char="•"/>
              <a:defRPr kumimoji="0" lang="en-US" altLang="en-US" sz="2400" b="0" i="0" u="none" kern="1200">
                <a:solidFill>
                  <a:schemeClr val="tx1"/>
                </a:solidFill>
                <a:latin typeface="Arial"/>
                <a:ea typeface="Arial"/>
                <a:cs typeface="Arial"/>
              </a:defRPr>
            </a:lvl3pPr>
            <a:lvl4pPr marL="1600200" indent="-228600" algn="l" defTabSz="914400" rtl="0" eaLnBrk="1" fontAlgn="base" latinLnBrk="0" hangingPunct="1">
              <a:lnSpc>
                <a:spcPct val="100000"/>
              </a:lnSpc>
              <a:spcBef>
                <a:spcPct val="20000"/>
              </a:spcBef>
              <a:spcAft>
                <a:spcPct val="0"/>
              </a:spcAft>
              <a:buClrTx/>
              <a:buSzTx/>
              <a:buFontTx/>
              <a:buChar char="–"/>
              <a:defRPr kumimoji="0" lang="en-US" altLang="en-US" sz="2000" b="0" i="0" u="none" kern="1200">
                <a:solidFill>
                  <a:schemeClr val="tx1"/>
                </a:solidFill>
                <a:latin typeface="Arial"/>
                <a:ea typeface="Arial"/>
                <a:cs typeface="Arial"/>
              </a:defRPr>
            </a:lvl4pPr>
            <a:lvl5pPr marL="2057400" indent="-228600" algn="l" defTabSz="914400" rtl="0" eaLnBrk="1" fontAlgn="base" latinLnBrk="0" hangingPunct="1">
              <a:lnSpc>
                <a:spcPct val="100000"/>
              </a:lnSpc>
              <a:spcBef>
                <a:spcPct val="20000"/>
              </a:spcBef>
              <a:spcAft>
                <a:spcPct val="0"/>
              </a:spcAft>
              <a:buClrTx/>
              <a:buSzTx/>
              <a:buFontTx/>
              <a:buChar char="»"/>
              <a:defRPr kumimoji="0" lang="en-US" altLang="en-US" sz="20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40000"/>
              </a:spcBef>
              <a:buClr>
                <a:schemeClr val="tx1"/>
              </a:buClr>
              <a:buNone/>
            </a:pPr>
            <a:r>
              <a:rPr lang="en-US" altLang="zh-CN" sz="2400">
                <a:solidFill>
                  <a:srgbClr val="000000"/>
                </a:solidFill>
                <a:ea typeface="方正姚体"/>
              </a:rPr>
              <a:t>1</a:t>
            </a:r>
            <a:r>
              <a:rPr lang="zh-CN" altLang="en-US" sz="2400">
                <a:solidFill>
                  <a:srgbClr val="000000"/>
                </a:solidFill>
                <a:ea typeface="方正姚体"/>
              </a:rPr>
              <a:t>、</a:t>
            </a:r>
            <a:r>
              <a:rPr lang="zh-CN" altLang="en-US" sz="2400" b="1">
                <a:solidFill>
                  <a:srgbClr val="000000"/>
                </a:solidFill>
                <a:latin typeface="楷体_GB2312" pitchFamily="49" charset="-122"/>
                <a:ea typeface="方正姚体"/>
              </a:rPr>
              <a:t>储存功能</a:t>
            </a:r>
          </a:p>
          <a:p>
            <a:pPr lvl="0">
              <a:spcBef>
                <a:spcPct val="40000"/>
              </a:spcBef>
              <a:buClr>
                <a:schemeClr val="tx1"/>
              </a:buClr>
              <a:buNone/>
            </a:pPr>
            <a:r>
              <a:rPr lang="en-US" altLang="zh-CN" sz="2400" b="1">
                <a:solidFill>
                  <a:srgbClr val="000000"/>
                </a:solidFill>
                <a:latin typeface="楷体_GB2312" pitchFamily="49" charset="-122"/>
                <a:ea typeface="方正姚体"/>
              </a:rPr>
              <a:t>2</a:t>
            </a:r>
            <a:r>
              <a:rPr lang="zh-CN" altLang="en-US" sz="2400" b="1">
                <a:solidFill>
                  <a:srgbClr val="000000"/>
                </a:solidFill>
                <a:latin typeface="楷体_GB2312" pitchFamily="49" charset="-122"/>
                <a:ea typeface="方正姚体"/>
              </a:rPr>
              <a:t>、保管功能             </a:t>
            </a:r>
          </a:p>
          <a:p>
            <a:pPr lvl="0">
              <a:spcBef>
                <a:spcPct val="40000"/>
              </a:spcBef>
              <a:buClr>
                <a:schemeClr val="tx1"/>
              </a:buClr>
              <a:buNone/>
            </a:pPr>
            <a:r>
              <a:rPr lang="en-US" altLang="zh-CN" sz="2400" b="1">
                <a:solidFill>
                  <a:srgbClr val="000000"/>
                </a:solidFill>
                <a:latin typeface="楷体_GB2312" pitchFamily="49" charset="-122"/>
                <a:ea typeface="方正姚体"/>
              </a:rPr>
              <a:t>3</a:t>
            </a:r>
            <a:r>
              <a:rPr lang="zh-CN" altLang="en-US" sz="2400" b="1">
                <a:solidFill>
                  <a:srgbClr val="000000"/>
                </a:solidFill>
                <a:latin typeface="楷体_GB2312" pitchFamily="49" charset="-122"/>
                <a:ea typeface="方正姚体"/>
              </a:rPr>
              <a:t>、加工功能</a:t>
            </a:r>
          </a:p>
          <a:p>
            <a:pPr lvl="0">
              <a:spcBef>
                <a:spcPct val="40000"/>
              </a:spcBef>
              <a:buClr>
                <a:schemeClr val="tx1"/>
              </a:buClr>
              <a:buNone/>
            </a:pPr>
            <a:r>
              <a:rPr lang="en-US" altLang="zh-CN" sz="2400" b="1">
                <a:solidFill>
                  <a:srgbClr val="000000"/>
                </a:solidFill>
                <a:latin typeface="楷体_GB2312" pitchFamily="49" charset="-122"/>
                <a:ea typeface="方正姚体"/>
              </a:rPr>
              <a:t>4</a:t>
            </a:r>
            <a:r>
              <a:rPr lang="zh-CN" altLang="en-US" sz="2400" b="1">
                <a:solidFill>
                  <a:srgbClr val="000000"/>
                </a:solidFill>
                <a:latin typeface="楷体_GB2312" pitchFamily="49" charset="-122"/>
                <a:ea typeface="方正姚体"/>
              </a:rPr>
              <a:t>、整合集散功能</a:t>
            </a:r>
          </a:p>
          <a:p>
            <a:pPr lvl="0">
              <a:spcBef>
                <a:spcPct val="40000"/>
              </a:spcBef>
              <a:buClr>
                <a:schemeClr val="tx1"/>
              </a:buClr>
              <a:buNone/>
            </a:pPr>
            <a:r>
              <a:rPr lang="en-US" altLang="zh-CN" sz="2400" b="1">
                <a:solidFill>
                  <a:srgbClr val="000000"/>
                </a:solidFill>
                <a:latin typeface="楷体_GB2312" pitchFamily="49" charset="-122"/>
                <a:ea typeface="方正姚体"/>
              </a:rPr>
              <a:t>5</a:t>
            </a:r>
            <a:r>
              <a:rPr lang="zh-CN" altLang="en-US" sz="2400" b="1">
                <a:solidFill>
                  <a:srgbClr val="000000"/>
                </a:solidFill>
                <a:latin typeface="楷体_GB2312" pitchFamily="49" charset="-122"/>
                <a:ea typeface="方正姚体"/>
              </a:rPr>
              <a:t>、分类和转运及配送功能</a:t>
            </a:r>
          </a:p>
          <a:p>
            <a:pPr lvl="0">
              <a:spcBef>
                <a:spcPct val="40000"/>
              </a:spcBef>
              <a:buClr>
                <a:schemeClr val="tx1"/>
              </a:buClr>
              <a:buNone/>
            </a:pPr>
            <a:r>
              <a:rPr lang="en-US" altLang="zh-CN" sz="2400" b="1">
                <a:solidFill>
                  <a:srgbClr val="000000"/>
                </a:solidFill>
                <a:latin typeface="楷体_GB2312" pitchFamily="49" charset="-122"/>
                <a:ea typeface="方正姚体"/>
              </a:rPr>
              <a:t>6</a:t>
            </a:r>
            <a:r>
              <a:rPr lang="zh-CN" altLang="en-US" sz="2400" b="1">
                <a:solidFill>
                  <a:srgbClr val="000000"/>
                </a:solidFill>
                <a:latin typeface="楷体_GB2312" pitchFamily="49" charset="-122"/>
                <a:ea typeface="方正姚体"/>
              </a:rPr>
              <a:t>、检验功能</a:t>
            </a:r>
          </a:p>
          <a:p>
            <a:pPr lvl="0">
              <a:spcBef>
                <a:spcPct val="40000"/>
              </a:spcBef>
              <a:buClr>
                <a:schemeClr val="tx1"/>
              </a:buClr>
              <a:buNone/>
            </a:pPr>
            <a:r>
              <a:rPr lang="en-US" altLang="zh-CN" sz="2400" b="1">
                <a:solidFill>
                  <a:srgbClr val="000000"/>
                </a:solidFill>
                <a:latin typeface="楷体_GB2312" pitchFamily="49" charset="-122"/>
                <a:ea typeface="方正姚体"/>
              </a:rPr>
              <a:t>7</a:t>
            </a:r>
            <a:r>
              <a:rPr lang="zh-CN" altLang="en-US" sz="2400" b="1">
                <a:solidFill>
                  <a:srgbClr val="000000"/>
                </a:solidFill>
                <a:latin typeface="楷体_GB2312" pitchFamily="49" charset="-122"/>
                <a:ea typeface="方正姚体"/>
              </a:rPr>
              <a:t>、信用保证功能</a:t>
            </a:r>
          </a:p>
          <a:p>
            <a:pPr lvl="0">
              <a:spcBef>
                <a:spcPct val="40000"/>
              </a:spcBef>
              <a:buClr>
                <a:schemeClr val="tx1"/>
              </a:buClr>
              <a:buNone/>
            </a:pPr>
            <a:endParaRPr lang="zh-CN" altLang="en-US" sz="2400" b="1">
              <a:solidFill>
                <a:srgbClr val="000000"/>
              </a:solidFill>
              <a:latin typeface="楷体_GB2312" pitchFamily="49" charset="-122"/>
              <a:ea typeface="方正姚体"/>
            </a:endParaRPr>
          </a:p>
          <a:p>
            <a:pPr lvl="0">
              <a:spcBef>
                <a:spcPct val="40000"/>
              </a:spcBef>
              <a:buClr>
                <a:schemeClr val="tx1"/>
              </a:buClr>
              <a:buNone/>
            </a:pPr>
            <a:endParaRPr lang="zh-CN" altLang="en-US" sz="2400" b="1">
              <a:solidFill>
                <a:srgbClr val="000000"/>
              </a:solidFill>
              <a:latin typeface="楷体_GB2312" pitchFamily="49" charset="-122"/>
              <a:ea typeface="方正姚体"/>
            </a:endParaRPr>
          </a:p>
          <a:p>
            <a:pPr lvl="0">
              <a:spcBef>
                <a:spcPct val="40000"/>
              </a:spcBef>
              <a:buClr>
                <a:schemeClr val="tx1"/>
              </a:buClr>
              <a:buNone/>
            </a:pPr>
            <a:endParaRPr lang="zh-CN" altLang="en-US" sz="2400" b="1">
              <a:solidFill>
                <a:srgbClr val="000000"/>
              </a:solidFill>
              <a:latin typeface="楷体_GB2312" pitchFamily="49" charset="-122"/>
              <a:ea typeface="方正姚体"/>
            </a:endParaRPr>
          </a:p>
          <a:p>
            <a:pPr lvl="0">
              <a:spcBef>
                <a:spcPct val="40000"/>
              </a:spcBef>
              <a:buClr>
                <a:schemeClr val="tx1"/>
              </a:buClr>
              <a:buNone/>
            </a:pPr>
            <a:endParaRPr lang="zh-CN" altLang="en-US" sz="2400">
              <a:solidFill>
                <a:srgbClr val="000000"/>
              </a:solidFill>
              <a:ea typeface="方正姚体"/>
            </a:endParaRPr>
          </a:p>
        </p:txBody>
      </p:sp>
      <p:cxnSp>
        <p:nvCxnSpPr>
          <p:cNvPr id="256004" name=""/>
          <p:cNvCxnSpPr/>
          <p:nvPr/>
        </p:nvCxnSpPr>
        <p:spPr>
          <a:xfrm>
            <a:off x="3276600" y="2349500"/>
            <a:ext cx="1008062" cy="358775"/>
          </a:xfrm>
          <a:prstGeom prst="line">
            <a:avLst/>
          </a:prstGeom>
          <a:noFill/>
          <a:ln>
            <a:solidFill>
              <a:schemeClr val="tx1"/>
            </a:solidFill>
            <a:miter lim="800000"/>
            <a:tailEnd type="triangle"/>
          </a:ln>
        </p:spPr>
      </p:cxnSp>
      <p:cxnSp>
        <p:nvCxnSpPr>
          <p:cNvPr id="256005" name=""/>
          <p:cNvCxnSpPr/>
          <p:nvPr/>
        </p:nvCxnSpPr>
        <p:spPr>
          <a:xfrm flipV="1">
            <a:off x="3203575" y="2708275"/>
            <a:ext cx="1008062" cy="288925"/>
          </a:xfrm>
          <a:prstGeom prst="line">
            <a:avLst/>
          </a:prstGeom>
          <a:noFill/>
          <a:ln>
            <a:solidFill>
              <a:schemeClr val="tx1"/>
            </a:solidFill>
            <a:miter lim="800000"/>
            <a:tailEnd type="triangle"/>
          </a:ln>
        </p:spPr>
      </p:cxnSp>
      <p:sp>
        <p:nvSpPr>
          <p:cNvPr id="256006" name=""/>
          <p:cNvSpPr/>
          <p:nvPr/>
        </p:nvSpPr>
        <p:spPr>
          <a:xfrm>
            <a:off x="4427538" y="2349500"/>
            <a:ext cx="1368425" cy="574675"/>
          </a:xfrm>
          <a:prstGeom prst="rect">
            <a:avLst/>
          </a:prstGeom>
          <a:solidFill>
            <a:schemeClr val="accent1"/>
          </a:solidFill>
          <a:ln>
            <a:solidFill>
              <a:schemeClr val="tx1"/>
            </a:solidFill>
            <a:miter lim="800000"/>
          </a:ln>
        </p:spPr>
        <p:txBody>
          <a:bodyPr wrap="none" anchor="ctr" anchorCtr="0"/>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a:solidFill>
                  <a:srgbClr val="000000"/>
                </a:solidFill>
                <a:ea typeface="方正姚体"/>
              </a:rPr>
              <a:t>蓄水池</a:t>
            </a:r>
          </a:p>
        </p:txBody>
      </p:sp>
      <p:pic>
        <p:nvPicPr>
          <p:cNvPr id="256007" name="">
            <a:hlinkClick r:id="rId3"/>
          </p:cNvPr>
          <p:cNvPicPr/>
          <p:nvPr/>
        </p:nvPicPr>
        <p:blipFill>
          <a:blip r:embed="rId2"/>
          <a:stretch>
            <a:fillRect/>
          </a:stretch>
        </p:blipFill>
        <p:spPr>
          <a:xfrm>
            <a:off x="7596188" y="5373688"/>
            <a:ext cx="1079500" cy="1079500"/>
          </a:xfrm>
          <a:prstGeom prst="rect">
            <a:avLst/>
          </a:prstGeom>
          <a:noFill/>
          <a:ln>
            <a:miter lim="800000"/>
          </a:ln>
        </p:spPr>
      </p:pic>
    </p:spTree>
  </p:cSld>
  <p:clrMapOvr>
    <a:masterClrMapping/>
  </p:clrMapOvr>
  <mc:AlternateContent>
    <mc:Choice xmlns:p14="http://schemas.microsoft.com/office/powerpoint/2010/main" Requires="p14">
      <p:transition spd="med" p14:dur="1200">
        <p:zoom dir="in"/>
      </p:transition>
    </mc:Choice>
    <mc:Fallback>
      <p:transition spd="med">
        <p:zoom dir="in"/>
      </p:transition>
    </mc:Fallback>
  </mc:AlternateConten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57026" name=""/>
          <p:cNvSpPr/>
          <p:nvPr>
            <p:ph type="title" idx="4294967295"/>
          </p:nvPr>
        </p:nvSpPr>
        <p:spPr>
          <a:xfrm>
            <a:off x="733425" y="731838"/>
            <a:ext cx="7800975" cy="563562"/>
          </a:xfrm>
          <a:prstGeom prst="rect">
            <a:avLst/>
          </a:prstGeom>
          <a:noFill/>
          <a:ln>
            <a:miter lim="800000"/>
          </a:ln>
        </p:spPr>
        <p:txBody>
          <a:bodyPr anchor="ctr" anchorCtr="0"/>
          <a:lstStyle>
            <a:lvl1pPr marL="0" indent="0" algn="l" defTabSz="914400" rtl="0" eaLnBrk="1" fontAlgn="base" hangingPunct="1">
              <a:lnSpc>
                <a:spcPct val="100000"/>
              </a:lnSpc>
              <a:spcBef>
                <a:spcPct val="0"/>
              </a:spcBef>
              <a:spcAft>
                <a:spcPct val="0"/>
              </a:spcAft>
              <a:buClrTx/>
              <a:buSzTx/>
              <a:buFontTx/>
              <a:buNone/>
              <a:defRPr kumimoji="0" lang="en-US" altLang="en-US" sz="3200" b="1" i="0" u="none">
                <a:solidFill>
                  <a:schemeClr val="bg1"/>
                </a:solidFill>
                <a:latin typeface="Verdana" pitchFamily="34" charset="0"/>
              </a:defRPr>
            </a:lvl1pPr>
          </a:lstStyle>
          <a:p>
            <a:pPr lvl="0"/>
            <a:r>
              <a:rPr lang="zh-CN" altLang="en-US">
                <a:solidFill>
                  <a:srgbClr val="000000"/>
                </a:solidFill>
                <a:ea typeface="方正姚体"/>
              </a:rPr>
              <a:t>四、仓储的种类</a:t>
            </a:r>
          </a:p>
        </p:txBody>
      </p:sp>
      <p:graphicFrame>
        <p:nvGraphicFramePr>
          <p:cNvPr id="257027" name=""/>
          <p:cNvGraphicFramePr>
            <a:graphicFrameLocks noGrp="1"/>
          </p:cNvGraphicFramePr>
          <p:nvPr>
            <p:ph idx="1"/>
          </p:nvPr>
        </p:nvGraphicFramePr>
        <p:xfrm>
          <a:off x="684212" y="1981200"/>
          <a:ext cx="7991476" cy="4060191"/>
        </p:xfrm>
        <a:graphic>
          <a:graphicData uri="http://schemas.openxmlformats.org/drawingml/2006/table">
            <a:tbl>
              <a:tblPr/>
              <a:tblGrid>
                <a:gridCol w="2160588"/>
                <a:gridCol w="1152525"/>
                <a:gridCol w="936625"/>
                <a:gridCol w="1150938"/>
                <a:gridCol w="217488"/>
                <a:gridCol w="792162"/>
                <a:gridCol w="287338"/>
                <a:gridCol w="1293812"/>
              </a:tblGrid>
              <a:tr h="942975">
                <a:tc>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b="1">
                          <a:solidFill>
                            <a:srgbClr val="000000"/>
                          </a:solidFill>
                          <a:ea typeface="方正姚体"/>
                        </a:rPr>
                        <a:t>按仓储经营主体划分</a:t>
                      </a:r>
                    </a:p>
                  </a:txBody>
                  <a:tcPr marL="92075" marR="92075" marT="46038" marB="46038">
                    <a:lnL w="28575"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28575"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gridSpan="2">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企业自营</a:t>
                      </a:r>
                    </a:p>
                    <a:p>
                      <a:pPr marL="0" lvl="0" indent="0" algn="ctr">
                        <a:buNone/>
                      </a:pPr>
                      <a:r>
                        <a:rPr lang="zh-CN" altLang="en-US" sz="2400" b="1">
                          <a:solidFill>
                            <a:srgbClr val="000000"/>
                          </a:solidFill>
                          <a:ea typeface="方正姚体"/>
                        </a:rPr>
                        <a:t>仓储</a:t>
                      </a:r>
                    </a:p>
                  </a:txBody>
                  <a:tcPr marL="92075" marR="92075" marT="46038" marB="46038">
                    <a:lnL w="19050"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28575"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hMerge="1">
                  <a:txBody>
                    <a:bodyPr vert="horz" wrap="square"/>
                    <a:lstStyle/>
                    <a:p/>
                  </a:txBody>
                  <a:tcPr>
                    <a:lnR w="19050">
                      <a:miter lim="800000"/>
                    </a:lnR>
                    <a:lnT w="28575"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tcPr>
                </a:tc>
                <a:tc>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营业</a:t>
                      </a:r>
                    </a:p>
                    <a:p>
                      <a:pPr marL="0" lvl="0" indent="0" algn="ctr">
                        <a:buNone/>
                      </a:pPr>
                      <a:r>
                        <a:rPr lang="zh-CN" altLang="en-US" sz="2400" b="1">
                          <a:solidFill>
                            <a:srgbClr val="000000"/>
                          </a:solidFill>
                          <a:ea typeface="方正姚体"/>
                        </a:rPr>
                        <a:t>仓储</a:t>
                      </a:r>
                    </a:p>
                  </a:txBody>
                  <a:tcPr marL="92075" marR="92075" marT="46038" marB="46038">
                    <a:lnL w="19050"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28575"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gridSpan="2">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公共仓储</a:t>
                      </a:r>
                    </a:p>
                  </a:txBody>
                  <a:tcPr marL="92075" marR="92075" marT="46038" marB="46038">
                    <a:lnL w="19050"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28575"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hMerge="1">
                  <a:txBody>
                    <a:bodyPr vert="horz" wrap="square"/>
                    <a:lstStyle/>
                    <a:p/>
                  </a:txBody>
                  <a:tcPr>
                    <a:lnR w="19050">
                      <a:miter lim="800000"/>
                    </a:lnR>
                    <a:lnT w="28575"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tcPr>
                </a:tc>
                <a:tc gridSpan="2">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战略储备仓储</a:t>
                      </a:r>
                    </a:p>
                  </a:txBody>
                  <a:tcPr marL="92075" marR="92075" marT="46038" marB="46038">
                    <a:lnL w="19050" cap="flat" cmpd="sng" algn="ctr">
                      <a:solidFill>
                        <a:schemeClr val="folHlink"/>
                      </a:solidFill>
                      <a:prstDash val="solid"/>
                      <a:round/>
                      <a:headEnd type="none" w="med" len="med"/>
                      <a:tailEnd type="none" w="med" len="med"/>
                    </a:lnL>
                    <a:lnR w="28575" cap="flat" cmpd="sng" algn="ctr">
                      <a:solidFill>
                        <a:schemeClr val="folHlink"/>
                      </a:solidFill>
                      <a:prstDash val="solid"/>
                      <a:round/>
                      <a:headEnd type="none" w="med" len="med"/>
                      <a:tailEnd type="none" w="med" len="med"/>
                    </a:lnR>
                    <a:lnT w="28575"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hMerge="1">
                  <a:txBody>
                    <a:bodyPr vert="horz" wrap="square"/>
                    <a:lstStyle/>
                    <a:p/>
                  </a:txBody>
                  <a:tcPr>
                    <a:lnR w="28575" cap="sq">
                      <a:miter lim="800000"/>
                    </a:lnR>
                    <a:lnT w="28575"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tcPr>
                </a:tc>
              </a:tr>
              <a:tr h="1057275">
                <a:tc>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b="1">
                          <a:solidFill>
                            <a:srgbClr val="000000"/>
                          </a:solidFill>
                          <a:ea typeface="方正姚体"/>
                        </a:rPr>
                        <a:t>按仓储对象划分</a:t>
                      </a:r>
                    </a:p>
                  </a:txBody>
                  <a:tcPr marL="92075" marR="92075" marT="46038" marB="46038">
                    <a:lnL w="28575"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gridSpan="2">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普通物品</a:t>
                      </a:r>
                    </a:p>
                    <a:p>
                      <a:pPr marL="0" lvl="0" indent="0" algn="ctr">
                        <a:buNone/>
                      </a:pPr>
                      <a:r>
                        <a:rPr lang="zh-CN" altLang="en-US" sz="2400" b="1">
                          <a:solidFill>
                            <a:srgbClr val="000000"/>
                          </a:solidFill>
                          <a:ea typeface="方正姚体"/>
                        </a:rPr>
                        <a:t>仓储</a:t>
                      </a:r>
                    </a:p>
                  </a:txBody>
                  <a:tcPr marL="92075" marR="92075" marT="46038" marB="46038">
                    <a:lnL w="19050"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hMerge="1">
                  <a:txBody>
                    <a:bodyPr vert="horz" wrap="square"/>
                    <a:lstStyle/>
                    <a:p/>
                  </a:txBody>
                  <a:tcPr>
                    <a:lnR w="19050">
                      <a:miter lim="800000"/>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tcPr>
                </a:tc>
                <a:tc gridSpan="5">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特殊物品</a:t>
                      </a:r>
                    </a:p>
                    <a:p>
                      <a:pPr marL="0" lvl="0" indent="0" algn="ctr">
                        <a:buNone/>
                      </a:pPr>
                      <a:r>
                        <a:rPr lang="zh-CN" altLang="en-US" sz="2400" b="1">
                          <a:solidFill>
                            <a:srgbClr val="000000"/>
                          </a:solidFill>
                          <a:ea typeface="方正姚体"/>
                        </a:rPr>
                        <a:t>仓储</a:t>
                      </a:r>
                    </a:p>
                  </a:txBody>
                  <a:tcPr marL="92075" marR="92075" marT="46038" marB="46038">
                    <a:lnL w="19050" cap="flat" cmpd="sng" algn="ctr">
                      <a:solidFill>
                        <a:schemeClr val="folHlink"/>
                      </a:solidFill>
                      <a:prstDash val="solid"/>
                      <a:round/>
                      <a:headEnd type="none" w="med" len="med"/>
                      <a:tailEnd type="none" w="med" len="med"/>
                    </a:lnL>
                    <a:lnR w="28575"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hMerge="1">
                  <a:txBody>
                    <a:bodyPr vert="horz" wrap="square"/>
                    <a:lstStyle/>
                    <a:p/>
                  </a:txBody>
                  <a:tcP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tcPr>
                </a:tc>
                <a:tc hMerge="1">
                  <a:txBody>
                    <a:bodyPr vert="horz" wrap="square"/>
                    <a:lstStyle/>
                    <a:p/>
                  </a:txBody>
                  <a:tcP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tcPr>
                </a:tc>
                <a:tc hMerge="1">
                  <a:txBody>
                    <a:bodyPr vert="horz" wrap="square"/>
                    <a:lstStyle/>
                    <a:p/>
                  </a:txBody>
                  <a:tcP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tcPr>
                </a:tc>
                <a:tc hMerge="1">
                  <a:txBody>
                    <a:bodyPr vert="horz" wrap="square"/>
                    <a:lstStyle/>
                    <a:p/>
                  </a:txBody>
                  <a:tcPr>
                    <a:lnR w="28575" cap="sq">
                      <a:miter lim="800000"/>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tcPr>
                </a:tc>
              </a:tr>
              <a:tr h="1028700">
                <a:tc>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b="1">
                          <a:solidFill>
                            <a:srgbClr val="000000"/>
                          </a:solidFill>
                          <a:ea typeface="方正姚体"/>
                        </a:rPr>
                        <a:t>按仓储功能划分</a:t>
                      </a:r>
                    </a:p>
                  </a:txBody>
                  <a:tcPr marL="92075" marR="92075" marT="46038" marB="46038">
                    <a:lnL w="28575"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存储</a:t>
                      </a:r>
                    </a:p>
                    <a:p>
                      <a:pPr marL="0" lvl="0" indent="0" algn="ctr">
                        <a:buNone/>
                      </a:pPr>
                      <a:r>
                        <a:rPr lang="zh-CN" altLang="en-US" sz="2400" b="1">
                          <a:solidFill>
                            <a:srgbClr val="000000"/>
                          </a:solidFill>
                          <a:ea typeface="方正姚体"/>
                        </a:rPr>
                        <a:t>仓储</a:t>
                      </a:r>
                    </a:p>
                  </a:txBody>
                  <a:tcPr marL="92075" marR="92075" marT="46038" marB="46038">
                    <a:lnL w="19050"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配送仓储</a:t>
                      </a:r>
                    </a:p>
                  </a:txBody>
                  <a:tcPr marL="92075" marR="92075" marT="46038" marB="46038">
                    <a:lnL w="19050"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gridSpan="2">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运输转换仓储</a:t>
                      </a:r>
                    </a:p>
                  </a:txBody>
                  <a:tcPr marL="92075" marR="92075" marT="46038" marB="46038">
                    <a:lnL w="19050"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hMerge="1">
                  <a:txBody>
                    <a:bodyPr vert="horz" wrap="square"/>
                    <a:lstStyle/>
                    <a:p/>
                  </a:txBody>
                  <a:tcPr>
                    <a:lnR w="19050">
                      <a:miter lim="800000"/>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tcPr>
                </a:tc>
                <a:tc gridSpan="2">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保税仓储</a:t>
                      </a:r>
                    </a:p>
                  </a:txBody>
                  <a:tcPr marL="92075" marR="92075" marT="46038" marB="46038">
                    <a:lnL w="19050"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c hMerge="1">
                  <a:txBody>
                    <a:bodyPr vert="horz" wrap="square"/>
                    <a:lstStyle/>
                    <a:p/>
                  </a:txBody>
                  <a:tcPr>
                    <a:lnR w="19050">
                      <a:miter lim="800000"/>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tcPr>
                </a:tc>
                <a:tc>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物流中心仓储</a:t>
                      </a:r>
                    </a:p>
                  </a:txBody>
                  <a:tcPr marL="92075" marR="92075" marT="46038" marB="46038">
                    <a:lnL w="19050" cap="flat" cmpd="sng" algn="ctr">
                      <a:solidFill>
                        <a:schemeClr val="folHlink"/>
                      </a:solidFill>
                      <a:prstDash val="solid"/>
                      <a:round/>
                      <a:headEnd type="none" w="med" len="med"/>
                      <a:tailEnd type="none" w="med" len="med"/>
                    </a:lnL>
                    <a:lnR w="28575"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19050" cap="flat" cmpd="sng" algn="ctr">
                      <a:solidFill>
                        <a:schemeClr val="folHlink"/>
                      </a:solidFill>
                      <a:prstDash val="solid"/>
                      <a:round/>
                      <a:headEnd type="none" w="med" len="med"/>
                      <a:tailEnd type="none" w="med" len="med"/>
                    </a:lnB>
                    <a:noFill/>
                  </a:tcPr>
                </a:tc>
              </a:tr>
              <a:tr h="1028700">
                <a:tc>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b="1">
                          <a:solidFill>
                            <a:srgbClr val="000000"/>
                          </a:solidFill>
                          <a:ea typeface="方正姚体"/>
                        </a:rPr>
                        <a:t>按仓储物处理方式划分</a:t>
                      </a:r>
                    </a:p>
                  </a:txBody>
                  <a:tcPr marL="92075" marR="92075" marT="46038" marB="46038">
                    <a:lnL w="28575"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28575" cap="flat" cmpd="sng" algn="ctr">
                      <a:solidFill>
                        <a:schemeClr val="folHlink"/>
                      </a:solidFill>
                      <a:prstDash val="solid"/>
                      <a:round/>
                      <a:headEnd type="none" w="med" len="med"/>
                      <a:tailEnd type="none" w="med" len="med"/>
                    </a:lnB>
                    <a:noFill/>
                  </a:tcPr>
                </a:tc>
                <a:tc>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保管式仓储</a:t>
                      </a:r>
                    </a:p>
                  </a:txBody>
                  <a:tcPr marL="92075" marR="92075" marT="46038" marB="46038">
                    <a:lnL w="19050"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28575" cap="flat" cmpd="sng" algn="ctr">
                      <a:solidFill>
                        <a:schemeClr val="folHlink"/>
                      </a:solidFill>
                      <a:prstDash val="solid"/>
                      <a:round/>
                      <a:headEnd type="none" w="med" len="med"/>
                      <a:tailEnd type="none" w="med" len="med"/>
                    </a:lnB>
                    <a:noFill/>
                  </a:tcPr>
                </a:tc>
                <a:tc gridSpan="3">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加工式</a:t>
                      </a:r>
                    </a:p>
                    <a:p>
                      <a:pPr marL="0" lvl="0" indent="0" algn="ctr">
                        <a:buNone/>
                      </a:pPr>
                      <a:r>
                        <a:rPr lang="zh-CN" altLang="en-US" sz="2400" b="1">
                          <a:solidFill>
                            <a:srgbClr val="000000"/>
                          </a:solidFill>
                          <a:ea typeface="方正姚体"/>
                        </a:rPr>
                        <a:t>仓储</a:t>
                      </a:r>
                    </a:p>
                  </a:txBody>
                  <a:tcPr marL="92075" marR="92075" marT="46038" marB="46038">
                    <a:lnL w="19050" cap="flat" cmpd="sng" algn="ctr">
                      <a:solidFill>
                        <a:schemeClr val="folHlink"/>
                      </a:solidFill>
                      <a:prstDash val="solid"/>
                      <a:round/>
                      <a:headEnd type="none" w="med" len="med"/>
                      <a:tailEnd type="none" w="med" len="med"/>
                    </a:lnL>
                    <a:lnR w="19050"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28575" cap="flat" cmpd="sng" algn="ctr">
                      <a:solidFill>
                        <a:schemeClr val="folHlink"/>
                      </a:solidFill>
                      <a:prstDash val="solid"/>
                      <a:round/>
                      <a:headEnd type="none" w="med" len="med"/>
                      <a:tailEnd type="none" w="med" len="med"/>
                    </a:lnB>
                    <a:noFill/>
                  </a:tcPr>
                </a:tc>
                <a:tc hMerge="1">
                  <a:txBody>
                    <a:bodyPr vert="horz" wrap="square"/>
                    <a:lstStyle/>
                    <a:p/>
                  </a:txBody>
                  <a:tcPr>
                    <a:lnT w="19050" cap="flat" cmpd="sng" algn="ctr">
                      <a:solidFill>
                        <a:schemeClr val="folHlink"/>
                      </a:solidFill>
                      <a:prstDash val="solid"/>
                      <a:round/>
                      <a:headEnd type="none" w="med" len="med"/>
                      <a:tailEnd type="none" w="med" len="med"/>
                    </a:lnT>
                    <a:lnB w="28575" cap="flat" cmpd="sng" algn="ctr">
                      <a:solidFill>
                        <a:schemeClr val="folHlink"/>
                      </a:solidFill>
                      <a:prstDash val="solid"/>
                      <a:round/>
                      <a:headEnd type="none" w="med" len="med"/>
                      <a:tailEnd type="none" w="med" len="med"/>
                    </a:lnB>
                  </a:tcPr>
                </a:tc>
                <a:tc hMerge="1">
                  <a:txBody>
                    <a:bodyPr vert="horz" wrap="square"/>
                    <a:lstStyle/>
                    <a:p/>
                  </a:txBody>
                  <a:tcPr>
                    <a:lnR w="19050">
                      <a:miter lim="800000"/>
                    </a:lnR>
                    <a:lnT w="19050" cap="flat" cmpd="sng" algn="ctr">
                      <a:solidFill>
                        <a:schemeClr val="folHlink"/>
                      </a:solidFill>
                      <a:prstDash val="solid"/>
                      <a:round/>
                      <a:headEnd type="none" w="med" len="med"/>
                      <a:tailEnd type="none" w="med" len="med"/>
                    </a:lnT>
                    <a:lnB w="28575" cap="flat" cmpd="sng" algn="ctr">
                      <a:solidFill>
                        <a:schemeClr val="folHlink"/>
                      </a:solidFill>
                      <a:prstDash val="solid"/>
                      <a:round/>
                      <a:headEnd type="none" w="med" len="med"/>
                      <a:tailEnd type="none" w="med" len="med"/>
                    </a:lnB>
                  </a:tcPr>
                </a:tc>
                <a:tc gridSpan="3">
                  <a:txBody>
                    <a:bodyPr vert="horz" wrap="square" lIns="92075" tIns="46038" rIns="92075" bIns="46038">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buNone/>
                      </a:pPr>
                      <a:r>
                        <a:rPr lang="zh-CN" altLang="en-US" sz="2400" b="1">
                          <a:solidFill>
                            <a:srgbClr val="000000"/>
                          </a:solidFill>
                          <a:ea typeface="方正姚体"/>
                        </a:rPr>
                        <a:t>消费式</a:t>
                      </a:r>
                    </a:p>
                    <a:p>
                      <a:pPr marL="0" lvl="0" indent="0" algn="ctr">
                        <a:buNone/>
                      </a:pPr>
                      <a:r>
                        <a:rPr lang="zh-CN" altLang="en-US" sz="2400" b="1">
                          <a:solidFill>
                            <a:srgbClr val="000000"/>
                          </a:solidFill>
                          <a:ea typeface="方正姚体"/>
                        </a:rPr>
                        <a:t>仓储</a:t>
                      </a:r>
                    </a:p>
                  </a:txBody>
                  <a:tcPr marL="92075" marR="92075" marT="46038" marB="46038">
                    <a:lnL w="19050" cap="flat" cmpd="sng" algn="ctr">
                      <a:solidFill>
                        <a:schemeClr val="folHlink"/>
                      </a:solidFill>
                      <a:prstDash val="solid"/>
                      <a:round/>
                      <a:headEnd type="none" w="med" len="med"/>
                      <a:tailEnd type="none" w="med" len="med"/>
                    </a:lnL>
                    <a:lnR w="28575" cap="flat" cmpd="sng" algn="ctr">
                      <a:solidFill>
                        <a:schemeClr val="folHlink"/>
                      </a:solidFill>
                      <a:prstDash val="solid"/>
                      <a:round/>
                      <a:headEnd type="none" w="med" len="med"/>
                      <a:tailEnd type="none" w="med" len="med"/>
                    </a:lnR>
                    <a:lnT w="19050" cap="flat" cmpd="sng" algn="ctr">
                      <a:solidFill>
                        <a:schemeClr val="folHlink"/>
                      </a:solidFill>
                      <a:prstDash val="solid"/>
                      <a:round/>
                      <a:headEnd type="none" w="med" len="med"/>
                      <a:tailEnd type="none" w="med" len="med"/>
                    </a:lnT>
                    <a:lnB w="28575" cap="flat" cmpd="sng" algn="ctr">
                      <a:solidFill>
                        <a:schemeClr val="folHlink"/>
                      </a:solidFill>
                      <a:prstDash val="solid"/>
                      <a:round/>
                      <a:headEnd type="none" w="med" len="med"/>
                      <a:tailEnd type="none" w="med" len="med"/>
                    </a:lnB>
                    <a:noFill/>
                  </a:tcPr>
                </a:tc>
                <a:tc hMerge="1">
                  <a:txBody>
                    <a:bodyPr vert="horz" wrap="square"/>
                    <a:lstStyle/>
                    <a:p/>
                  </a:txBody>
                  <a:tcPr>
                    <a:lnT w="19050" cap="flat" cmpd="sng" algn="ctr">
                      <a:solidFill>
                        <a:schemeClr val="folHlink"/>
                      </a:solidFill>
                      <a:prstDash val="solid"/>
                      <a:round/>
                      <a:headEnd type="none" w="med" len="med"/>
                      <a:tailEnd type="none" w="med" len="med"/>
                    </a:lnT>
                    <a:lnB w="28575" cap="flat" cmpd="sng" algn="ctr">
                      <a:solidFill>
                        <a:schemeClr val="folHlink"/>
                      </a:solidFill>
                      <a:prstDash val="solid"/>
                      <a:round/>
                      <a:headEnd type="none" w="med" len="med"/>
                      <a:tailEnd type="none" w="med" len="med"/>
                    </a:lnB>
                  </a:tcPr>
                </a:tc>
                <a:tc hMerge="1">
                  <a:txBody>
                    <a:bodyPr vert="horz" wrap="square"/>
                    <a:lstStyle/>
                    <a:p/>
                  </a:txBody>
                  <a:tcPr>
                    <a:lnR w="28575" cap="sq">
                      <a:miter lim="800000"/>
                    </a:lnR>
                    <a:lnT w="19050" cap="flat" cmpd="sng" algn="ctr">
                      <a:solidFill>
                        <a:schemeClr val="folHlink"/>
                      </a:solidFill>
                      <a:prstDash val="solid"/>
                      <a:round/>
                      <a:headEnd type="none" w="med" len="med"/>
                      <a:tailEnd type="none" w="med" len="med"/>
                    </a:lnT>
                    <a:lnB w="28575" cap="flat" cmpd="sng" algn="ctr">
                      <a:solidFill>
                        <a:schemeClr val="folHlink"/>
                      </a:solidFill>
                      <a:prstDash val="solid"/>
                      <a:round/>
                      <a:headEnd type="none" w="med" len="med"/>
                      <a:tailEnd type="none" w="med" len="med"/>
                    </a:lnB>
                  </a:tcPr>
                </a:tc>
              </a:tr>
            </a:tbl>
          </a:graphicData>
        </a:graphic>
      </p:graphicFrame>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sp>
        <p:nvSpPr>
          <p:cNvPr id="258050" name=""/>
          <p:cNvSpPr/>
          <p:nvPr>
            <p:ph type="body" idx="4294967295"/>
          </p:nvPr>
        </p:nvSpPr>
        <p:spPr>
          <a:xfrm>
            <a:off x="468312" y="692150"/>
            <a:ext cx="8001000" cy="647700"/>
          </a:xfrm>
          <a:prstGeom prst="rect">
            <a:avLst/>
          </a:prstGeom>
          <a:noFill/>
          <a:ln>
            <a:miter lim="800000"/>
          </a:ln>
        </p:spPr>
        <p:txBody>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32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8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4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2000" b="0" i="0" u="none">
                <a:solidFill>
                  <a:schemeClr val="tx1"/>
                </a:solidFill>
                <a:latin typeface="Arial"/>
              </a:defRPr>
            </a:lvl5pPr>
          </a:lstStyle>
          <a:p>
            <a:pPr lvl="0"/>
            <a:r>
              <a:rPr lang="en-US" altLang="zh-CN" sz="2800" b="1">
                <a:solidFill>
                  <a:srgbClr val="000000"/>
                </a:solidFill>
                <a:ea typeface="方正姚体"/>
              </a:rPr>
              <a:t>1.</a:t>
            </a:r>
            <a:r>
              <a:rPr lang="zh-CN" altLang="en-US" sz="2800" b="1">
                <a:solidFill>
                  <a:srgbClr val="000000"/>
                </a:solidFill>
                <a:ea typeface="方正姚体"/>
              </a:rPr>
              <a:t>企业自营仓储</a:t>
            </a:r>
          </a:p>
        </p:txBody>
      </p:sp>
      <p:graphicFrame>
        <p:nvGraphicFramePr>
          <p:cNvPr id="258051" name=""/>
          <p:cNvGraphicFramePr>
            <a:graphicFrameLocks noGrp="1"/>
          </p:cNvGraphicFramePr>
          <p:nvPr/>
        </p:nvGraphicFramePr>
        <p:xfrm>
          <a:off x="611188" y="1557338"/>
          <a:ext cx="7159624" cy="4884358"/>
        </p:xfrm>
        <a:graphic>
          <a:graphicData uri="http://schemas.openxmlformats.org/drawingml/2006/table">
            <a:tbl>
              <a:tblPr/>
              <a:tblGrid>
                <a:gridCol w="938212"/>
                <a:gridCol w="6221412"/>
              </a:tblGrid>
              <a:tr h="947738">
                <a:tc>
                  <a:txBody>
                    <a:bodyPr vert="horz" wrap="square" lIns="90000" tIns="46800" rIns="90000" bIns="46800"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buNone/>
                      </a:pPr>
                      <a:endParaRPr lang="zh-CN" altLang="en-US" sz="2400">
                        <a:solidFill>
                          <a:srgbClr val="000000"/>
                        </a:solidFill>
                        <a:ea typeface="方正姚体"/>
                      </a:endParaRPr>
                    </a:p>
                  </a:txBody>
                  <a:tcPr marL="90000" marR="90000" marT="46800" marB="46800"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DF7">
                        <a:alpha val="50000"/>
                      </a:srgbClr>
                    </a:solidFill>
                  </a:tcPr>
                </a:tc>
                <a:tc>
                  <a:txBody>
                    <a:bodyPr vert="horz" wrap="square" lIns="90000" tIns="46800" rIns="90000" bIns="46800"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None/>
                      </a:pPr>
                      <a:r>
                        <a:rPr lang="zh-CN" altLang="en-US" sz="2400" b="1">
                          <a:solidFill>
                            <a:srgbClr val="000000"/>
                          </a:solidFill>
                          <a:ea typeface="方正姚体"/>
                        </a:rPr>
                        <a:t>企业自营仓储</a:t>
                      </a:r>
                      <a:endParaRPr lang="zh-CN" altLang="en-US" sz="2400">
                        <a:solidFill>
                          <a:srgbClr val="000000"/>
                        </a:solidFill>
                        <a:ea typeface="方正姚体"/>
                      </a:endParaRPr>
                    </a:p>
                  </a:txBody>
                  <a:tcPr marL="90000" marR="90000" marT="46800" marB="46800"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DF7">
                        <a:alpha val="50000"/>
                      </a:srgbClr>
                    </a:solidFill>
                  </a:tcPr>
                </a:tc>
              </a:tr>
              <a:tr h="569912">
                <a:tc rowSpan="4">
                  <a:txBody>
                    <a:bodyPr vert="horz" wrap="square" lIns="90000" tIns="46800" rIns="90000" bIns="46800"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None/>
                      </a:pPr>
                      <a:r>
                        <a:rPr lang="zh-CN" altLang="en-US" sz="2400">
                          <a:solidFill>
                            <a:srgbClr val="000000"/>
                          </a:solidFill>
                          <a:ea typeface="方正姚体"/>
                        </a:rPr>
                        <a:t>优</a:t>
                      </a:r>
                    </a:p>
                    <a:p>
                      <a:pPr marL="0" lvl="0" indent="0" algn="ctr" eaLnBrk="0" hangingPunct="0">
                        <a:spcBef>
                          <a:spcPct val="0"/>
                        </a:spcBef>
                        <a:buNone/>
                      </a:pPr>
                      <a:r>
                        <a:rPr lang="zh-CN" altLang="en-US" sz="2400">
                          <a:solidFill>
                            <a:srgbClr val="000000"/>
                          </a:solidFill>
                          <a:ea typeface="方正姚体"/>
                        </a:rPr>
                        <a:t>点</a:t>
                      </a:r>
                    </a:p>
                  </a:txBody>
                  <a:tcPr marL="90000" marR="90000" marT="46800" marB="46800"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DF7">
                        <a:alpha val="50000"/>
                      </a:srgbClr>
                    </a:solidFill>
                  </a:tcPr>
                </a:tc>
                <a:tc>
                  <a:txBody>
                    <a:bodyPr vert="horz" wrap="square" lIns="90000" tIns="46800" rIns="90000" bIns="46800"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1.</a:t>
                      </a:r>
                      <a:r>
                        <a:rPr lang="zh-CN" altLang="en-US" sz="2400">
                          <a:solidFill>
                            <a:srgbClr val="000000"/>
                          </a:solidFill>
                          <a:ea typeface="方正姚体"/>
                        </a:rPr>
                        <a:t>可以根据企业特点加强仓储管理</a:t>
                      </a:r>
                    </a:p>
                  </a:txBody>
                  <a:tcPr marL="90000" marR="90000" marT="46800" marB="46800"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DF7">
                        <a:alpha val="50000"/>
                      </a:srgbClr>
                    </a:solidFill>
                  </a:tcPr>
                </a:tc>
              </a:tr>
              <a:tr h="620712">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tcPr>
                </a:tc>
                <a:tc>
                  <a:txBody>
                    <a:bodyPr vert="horz" wrap="square" lIns="90000" tIns="46800" rIns="90000" bIns="46800"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2.</a:t>
                      </a:r>
                      <a:r>
                        <a:rPr lang="zh-CN" altLang="en-US" sz="2400">
                          <a:solidFill>
                            <a:srgbClr val="000000"/>
                          </a:solidFill>
                          <a:ea typeface="方正姚体"/>
                        </a:rPr>
                        <a:t>可以依照企业的需要选择地址和修建特需的设施</a:t>
                      </a:r>
                    </a:p>
                  </a:txBody>
                  <a:tcPr marL="90000" marR="90000" marT="46800" marB="46800"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DF7">
                        <a:alpha val="50000"/>
                      </a:srgbClr>
                    </a:solidFill>
                  </a:tcPr>
                </a:tc>
              </a:tr>
              <a:tr h="566738">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tcPr>
                </a:tc>
                <a:tc>
                  <a:txBody>
                    <a:bodyPr vert="horz" wrap="square" lIns="90000" tIns="46800" rIns="90000" bIns="46800"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3.</a:t>
                      </a:r>
                      <a:r>
                        <a:rPr lang="zh-CN" altLang="en-US" sz="2400">
                          <a:solidFill>
                            <a:srgbClr val="000000"/>
                          </a:solidFill>
                          <a:ea typeface="方正姚体"/>
                        </a:rPr>
                        <a:t>长期仓储时成本低</a:t>
                      </a:r>
                    </a:p>
                  </a:txBody>
                  <a:tcPr marL="90000" marR="90000" marT="46800" marB="46800"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DF7">
                        <a:alpha val="50000"/>
                      </a:srgbClr>
                    </a:solidFill>
                  </a:tcPr>
                </a:tc>
              </a:tr>
              <a:tr h="701675">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B w="12700">
                      <a:miter lim="800000"/>
                    </a:lnB>
                  </a:tcPr>
                </a:tc>
                <a:tc>
                  <a:txBody>
                    <a:bodyPr vert="horz" wrap="square" lIns="90000" tIns="46800" rIns="90000" bIns="46800"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4.</a:t>
                      </a:r>
                      <a:r>
                        <a:rPr lang="zh-CN" altLang="en-US" sz="2400">
                          <a:solidFill>
                            <a:srgbClr val="000000"/>
                          </a:solidFill>
                          <a:ea typeface="方正姚体"/>
                        </a:rPr>
                        <a:t>可以为企业树立良好形象</a:t>
                      </a:r>
                    </a:p>
                  </a:txBody>
                  <a:tcPr marL="90000" marR="90000" marT="46800" marB="46800"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DF7">
                        <a:alpha val="50000"/>
                      </a:srgbClr>
                    </a:solidFill>
                  </a:tcPr>
                </a:tc>
              </a:tr>
              <a:tr h="692150">
                <a:tc rowSpan="2">
                  <a:txBody>
                    <a:bodyPr vert="horz" wrap="square" lIns="90000" tIns="46800" rIns="90000" bIns="46800"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None/>
                      </a:pPr>
                      <a:r>
                        <a:rPr lang="zh-CN" altLang="en-US" sz="2400">
                          <a:solidFill>
                            <a:srgbClr val="000000"/>
                          </a:solidFill>
                          <a:ea typeface="方正姚体"/>
                        </a:rPr>
                        <a:t>缺</a:t>
                      </a:r>
                    </a:p>
                    <a:p>
                      <a:pPr marL="0" lvl="0" indent="0" algn="ctr" eaLnBrk="0" hangingPunct="0">
                        <a:spcBef>
                          <a:spcPct val="0"/>
                        </a:spcBef>
                        <a:buNone/>
                      </a:pPr>
                      <a:r>
                        <a:rPr lang="zh-CN" altLang="en-US" sz="2400">
                          <a:solidFill>
                            <a:srgbClr val="000000"/>
                          </a:solidFill>
                          <a:ea typeface="方正姚体"/>
                        </a:rPr>
                        <a:t>点</a:t>
                      </a:r>
                    </a:p>
                  </a:txBody>
                  <a:tcPr marL="90000" marR="90000" marT="46800" marB="46800"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DF7">
                        <a:alpha val="50000"/>
                      </a:srgbClr>
                    </a:solidFill>
                  </a:tcPr>
                </a:tc>
                <a:tc>
                  <a:txBody>
                    <a:bodyPr vert="horz" wrap="square" lIns="90000" tIns="46800" rIns="90000" bIns="46800"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1.</a:t>
                      </a:r>
                      <a:r>
                        <a:rPr lang="zh-CN" altLang="en-US" sz="2400">
                          <a:solidFill>
                            <a:srgbClr val="000000"/>
                          </a:solidFill>
                          <a:ea typeface="方正姚体"/>
                        </a:rPr>
                        <a:t>存在位置和结构的局限性</a:t>
                      </a:r>
                    </a:p>
                  </a:txBody>
                  <a:tcPr marL="90000" marR="90000" marT="46800" marB="46800"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DF7">
                        <a:alpha val="50000"/>
                      </a:srgbClr>
                    </a:solidFill>
                  </a:tcPr>
                </a:tc>
              </a:tr>
              <a:tr h="581025">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B w="12700" cap="sq">
                      <a:miter lim="800000"/>
                    </a:lnB>
                  </a:tcPr>
                </a:tc>
                <a:tc>
                  <a:txBody>
                    <a:bodyPr vert="horz" wrap="square" lIns="90000" tIns="46800" rIns="90000" bIns="46800"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2.</a:t>
                      </a:r>
                      <a:r>
                        <a:rPr lang="zh-CN" altLang="en-US" sz="2400">
                          <a:solidFill>
                            <a:srgbClr val="000000"/>
                          </a:solidFill>
                          <a:ea typeface="方正姚体"/>
                        </a:rPr>
                        <a:t>企业的部分资金被长期占用</a:t>
                      </a:r>
                    </a:p>
                  </a:txBody>
                  <a:tcPr marL="90000" marR="90000" marT="46800" marB="46800"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DF7">
                        <a:alpha val="50000"/>
                      </a:srgbClr>
                    </a:solidFill>
                  </a:tcPr>
                </a:tc>
              </a:tr>
            </a:tbl>
          </a:graphicData>
        </a:graphic>
      </p:graphicFrame>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aphicFrame>
        <p:nvGraphicFramePr>
          <p:cNvPr id="260098" name=""/>
          <p:cNvGraphicFramePr>
            <a:graphicFrameLocks noGrp="1"/>
          </p:cNvGraphicFramePr>
          <p:nvPr>
            <p:ph type="body" idx="4294967295"/>
          </p:nvPr>
        </p:nvGraphicFramePr>
        <p:xfrm>
          <a:off x="395288" y="2565400"/>
          <a:ext cx="7162800" cy="3671887"/>
        </p:xfrm>
        <a:graphic>
          <a:graphicData uri="http://schemas.openxmlformats.org/drawingml/2006/table">
            <a:tbl>
              <a:tblPr/>
              <a:tblGrid>
                <a:gridCol w="812800"/>
                <a:gridCol w="6350000"/>
              </a:tblGrid>
              <a:tr h="619125">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buNone/>
                      </a:pPr>
                      <a:endParaRPr lang="zh-CN" altLang="en-US" sz="24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None/>
                      </a:pPr>
                      <a:r>
                        <a:rPr lang="zh-CN" altLang="en-US" sz="2400" b="1">
                          <a:solidFill>
                            <a:srgbClr val="000000"/>
                          </a:solidFill>
                          <a:ea typeface="方正姚体"/>
                        </a:rPr>
                        <a:t>第三方仓储</a:t>
                      </a:r>
                      <a:endParaRPr lang="zh-CN" altLang="en-US" sz="24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r h="530225">
                <a:tc rowSpan="4">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None/>
                      </a:pPr>
                      <a:r>
                        <a:rPr lang="zh-CN" altLang="en-US" sz="2400">
                          <a:solidFill>
                            <a:srgbClr val="000000"/>
                          </a:solidFill>
                          <a:ea typeface="方正姚体"/>
                        </a:rPr>
                        <a:t>优</a:t>
                      </a:r>
                    </a:p>
                    <a:p>
                      <a:pPr marL="0" lvl="0" indent="0" algn="ctr" eaLnBrk="0" hangingPunct="0">
                        <a:spcBef>
                          <a:spcPct val="0"/>
                        </a:spcBef>
                        <a:buNone/>
                      </a:pPr>
                      <a:r>
                        <a:rPr lang="zh-CN" altLang="en-US" sz="2400">
                          <a:solidFill>
                            <a:srgbClr val="000000"/>
                          </a:solidFill>
                          <a:ea typeface="方正姚体"/>
                        </a:rPr>
                        <a:t>点</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1. </a:t>
                      </a:r>
                      <a:r>
                        <a:rPr lang="zh-CN" altLang="en-US" sz="2400">
                          <a:solidFill>
                            <a:srgbClr val="000000"/>
                          </a:solidFill>
                          <a:ea typeface="方正姚体"/>
                        </a:rPr>
                        <a:t>有利于企业有效利用资源</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r h="530225">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2. </a:t>
                      </a:r>
                      <a:r>
                        <a:rPr lang="zh-CN" altLang="en-US" sz="2400">
                          <a:solidFill>
                            <a:srgbClr val="000000"/>
                          </a:solidFill>
                          <a:ea typeface="方正姚体"/>
                        </a:rPr>
                        <a:t>有利于企业扩大市场</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r h="531812">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3. </a:t>
                      </a:r>
                      <a:r>
                        <a:rPr lang="zh-CN" altLang="en-US" sz="2400">
                          <a:solidFill>
                            <a:srgbClr val="000000"/>
                          </a:solidFill>
                          <a:ea typeface="方正姚体"/>
                        </a:rPr>
                        <a:t>有利于企业进行新市场的测试</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r h="530225">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B w="12700" cap="rnd">
                      <a:miter lim="800000"/>
                    </a:lnB>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4. </a:t>
                      </a:r>
                      <a:r>
                        <a:rPr lang="zh-CN" altLang="en-US" sz="2400">
                          <a:solidFill>
                            <a:srgbClr val="000000"/>
                          </a:solidFill>
                          <a:ea typeface="方正姚体"/>
                        </a:rPr>
                        <a:t>有利于企业降低运输成本</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r h="930275">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None/>
                      </a:pPr>
                      <a:r>
                        <a:rPr lang="zh-CN" altLang="en-US" sz="2400">
                          <a:solidFill>
                            <a:srgbClr val="000000"/>
                          </a:solidFill>
                          <a:ea typeface="方正姚体"/>
                        </a:rPr>
                        <a:t>缺</a:t>
                      </a:r>
                    </a:p>
                    <a:p>
                      <a:pPr marL="0" lvl="0" indent="0" algn="ctr" eaLnBrk="0" hangingPunct="0">
                        <a:spcBef>
                          <a:spcPct val="0"/>
                        </a:spcBef>
                        <a:buNone/>
                      </a:pPr>
                      <a:r>
                        <a:rPr lang="zh-CN" altLang="en-US" sz="2400">
                          <a:solidFill>
                            <a:srgbClr val="000000"/>
                          </a:solidFill>
                          <a:ea typeface="方正姚体"/>
                        </a:rPr>
                        <a:t>点</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zh-CN" altLang="en-US" sz="2400">
                          <a:solidFill>
                            <a:srgbClr val="000000"/>
                          </a:solidFill>
                          <a:ea typeface="方正姚体"/>
                        </a:rPr>
                        <a:t>对物流活动失去直接控制</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bl>
          </a:graphicData>
        </a:graphic>
      </p:graphicFrame>
      <p:sp>
        <p:nvSpPr>
          <p:cNvPr id="260118" name=""/>
          <p:cNvSpPr/>
          <p:nvPr/>
        </p:nvSpPr>
        <p:spPr>
          <a:xfrm>
            <a:off x="539750" y="836612"/>
            <a:ext cx="7927958" cy="2028947"/>
          </a:xfrm>
          <a:prstGeom prst="rect">
            <a:avLst/>
          </a:prstGeom>
          <a:noFill/>
          <a:ln>
            <a:no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r>
              <a:rPr lang="en-US" altLang="zh-CN" sz="2800" b="1">
                <a:solidFill>
                  <a:srgbClr val="000000"/>
                </a:solidFill>
                <a:ea typeface="方正姚体"/>
              </a:rPr>
              <a:t>2.</a:t>
            </a:r>
            <a:r>
              <a:rPr lang="zh-CN" altLang="en-US" sz="2800" b="1">
                <a:solidFill>
                  <a:srgbClr val="000000"/>
                </a:solidFill>
                <a:ea typeface="方正姚体"/>
              </a:rPr>
              <a:t>营业仓储</a:t>
            </a:r>
            <a:br>
              <a:rPr lang="zh-CN" altLang="en-US" sz="2800" b="1">
                <a:solidFill>
                  <a:srgbClr val="000000"/>
                </a:solidFill>
                <a:ea typeface="方正姚体"/>
              </a:rPr>
            </a:br>
            <a:r>
              <a:rPr lang="zh-CN" altLang="en-US" sz="2400">
                <a:solidFill>
                  <a:srgbClr val="000000"/>
                </a:solidFill>
                <a:ea typeface="方正姚体"/>
              </a:rPr>
              <a:t> 营业仓储也称为第三方仓储或称合同仓储，是指企业将物流活动转包给外部公司，由外部公司为企业提供综合物流服务。</a:t>
            </a:r>
          </a:p>
          <a:p>
            <a:pPr lvl="0">
              <a:spcBef>
                <a:spcPct val="50000"/>
              </a:spcBef>
            </a:pPr>
            <a:endParaRPr lang="zh-CN" altLang="en-US">
              <a:solidFill>
                <a:srgbClr val="000000"/>
              </a:solidFill>
              <a:ea typeface="方正姚体"/>
            </a:endParaRP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a:blip r:embed="rId2"/>
          <a:stretch>
            <a:fillRect/>
          </a:stretch>
        </a:blipFill>
      </p:bgPr>
    </p:bg>
    <p:spTree>
      <p:nvGrpSpPr>
        <p:cNvPr id="1" name=""/>
        <p:cNvGrpSpPr/>
        <p:nvPr/>
      </p:nvGrpSpPr>
      <p:grpSpPr>
        <a:xfrm>
          <a:off x="0" y="0"/>
          <a:ext cx="0" cy="0"/>
        </a:xfrm>
      </p:grpSpPr>
      <p:graphicFrame>
        <p:nvGraphicFramePr>
          <p:cNvPr id="262146" name=""/>
          <p:cNvGraphicFramePr>
            <a:graphicFrameLocks noGrp="1"/>
          </p:cNvGraphicFramePr>
          <p:nvPr>
            <p:ph type="body" idx="4294967295"/>
          </p:nvPr>
        </p:nvGraphicFramePr>
        <p:xfrm>
          <a:off x="395288" y="1484312"/>
          <a:ext cx="8137525" cy="4780596"/>
        </p:xfrm>
        <a:graphic>
          <a:graphicData uri="http://schemas.openxmlformats.org/drawingml/2006/table">
            <a:tbl>
              <a:tblPr/>
              <a:tblGrid>
                <a:gridCol w="923925"/>
                <a:gridCol w="7213600"/>
              </a:tblGrid>
              <a:tr h="830262">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buNone/>
                      </a:pPr>
                      <a:endParaRPr lang="zh-CN" altLang="en-US" sz="24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None/>
                      </a:pPr>
                      <a:r>
                        <a:rPr lang="zh-CN" altLang="en-US" sz="2400" b="1">
                          <a:solidFill>
                            <a:srgbClr val="000000"/>
                          </a:solidFill>
                          <a:ea typeface="方正姚体"/>
                        </a:rPr>
                        <a:t>公共仓库仓储</a:t>
                      </a:r>
                      <a:endParaRPr lang="zh-CN" altLang="en-US" sz="2400">
                        <a:solidFill>
                          <a:srgbClr val="000000"/>
                        </a:solidFill>
                        <a:ea typeface="方正姚体"/>
                      </a:endParaRP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r h="857250">
                <a:tc rowSpan="4">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None/>
                      </a:pPr>
                      <a:r>
                        <a:rPr lang="zh-CN" altLang="en-US" sz="2400">
                          <a:solidFill>
                            <a:srgbClr val="000000"/>
                          </a:solidFill>
                          <a:ea typeface="方正姚体"/>
                        </a:rPr>
                        <a:t>优</a:t>
                      </a:r>
                    </a:p>
                    <a:p>
                      <a:pPr marL="0" lvl="0" indent="0" algn="ctr" eaLnBrk="0" hangingPunct="0">
                        <a:spcBef>
                          <a:spcPct val="0"/>
                        </a:spcBef>
                        <a:buNone/>
                      </a:pPr>
                      <a:r>
                        <a:rPr lang="zh-CN" altLang="en-US" sz="2400">
                          <a:solidFill>
                            <a:srgbClr val="000000"/>
                          </a:solidFill>
                          <a:ea typeface="方正姚体"/>
                        </a:rPr>
                        <a:t>点</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1.</a:t>
                      </a:r>
                      <a:r>
                        <a:rPr lang="zh-CN" altLang="en-US" sz="2400">
                          <a:solidFill>
                            <a:srgbClr val="000000"/>
                          </a:solidFill>
                          <a:ea typeface="方正姚体"/>
                        </a:rPr>
                        <a:t>需要保管时</a:t>
                      </a:r>
                      <a:r>
                        <a:rPr lang="en-US" altLang="zh-CN" sz="2400">
                          <a:solidFill>
                            <a:srgbClr val="000000"/>
                          </a:solidFill>
                          <a:ea typeface="方正姚体"/>
                        </a:rPr>
                        <a:t>,</a:t>
                      </a:r>
                      <a:r>
                        <a:rPr lang="zh-CN" altLang="en-US" sz="2400">
                          <a:solidFill>
                            <a:srgbClr val="000000"/>
                          </a:solidFill>
                          <a:ea typeface="方正姚体"/>
                        </a:rPr>
                        <a:t>保证有场所；不需要保管时</a:t>
                      </a:r>
                      <a:r>
                        <a:rPr lang="en-US" altLang="zh-CN" sz="2400">
                          <a:solidFill>
                            <a:srgbClr val="000000"/>
                          </a:solidFill>
                          <a:ea typeface="方正姚体"/>
                        </a:rPr>
                        <a:t>,</a:t>
                      </a:r>
                      <a:r>
                        <a:rPr lang="zh-CN" altLang="en-US" sz="2400">
                          <a:solidFill>
                            <a:srgbClr val="000000"/>
                          </a:solidFill>
                          <a:ea typeface="方正姚体"/>
                        </a:rPr>
                        <a:t>不用承担仓库场地空闲的无形损失</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r h="639762">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2.</a:t>
                      </a:r>
                      <a:r>
                        <a:rPr lang="zh-CN" altLang="en-US" sz="2400">
                          <a:solidFill>
                            <a:srgbClr val="000000"/>
                          </a:solidFill>
                          <a:ea typeface="方正姚体"/>
                        </a:rPr>
                        <a:t>有专家进行保管和进出货物的工作</a:t>
                      </a:r>
                      <a:r>
                        <a:rPr lang="en-US" altLang="zh-CN" sz="2400">
                          <a:solidFill>
                            <a:srgbClr val="000000"/>
                          </a:solidFill>
                          <a:ea typeface="方正姚体"/>
                        </a:rPr>
                        <a:t>,</a:t>
                      </a:r>
                      <a:r>
                        <a:rPr lang="zh-CN" altLang="en-US" sz="2400">
                          <a:solidFill>
                            <a:srgbClr val="000000"/>
                          </a:solidFill>
                          <a:ea typeface="方正姚体"/>
                        </a:rPr>
                        <a:t>管理安全</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r h="493712">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3.</a:t>
                      </a:r>
                      <a:r>
                        <a:rPr lang="zh-CN" altLang="en-US" sz="2400">
                          <a:solidFill>
                            <a:srgbClr val="000000"/>
                          </a:solidFill>
                          <a:ea typeface="方正姚体"/>
                        </a:rPr>
                        <a:t>不需仓库建设资金</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r h="641350">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B w="12700">
                      <a:miter lim="800000"/>
                    </a:lnB>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4.</a:t>
                      </a:r>
                      <a:r>
                        <a:rPr lang="zh-CN" altLang="en-US" sz="2400">
                          <a:solidFill>
                            <a:srgbClr val="000000"/>
                          </a:solidFill>
                          <a:ea typeface="方正姚体"/>
                        </a:rPr>
                        <a:t>可以根据市场需求变化选择仓库的租用面积与地点</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r h="722312">
                <a:tc rowSpan="2">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lgn="ctr">
                        <a:spcBef>
                          <a:spcPct val="0"/>
                        </a:spcBef>
                        <a:buNone/>
                      </a:pPr>
                      <a:r>
                        <a:rPr lang="zh-CN" altLang="en-US" sz="2400">
                          <a:solidFill>
                            <a:srgbClr val="000000"/>
                          </a:solidFill>
                          <a:ea typeface="方正姚体"/>
                        </a:rPr>
                        <a:t>缺</a:t>
                      </a:r>
                    </a:p>
                    <a:p>
                      <a:pPr marL="0" lvl="0" indent="0" algn="ctr" eaLnBrk="0" hangingPunct="0">
                        <a:spcBef>
                          <a:spcPct val="0"/>
                        </a:spcBef>
                        <a:buNone/>
                      </a:pPr>
                      <a:r>
                        <a:rPr lang="zh-CN" altLang="en-US" sz="2400">
                          <a:solidFill>
                            <a:srgbClr val="000000"/>
                          </a:solidFill>
                          <a:ea typeface="方正姚体"/>
                        </a:rPr>
                        <a:t>点</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1.</a:t>
                      </a:r>
                      <a:r>
                        <a:rPr lang="zh-CN" altLang="en-US" sz="2400">
                          <a:solidFill>
                            <a:srgbClr val="000000"/>
                          </a:solidFill>
                          <a:ea typeface="方正姚体"/>
                        </a:rPr>
                        <a:t>当货物流通量大时</a:t>
                      </a:r>
                      <a:r>
                        <a:rPr lang="en-US" altLang="zh-CN" sz="2400">
                          <a:solidFill>
                            <a:srgbClr val="000000"/>
                          </a:solidFill>
                          <a:ea typeface="方正姚体"/>
                        </a:rPr>
                        <a:t>,</a:t>
                      </a:r>
                      <a:r>
                        <a:rPr lang="zh-CN" altLang="en-US" sz="2400">
                          <a:solidFill>
                            <a:srgbClr val="000000"/>
                          </a:solidFill>
                          <a:ea typeface="方正姚体"/>
                        </a:rPr>
                        <a:t>仓库保管费与自家仓库相比较高</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r h="495300">
                <a:tc vMerge="1">
                  <a:txBody>
                    <a:bodyPr vert="horz" wrap="square"/>
                    <a:lstStyle/>
                    <a:p/>
                  </a:txBody>
                  <a:tcP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B w="12700" cap="sq">
                      <a:miter lim="800000"/>
                    </a:lnB>
                  </a:tcPr>
                </a:tc>
                <a:tc>
                  <a:txBody>
                    <a:bodyPr vert="horz" wrap="square" anchor="ctr" anchorCtr="0">
                      <a:noAutofit/>
                    </a:bodyPr>
                    <a:lstStyle>
                      <a:lvl1pPr marL="342900" indent="-342900" algn="l" defTabSz="914400" rtl="0" eaLnBrk="1" fontAlgn="base" hangingPunct="1">
                        <a:lnSpc>
                          <a:spcPct val="100000"/>
                        </a:lnSpc>
                        <a:spcBef>
                          <a:spcPct val="20000"/>
                        </a:spcBef>
                        <a:spcAft>
                          <a:spcPct val="0"/>
                        </a:spcAft>
                        <a:buClr>
                          <a:schemeClr val="hlink"/>
                        </a:buClr>
                        <a:buSzTx/>
                        <a:buFont typeface="Wingdings" pitchFamily="2" charset="2"/>
                        <a:buChar char="v"/>
                        <a:defRPr kumimoji="0" lang="en-US" altLang="en-US" sz="2800" b="0" i="0" u="none">
                          <a:solidFill>
                            <a:schemeClr val="tx1"/>
                          </a:solidFill>
                          <a:latin typeface="Arial"/>
                        </a:defRPr>
                      </a:lvl1pPr>
                      <a:lvl2pPr marL="742950" indent="-285750" algn="l" defTabSz="914400" rtl="0" eaLnBrk="1" fontAlgn="base" hangingPunct="1">
                        <a:lnSpc>
                          <a:spcPct val="100000"/>
                        </a:lnSpc>
                        <a:spcBef>
                          <a:spcPct val="20000"/>
                        </a:spcBef>
                        <a:spcAft>
                          <a:spcPct val="0"/>
                        </a:spcAft>
                        <a:buClr>
                          <a:schemeClr val="accent1"/>
                        </a:buClr>
                        <a:buSzTx/>
                        <a:buFont typeface="Wingdings" pitchFamily="2" charset="2"/>
                        <a:buChar char="§"/>
                        <a:defRPr kumimoji="0" lang="en-US" altLang="en-US" sz="2400" b="0" i="0" u="none">
                          <a:solidFill>
                            <a:schemeClr val="tx1"/>
                          </a:solidFill>
                          <a:latin typeface="Arial"/>
                        </a:defRPr>
                      </a:lvl2pPr>
                      <a:lvl3pPr marL="1143000" indent="-228600" algn="l" defTabSz="914400" rtl="0" eaLnBrk="1" fontAlgn="base" hangingPunct="1">
                        <a:lnSpc>
                          <a:spcPct val="100000"/>
                        </a:lnSpc>
                        <a:spcBef>
                          <a:spcPct val="20000"/>
                        </a:spcBef>
                        <a:spcAft>
                          <a:spcPct val="0"/>
                        </a:spcAft>
                        <a:buClr>
                          <a:schemeClr val="tx1"/>
                        </a:buClr>
                        <a:buSzTx/>
                        <a:buFontTx/>
                        <a:buChar char="•"/>
                        <a:defRPr kumimoji="0" lang="en-US" altLang="en-US" sz="2000" b="0" i="0" u="none">
                          <a:solidFill>
                            <a:schemeClr val="tx1"/>
                          </a:solidFill>
                          <a:latin typeface="Arial"/>
                        </a:defRPr>
                      </a:lvl3pPr>
                      <a:lvl4pPr marL="16002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4pPr>
                      <a:lvl5pPr marL="2057400" indent="-228600" algn="l" defTabSz="914400" rtl="0" eaLnBrk="1" fontAlgn="base" hangingPunct="1">
                        <a:lnSpc>
                          <a:spcPct val="100000"/>
                        </a:lnSpc>
                        <a:spcBef>
                          <a:spcPct val="20000"/>
                        </a:spcBef>
                        <a:spcAft>
                          <a:spcPct val="0"/>
                        </a:spcAft>
                        <a:buClrTx/>
                        <a:buSzTx/>
                        <a:buFontTx/>
                        <a:buChar char="»"/>
                        <a:defRPr kumimoji="0" lang="en-US" altLang="en-US" sz="1800" b="0" i="0" u="none">
                          <a:solidFill>
                            <a:schemeClr val="tx1"/>
                          </a:solidFill>
                          <a:latin typeface="Arial"/>
                        </a:defRPr>
                      </a:lvl5pPr>
                    </a:lstStyle>
                    <a:p>
                      <a:pPr marL="0" lvl="0" indent="0">
                        <a:spcBef>
                          <a:spcPct val="0"/>
                        </a:spcBef>
                        <a:buNone/>
                      </a:pPr>
                      <a:r>
                        <a:rPr lang="en-US" altLang="zh-CN" sz="2400">
                          <a:solidFill>
                            <a:srgbClr val="000000"/>
                          </a:solidFill>
                          <a:ea typeface="方正姚体"/>
                        </a:rPr>
                        <a:t>2.</a:t>
                      </a:r>
                      <a:r>
                        <a:rPr lang="zh-CN" altLang="en-US" sz="2400">
                          <a:solidFill>
                            <a:srgbClr val="000000"/>
                          </a:solidFill>
                          <a:ea typeface="方正姚体"/>
                        </a:rPr>
                        <a:t>所保管的货物需遵守营业仓库的各种限制规则</a:t>
                      </a:r>
                    </a:p>
                  </a:txBody>
                  <a:tcPr anchor="ctr">
                    <a:lnL w="12700" cap="flat" cmpd="sng" algn="ctr">
                      <a:solidFill>
                        <a:prstClr val="black"/>
                      </a:solidFill>
                      <a:prstDash val="solid"/>
                      <a:round/>
                      <a:headEnd type="none" w="med" len="med"/>
                      <a:tailEnd type="none" w="med" len="med"/>
                    </a:lnL>
                    <a:lnR w="12700" cap="flat" cmpd="sng" algn="ctr">
                      <a:solidFill>
                        <a:prstClr val="black"/>
                      </a:solidFill>
                      <a:prstDash val="solid"/>
                      <a:round/>
                      <a:headEnd type="none" w="med" len="med"/>
                      <a:tailEnd type="none" w="med" len="med"/>
                    </a:lnR>
                    <a:lnT w="12700" cap="flat" cmpd="sng" algn="ctr">
                      <a:solidFill>
                        <a:prstClr val="black"/>
                      </a:solidFill>
                      <a:prstDash val="solid"/>
                      <a:round/>
                      <a:headEnd type="none" w="med" len="med"/>
                      <a:tailEnd type="none" w="med" len="med"/>
                    </a:lnT>
                    <a:lnB w="12700" cap="flat" cmpd="sng" algn="ctr">
                      <a:solidFill>
                        <a:prstClr val="black"/>
                      </a:solidFill>
                      <a:prstDash val="solid"/>
                      <a:round/>
                      <a:headEnd type="none" w="med" len="med"/>
                      <a:tailEnd type="none" w="med" len="med"/>
                    </a:lnB>
                    <a:solidFill>
                      <a:srgbClr val="FFFFF3">
                        <a:alpha val="50000"/>
                      </a:srgbClr>
                    </a:solidFill>
                  </a:tcPr>
                </a:tc>
              </a:tr>
            </a:tbl>
          </a:graphicData>
        </a:graphic>
      </p:graphicFrame>
      <p:sp>
        <p:nvSpPr>
          <p:cNvPr id="262168" name=""/>
          <p:cNvSpPr/>
          <p:nvPr/>
        </p:nvSpPr>
        <p:spPr>
          <a:xfrm>
            <a:off x="684212" y="836612"/>
            <a:ext cx="4652848" cy="457657"/>
          </a:xfrm>
          <a:prstGeom prst="rect">
            <a:avLst/>
          </a:prstGeom>
          <a:noFill/>
          <a:ln>
            <a:noFill/>
            <a:miter lim="800000"/>
          </a:ln>
        </p:spPr>
        <p:txBody>
          <a:bodyPr>
            <a:spAutoFit/>
          </a:bodyPr>
          <a:lstStyle>
            <a:defPPr algn="l" rtl="0" eaLnBrk="1" hangingPunct="1">
              <a:defRPr kumimoji="0" lang="en-US" altLang="en-US"/>
            </a:defPPr>
            <a:lvl1pPr marL="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1pPr>
            <a:lvl2pPr marL="4572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2pPr>
            <a:lvl3pPr marL="9144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3pPr>
            <a:lvl4pPr marL="13716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4pPr>
            <a:lvl5pPr marL="1828800" indent="0" algn="l" defTabSz="914400" rtl="0" eaLnBrk="1" fontAlgn="base" latinLnBrk="0" hangingPunct="1">
              <a:lnSpc>
                <a:spcPct val="100000"/>
              </a:lnSpc>
              <a:spcBef>
                <a:spcPct val="0"/>
              </a:spcBef>
              <a:spcAft>
                <a:spcPct val="0"/>
              </a:spcAft>
              <a:buClrTx/>
              <a:buSzTx/>
              <a:buFontTx/>
              <a:buNone/>
              <a:defRPr kumimoji="0" lang="en-US" altLang="en-US" sz="1800" b="0" i="0" u="none" kern="1200">
                <a:solidFill>
                  <a:schemeClr val="tx1"/>
                </a:solidFill>
                <a:latin typeface="Arial"/>
                <a:ea typeface="Arial"/>
                <a:cs typeface="Arial"/>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spcBef>
                <a:spcPct val="50000"/>
              </a:spcBef>
            </a:pPr>
            <a:r>
              <a:rPr kumimoji="1" lang="en-US" altLang="zh-CN" sz="2400" b="1">
                <a:solidFill>
                  <a:srgbClr val="000000"/>
                </a:solidFill>
                <a:latin typeface="Times New Roman" pitchFamily="18" charset="0"/>
                <a:ea typeface="方正姚体"/>
              </a:rPr>
              <a:t>3.</a:t>
            </a:r>
            <a:r>
              <a:rPr kumimoji="1" lang="zh-CN" altLang="en-US" sz="2400" b="1">
                <a:solidFill>
                  <a:srgbClr val="000000"/>
                </a:solidFill>
                <a:latin typeface="Times New Roman" pitchFamily="18" charset="0"/>
                <a:ea typeface="方正姚体"/>
              </a:rPr>
              <a:t>公共仓储</a:t>
            </a:r>
          </a:p>
        </p:txBody>
      </p:sp>
    </p:spTree>
  </p:cSld>
  <p:clrMapOvr>
    <a:masterClrMapping/>
  </p:clrMapOvr>
  <mc:AlternateContent>
    <mc:Choice xmlns:p14="http://schemas.microsoft.com/office/powerpoint/2010/main" Requires="p14">
      <p:transition p14:dur="100">
        <p:cut/>
      </p:transition>
    </mc:Choice>
    <mc:Fallback>
      <p:transition>
        <p:cut/>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https://d.book118.com/975043304213011112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主题5">
  <a:themeElements>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fontScheme name="Cambria-Calibri">
      <a:majorFont>
        <a:latin typeface="Cambria" panose="02040503050406030204"/>
        <a:ea typeface="Arial"/>
        <a:cs typeface="Arial"/>
        <a:font script="Jpan" typeface="ＭＳ Ｐゴシック"/>
        <a:font script="Hang" typeface="맑은 고딕"/>
        <a:font script="Hans" typeface="黑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spDef>
    <a:lnDef>
      <a:spPr bwMode="auto">
        <a:xfrm>
          <a:off x="0" y="0"/>
          <a:ext cx="1" cy="1"/>
        </a:xfrm>
        <a:custGeom>
          <a:avLst/>
          <a:gdLst/>
          <a:ahLst/>
          <a:cxnLst/>
          <a:rect l="0" t="0" r="0" b="0"/>
          <a:pathLst/>
        </a:custGeom>
        <a:solidFill>
          <a:schemeClr val="accent1"/>
        </a:solidFill>
        <a:ln w="12700" cap="sq" cmpd="sng" algn="ctr">
          <a:solidFill>
            <a:schemeClr val="tx1"/>
          </a:solidFill>
          <a:prstDash val="solid"/>
          <a:round/>
          <a:headEnd type="none" w="sm" len="sm"/>
          <a:tailEnd type="none" w="sm" len="sm"/>
        </a:ln>
        <a:effectLst/>
      </a:spPr>
      <a:bodyPr vert="horz" wrap="none" lIns="91440" tIns="45720" rIns="91440" bIns="45720" numCol="1" anchor="t"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zh-CN" altLang="en-US" sz="1800" b="0" i="0" u="none" strike="noStrike" cap="none" normalizeH="0" baseline="0" smtClean="0">
            <a:ln>
              <a:noFill/>
            </a:ln>
            <a:solidFill>
              <a:schemeClr val="tx1"/>
            </a:solidFill>
            <a:effectLst/>
            <a:latin typeface="Arial" pitchFamily="34" charset="0"/>
            <a:ea typeface="宋体" pitchFamily="2" charset="-122"/>
          </a:defRPr>
        </a:defPPr>
      </a:lstStyle>
    </a:lnDef>
  </a:objectDefaults>
  <a:extraClrSchemeLst>
    <a:extraClrScheme>
      <a:clrScheme name="2_古瓶荷花 1">
        <a:dk1>
          <a:srgbClr val="0033CC"/>
        </a:dk1>
        <a:lt1>
          <a:srgbClr val="FFFFFF"/>
        </a:lt1>
        <a:dk2>
          <a:srgbClr val="007572"/>
        </a:dk2>
        <a:lt2>
          <a:srgbClr val="C0C0C0"/>
        </a:lt2>
        <a:accent1>
          <a:srgbClr val="CCECFF"/>
        </a:accent1>
        <a:accent2>
          <a:srgbClr val="3399FF"/>
        </a:accent2>
        <a:accent3>
          <a:srgbClr val="FFFFFF"/>
        </a:accent3>
        <a:accent4>
          <a:srgbClr val="002AAE"/>
        </a:accent4>
        <a:accent5>
          <a:srgbClr val="E2F4FF"/>
        </a:accent5>
        <a:accent6>
          <a:srgbClr val="2D8AE7"/>
        </a:accent6>
        <a:hlink>
          <a:srgbClr val="CC0066"/>
        </a:hlink>
        <a:folHlink>
          <a:srgbClr val="7D7DA9"/>
        </a:folHlink>
      </a:clrScheme>
      <a:clrMap bg1="lt1" tx1="dk1" bg2="lt2" tx2="dk2" accent1="accent1" accent2="accent2" accent3="accent3" accent4="accent4" accent5="accent5" accent6="accent6" hlink="hlink" folHlink="folHlink"/>
    </a:extraClrScheme>
    <a:extraClrScheme>
      <a:clrScheme name="2_古瓶荷花 2">
        <a:dk1>
          <a:srgbClr val="007A77"/>
        </a:dk1>
        <a:lt1>
          <a:srgbClr val="EFF6EE"/>
        </a:lt1>
        <a:dk2>
          <a:srgbClr val="0066CC"/>
        </a:dk2>
        <a:lt2>
          <a:srgbClr val="C0C0C0"/>
        </a:lt2>
        <a:accent1>
          <a:srgbClr val="E7EEE6"/>
        </a:accent1>
        <a:accent2>
          <a:srgbClr val="FF9933"/>
        </a:accent2>
        <a:accent3>
          <a:srgbClr val="F6FAF5"/>
        </a:accent3>
        <a:accent4>
          <a:srgbClr val="006765"/>
        </a:accent4>
        <a:accent5>
          <a:srgbClr val="F1F5F0"/>
        </a:accent5>
        <a:accent6>
          <a:srgbClr val="E78A2D"/>
        </a:accent6>
        <a:hlink>
          <a:srgbClr val="636395"/>
        </a:hlink>
        <a:folHlink>
          <a:srgbClr val="CC3300"/>
        </a:folHlink>
      </a:clrScheme>
      <a:clrMap bg1="lt1" tx1="dk1" bg2="lt2" tx2="dk2" accent1="accent1" accent2="accent2" accent3="accent3" accent4="accent4" accent5="accent5" accent6="accent6" hlink="hlink" folHlink="folHlink"/>
    </a:extraClrScheme>
    <a:extraClrScheme>
      <a:clrScheme name="2_古瓶荷花 3">
        <a:dk1>
          <a:srgbClr val="000000"/>
        </a:dk1>
        <a:lt1>
          <a:srgbClr val="CCFFCC"/>
        </a:lt1>
        <a:dk2>
          <a:srgbClr val="E88A00"/>
        </a:dk2>
        <a:lt2>
          <a:srgbClr val="C0C0C0"/>
        </a:lt2>
        <a:accent1>
          <a:srgbClr val="CCECFF"/>
        </a:accent1>
        <a:accent2>
          <a:srgbClr val="336600"/>
        </a:accent2>
        <a:accent3>
          <a:srgbClr val="E2FFE2"/>
        </a:accent3>
        <a:accent4>
          <a:srgbClr val="000000"/>
        </a:accent4>
        <a:accent5>
          <a:srgbClr val="E2F4FF"/>
        </a:accent5>
        <a:accent6>
          <a:srgbClr val="2D5C00"/>
        </a:accent6>
        <a:hlink>
          <a:srgbClr val="3333CC"/>
        </a:hlink>
        <a:folHlink>
          <a:srgbClr val="3399FF"/>
        </a:folHlink>
      </a:clrScheme>
      <a:clrMap bg1="lt1" tx1="dk1" bg2="lt2" tx2="dk2" accent1="accent1" accent2="accent2" accent3="accent3" accent4="accent4" accent5="accent5" accent6="accent6" hlink="hlink" folHlink="folHlink"/>
    </a:extraClrScheme>
    <a:extraClrScheme>
      <a:clrScheme name="2_古瓶荷花 4">
        <a:dk1>
          <a:srgbClr val="000000"/>
        </a:dk1>
        <a:lt1>
          <a:srgbClr val="FFFFCC"/>
        </a:lt1>
        <a:dk2>
          <a:srgbClr val="CC3300"/>
        </a:dk2>
        <a:lt2>
          <a:srgbClr val="C0C0C0"/>
        </a:lt2>
        <a:accent1>
          <a:srgbClr val="FFFFCC"/>
        </a:accent1>
        <a:accent2>
          <a:srgbClr val="339933"/>
        </a:accent2>
        <a:accent3>
          <a:srgbClr val="FFFFE2"/>
        </a:accent3>
        <a:accent4>
          <a:srgbClr val="000000"/>
        </a:accent4>
        <a:accent5>
          <a:srgbClr val="FFFFE2"/>
        </a:accent5>
        <a:accent6>
          <a:srgbClr val="2D8A2D"/>
        </a:accent6>
        <a:hlink>
          <a:srgbClr val="0066FF"/>
        </a:hlink>
        <a:folHlink>
          <a:srgbClr val="6F6F9F"/>
        </a:folHlink>
      </a:clrScheme>
      <a:clrMap bg1="lt1" tx1="dk1" bg2="lt2" tx2="dk2" accent1="accent1" accent2="accent2" accent3="accent3" accent4="accent4" accent5="accent5" accent6="accent6" hlink="hlink" folHlink="folHlink"/>
    </a:extraClrScheme>
    <a:extraClrScheme>
      <a:clrScheme name="2_古瓶荷花 5">
        <a:dk1>
          <a:srgbClr val="636395"/>
        </a:dk1>
        <a:lt1>
          <a:srgbClr val="FFE2C5"/>
        </a:lt1>
        <a:dk2>
          <a:srgbClr val="000000"/>
        </a:dk2>
        <a:lt2>
          <a:srgbClr val="C0C0C0"/>
        </a:lt2>
        <a:accent1>
          <a:srgbClr val="FFE1E1"/>
        </a:accent1>
        <a:accent2>
          <a:srgbClr val="FF9933"/>
        </a:accent2>
        <a:accent3>
          <a:srgbClr val="FFEEDF"/>
        </a:accent3>
        <a:accent4>
          <a:srgbClr val="53537E"/>
        </a:accent4>
        <a:accent5>
          <a:srgbClr val="FFEEEE"/>
        </a:accent5>
        <a:accent6>
          <a:srgbClr val="E78A2D"/>
        </a:accent6>
        <a:hlink>
          <a:srgbClr val="008080"/>
        </a:hlink>
        <a:folHlink>
          <a:srgbClr val="3399FF"/>
        </a:folHlink>
      </a:clrScheme>
      <a:clrMap bg1="lt1" tx1="dk1" bg2="lt2" tx2="dk2" accent1="accent1" accent2="accent2" accent3="accent3" accent4="accent4" accent5="accent5" accent6="accent6" hlink="hlink" folHlink="folHlink"/>
    </a:extraClrScheme>
    <a:extraClrScheme>
      <a:clrScheme name="2_古瓶荷花 6">
        <a:dk1>
          <a:srgbClr val="626292"/>
        </a:dk1>
        <a:lt1>
          <a:srgbClr val="CCECFF"/>
        </a:lt1>
        <a:dk2>
          <a:srgbClr val="3333CC"/>
        </a:dk2>
        <a:lt2>
          <a:srgbClr val="C0C0C0"/>
        </a:lt2>
        <a:accent1>
          <a:srgbClr val="D9F1FF"/>
        </a:accent1>
        <a:accent2>
          <a:srgbClr val="FF9900"/>
        </a:accent2>
        <a:accent3>
          <a:srgbClr val="E2F4FF"/>
        </a:accent3>
        <a:accent4>
          <a:srgbClr val="53537C"/>
        </a:accent4>
        <a:accent5>
          <a:srgbClr val="E9F7FF"/>
        </a:accent5>
        <a:accent6>
          <a:srgbClr val="E78A00"/>
        </a:accent6>
        <a:hlink>
          <a:srgbClr val="CC0066"/>
        </a:hlink>
        <a:folHlink>
          <a:srgbClr val="009999"/>
        </a:folHlink>
      </a:clrScheme>
      <a:clrMap bg1="lt1" tx1="dk1" bg2="lt2" tx2="dk2" accent1="accent1" accent2="accent2" accent3="accent3" accent4="accent4" accent5="accent5" accent6="accent6" hlink="hlink" folHlink="folHlink"/>
    </a:extraClrScheme>
    <a:extraClrScheme>
      <a:clrScheme name="2_古瓶荷花 7">
        <a:dk1>
          <a:srgbClr val="0066CC"/>
        </a:dk1>
        <a:lt1>
          <a:srgbClr val="FFE1E1"/>
        </a:lt1>
        <a:dk2>
          <a:srgbClr val="006600"/>
        </a:dk2>
        <a:lt2>
          <a:srgbClr val="C0C0C0"/>
        </a:lt2>
        <a:accent1>
          <a:srgbClr val="FFFFCC"/>
        </a:accent1>
        <a:accent2>
          <a:srgbClr val="009999"/>
        </a:accent2>
        <a:accent3>
          <a:srgbClr val="FFEEEE"/>
        </a:accent3>
        <a:accent4>
          <a:srgbClr val="0056AE"/>
        </a:accent4>
        <a:accent5>
          <a:srgbClr val="FFFFE2"/>
        </a:accent5>
        <a:accent6>
          <a:srgbClr val="008A8A"/>
        </a:accent6>
        <a:hlink>
          <a:srgbClr val="EC0000"/>
        </a:hlink>
        <a:folHlink>
          <a:srgbClr val="0099FF"/>
        </a:folHlink>
      </a:clrScheme>
      <a:clrMap bg1="lt1" tx1="dk1" bg2="lt2" tx2="dk2" accent1="accent1" accent2="accent2" accent3="accent3" accent4="accent4" accent5="accent5" accent6="accent6" hlink="hlink" folHlink="folHlink"/>
    </a:extraClrScheme>
    <a:extraClrScheme>
      <a:clrScheme name="2_古瓶荷花 8">
        <a:dk1>
          <a:srgbClr val="292929"/>
        </a:dk1>
        <a:lt1>
          <a:srgbClr val="DDDDDD"/>
        </a:lt1>
        <a:dk2>
          <a:srgbClr val="0066CC"/>
        </a:dk2>
        <a:lt2>
          <a:srgbClr val="B2B2B2"/>
        </a:lt2>
        <a:accent1>
          <a:srgbClr val="CACADC"/>
        </a:accent1>
        <a:accent2>
          <a:srgbClr val="FFCC00"/>
        </a:accent2>
        <a:accent3>
          <a:srgbClr val="EBEBEB"/>
        </a:accent3>
        <a:accent4>
          <a:srgbClr val="212121"/>
        </a:accent4>
        <a:accent5>
          <a:srgbClr val="E1E1EB"/>
        </a:accent5>
        <a:accent6>
          <a:srgbClr val="E7B900"/>
        </a:accent6>
        <a:hlink>
          <a:srgbClr val="008080"/>
        </a:hlink>
        <a:folHlink>
          <a:srgbClr val="7D7DA9"/>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主题5" id="{FF76B2AA-8A63-4B72-B207-6DCA03AF9DB5}" vid="{5B7A9777-7CC4-42C1-B7FA-1094E321D7C4}"/>
    </a:ext>
  </a:extLst>
</a:theme>
</file>

<file path=ppt/theme/theme3.xml><?xml version="1.0" encoding="utf-8"?>
<a:theme xmlns:r="http://schemas.openxmlformats.org/officeDocument/2006/relationships" xmlns:a="http://schemas.openxmlformats.org/drawingml/2006/main" name="演示文稿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20</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20</vt:i4>
      </vt:variant>
    </vt:vector>
  </HeadingPairs>
  <TitlesOfParts>
    <vt:vector baseType="lpstr" size="32">
      <vt:lpstr>Arial</vt:lpstr>
      <vt:lpstr>Calibri</vt:lpstr>
      <vt:lpstr>Cambria</vt:lpstr>
      <vt:lpstr>宋体</vt:lpstr>
      <vt:lpstr>Wingdings</vt:lpstr>
      <vt:lpstr>方正姚体</vt:lpstr>
      <vt:lpstr>Verdana</vt:lpstr>
      <vt:lpstr>华文黑体</vt:lpstr>
      <vt:lpstr>Times New Roman</vt:lpstr>
      <vt:lpstr>隶书</vt:lpstr>
      <vt:lpstr>楷体_GB2312</vt:lpstr>
      <vt:lpstr>Office Theme</vt:lpstr>
      <vt:lpstr>PowerPoint Presentation</vt:lpstr>
      <vt:lpstr>《运输与仓储》</vt:lpstr>
      <vt:lpstr>学习内容</vt:lpstr>
      <vt:lpstr>自我介绍</vt:lpstr>
      <vt:lpstr>课程考核</vt:lpstr>
      <vt:lpstr>第一部分 仓储管理实务</vt:lpstr>
      <vt:lpstr>第一课 仓储管理概述</vt:lpstr>
      <vt:lpstr>引言</vt:lpstr>
      <vt:lpstr>引导案例香港和记黄埔港口集团旗下的大型仓储基地 　　　　　　　　　　　　——观澜内陆集装箱仓储中心 </vt:lpstr>
      <vt:lpstr>内容提要</vt:lpstr>
      <vt:lpstr>第一节 仓储概述</vt:lpstr>
      <vt:lpstr>PowerPoint Presentation</vt:lpstr>
      <vt:lpstr>PowerPoint Presentation</vt:lpstr>
      <vt:lpstr>PowerPoint Presentation</vt:lpstr>
      <vt:lpstr>三、仓储有哪些作用与功能？</vt:lpstr>
      <vt:lpstr>四、仓储的种类</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2024-09-19T00:31:07.286</cp:lastPrinted>
  <dcterms:created xsi:type="dcterms:W3CDTF">2024-09-18T16:31:07Z</dcterms:created>
  <dcterms:modified xsi:type="dcterms:W3CDTF">2024-09-18T16:31:09Z</dcterms:modified>
</cp:coreProperties>
</file>