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11F802-57A3-4EA5-B81F-60A4386DC4A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E343F-6D23-41A7-86A9-311DD1EA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46755-0465-4D60-83DB-20F3A7B19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748E0-DCB8-423F-B6F1-90ADB3CA3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D4305-A8B1-4F1E-BD33-990F4ECC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E44A6A-D32A-499A-829E-C3967AC3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51B51-8977-4327-A384-DD54EA239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048DB-4AEF-496E-BBA4-2B46FF2C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5D146-B01C-40DE-AD4F-E01AA931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010E8-C6EB-4C40-A924-17603ECAA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014FF-64FC-451E-B708-CA058FE9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D241D-F322-47D6-8319-D1C2BCC8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04A585-1A8F-4243-9330-3BAF55AAB2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F86CF2-DE11-4C23-B268-E15FF7229C7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0402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28480" y="720720"/>
            <a:ext cx="799164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非煤矿山爆破作业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457280" y="4592160"/>
            <a:ext cx="40636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制作：小无名老师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2054160" y="310644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</a:t>
            </a:r>
            <a:r>
              <a:rPr lang="en-US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 录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5025240" y="1216800"/>
            <a:ext cx="6935040" cy="505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爆破作业数据分析与优化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675720" y="149760"/>
            <a:ext cx="4711320" cy="11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38FFF"/>
              </a:buClr>
              <a:buFont typeface="Arial"/>
              <a:buChar char="●"/>
              <a:tabLst>
                <a:tab pos="1609560"/>
              </a:tabLst>
            </a:pPr>
            <a:r>
              <a:rPr lang="en-US" sz="6000" b="0" strike="noStrike" spc="148">
                <a:solidFill>
                  <a:srgbClr val="438FFF"/>
                </a:solidFill>
                <a:latin typeface="Arial"/>
                <a:ea typeface="微软雅黑"/>
              </a:rPr>
              <a:t>01</a:t>
            </a:r>
            <a:endParaRPr lang="en-US" sz="6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059120" y="2338560"/>
            <a:ext cx="88171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爆破作业简介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title"/>
          <p:cNvSpPr/>
          <p:nvPr/>
        </p:nvSpPr>
        <p:spPr>
          <a:xfrm>
            <a:off x="5783760" y="175464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非煤矿山爆破作业概述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6360120" y="389052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爆破作业是指利用爆破技术对矿石、岩石等硬质物体进行破碎或破裂的作业。爆破作业在采矿、工程建设等领域被广泛应用，并且随着技术的发展不断完善。爆破作业具有悠久的历史，最早可追溯到古代的军事用途和矿山开采中的爆破方法。根据作业对象和目的的不同，爆破作业可分为矿山爆破、工程爆破等多个分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4" name="组合 5"/>
          <p:cNvGrpSpPr/>
          <p:nvPr/>
        </p:nvGrpSpPr>
        <p:grpSpPr>
          <a:xfrm>
            <a:off x="2179800" y="1227960"/>
            <a:ext cx="1980360" cy="4475520"/>
            <a:chOff x="2179800" y="1227960"/>
            <a:chExt cx="1980360" cy="4475520"/>
          </a:xfrm>
        </p:grpSpPr>
        <p:grpSp>
          <p:nvGrpSpPr>
            <p:cNvPr id="85" name="组合 4"/>
            <p:cNvGrpSpPr/>
            <p:nvPr/>
          </p:nvGrpSpPr>
          <p:grpSpPr>
            <a:xfrm>
              <a:off x="2179800" y="1227960"/>
              <a:ext cx="1980360" cy="4475520"/>
              <a:chOff x="2179800" y="1227960"/>
              <a:chExt cx="1980360" cy="4475520"/>
            </a:xfrm>
          </p:grpSpPr>
          <p:sp>
            <p:nvSpPr>
              <p:cNvPr id="86" name="AutoShape 32"/>
              <p:cNvSpPr/>
              <p:nvPr/>
            </p:nvSpPr>
            <p:spPr>
              <a:xfrm>
                <a:off x="2179800" y="38127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87" name="AutoShape 33"/>
              <p:cNvSpPr/>
              <p:nvPr/>
            </p:nvSpPr>
            <p:spPr>
              <a:xfrm>
                <a:off x="2179800" y="12279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88" name="Freeform 34"/>
              <p:cNvSpPr/>
              <p:nvPr/>
            </p:nvSpPr>
            <p:spPr>
              <a:xfrm>
                <a:off x="2704320" y="4313520"/>
                <a:ext cx="932040" cy="889920"/>
              </a:xfrm>
              <a:custGeom>
                <a:gdLst>
                  <a:gd name="textAreaLeft" fmla="*/ 0 w 932040"/>
                  <a:gd name="textAreaRight" fmla="*/ 932400 w 932040"/>
                  <a:gd name="textAreaTop" fmla="*/ 0 h 889920"/>
                  <a:gd name="textAreaBottom" fmla="*/ 890280 h 889920"/>
                </a:gdLst>
                <a:rect l="textAreaLeft" t="textAreaTop" r="textAreaRight" b="textAreaBottom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89" name="Freeform 35"/>
            <p:cNvSpPr/>
            <p:nvPr/>
          </p:nvSpPr>
          <p:spPr>
            <a:xfrm>
              <a:off x="2684880" y="1883880"/>
              <a:ext cx="897120" cy="822600"/>
            </a:xfrm>
            <a:custGeom>
              <a:gdLst>
                <a:gd name="textAreaLeft" fmla="*/ 0 w 897120"/>
                <a:gd name="textAreaRight" fmla="*/ 897480 w 897120"/>
                <a:gd name="textAreaTop" fmla="*/ 0 h 822600"/>
                <a:gd name="textAreaBottom" fmla="*/ 822960 h 822600"/>
              </a:gdLst>
              <a:rect l="textAreaLeft" t="textAreaTop" r="textAreaRight" b="textAreaBottom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DF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3592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非煤矿山爆破作业的意义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通过爆破技术，可以快速破碎岩石，提高矿石开采效率。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提高采矿效率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相较于传统的手工或机械破碎，爆破作业成本更低，效率更高。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采用爆破技术可以减少对周围环境的破坏，降低噪音和粉尘污染。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0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33408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非煤矿山爆破作业的潜在危险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4"/>
          <p:cNvSpPr/>
          <p:nvPr/>
        </p:nvSpPr>
        <p:spPr>
          <a:xfrm>
            <a:off x="3726720" y="187920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1036800" y="40316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1036800" y="449964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爆破作业释放的气体可能对周围环境和生态系统造成危害。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7"/>
          <p:cNvSpPr/>
          <p:nvPr/>
        </p:nvSpPr>
        <p:spPr>
          <a:xfrm>
            <a:off x="6407640" y="187920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026040" y="144864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释放的能量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026040" y="188748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爆破作业释放的能量可能导致意外伤害或事故发生。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10"/>
          <p:cNvSpPr/>
          <p:nvPr/>
        </p:nvSpPr>
        <p:spPr>
          <a:xfrm>
            <a:off x="9087120" y="187920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026040" y="40316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6026040" y="449964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13"/>
          <p:cNvSpPr/>
          <p:nvPr/>
        </p:nvSpPr>
        <p:spPr>
          <a:xfrm>
            <a:off x="1037160" y="187920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036800" y="143712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震动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1094400" y="211752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爆破作业产生的震动可能对周围建筑物和地质结构造成损坏。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0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121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4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3592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爆破作业的相关法规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规定了爆破作业的安全要求和管理措施，保障生产安全。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安全生产法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详细规定了爆破作业的操作规程和安全标准，确保作业安全。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爆破安全管理条例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规定了进行爆破作业需要办理的许可证手续和流程，保证合法作业。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爆破作业许可证申请流程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7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38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675720" y="149760"/>
            <a:ext cx="4711320" cy="11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38FFF"/>
              </a:buClr>
              <a:buFont typeface="Arial"/>
              <a:buChar char="●"/>
              <a:tabLst>
                <a:tab pos="1609560"/>
              </a:tabLst>
            </a:pPr>
            <a:r>
              <a:rPr lang="en-US" sz="6000" b="0" strike="noStrike" spc="148">
                <a:solidFill>
                  <a:srgbClr val="438FFF"/>
                </a:solidFill>
                <a:latin typeface="Arial"/>
                <a:ea typeface="微软雅黑"/>
              </a:rPr>
              <a:t>02</a:t>
            </a:r>
            <a:endParaRPr lang="en-US" sz="6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059120" y="2338560"/>
            <a:ext cx="88171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爆破作业计划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32076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74440" y="182628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方案的制定原则对于爆破作业至关重要，需要考虑到安全性、效率性和环境保护等因素。确定爆破参数涉及到炸药种类、装药形式、孔隙度等要素，需要经过仔细计算和评估。爆破方案评审流程必须严格执行，确保方案的科学性和可行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33408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4"/>
          <p:cNvSpPr/>
          <p:nvPr/>
        </p:nvSpPr>
        <p:spPr>
          <a:xfrm>
            <a:off x="3726720" y="187920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036800" y="40316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爆破剂选择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1036800" y="449964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炸药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起爆药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增容剂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7"/>
          <p:cNvSpPr/>
          <p:nvPr/>
        </p:nvSpPr>
        <p:spPr>
          <a:xfrm>
            <a:off x="6407640" y="187920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026040" y="144864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安全防护用具准备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026040" y="188748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防护眼镜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10"/>
          <p:cNvSpPr/>
          <p:nvPr/>
        </p:nvSpPr>
        <p:spPr>
          <a:xfrm>
            <a:off x="9087120" y="187920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026040" y="40316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6026040" y="449964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13"/>
          <p:cNvSpPr/>
          <p:nvPr/>
        </p:nvSpPr>
        <p:spPr>
          <a:xfrm>
            <a:off x="1037160" y="187920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036800" y="143712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爆破器材准备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1094400" y="211752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钻机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装药工具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引爆器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165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title"/>
          <p:cNvSpPr/>
          <p:nvPr/>
        </p:nvSpPr>
        <p:spPr>
          <a:xfrm>
            <a:off x="5783760" y="175464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作业人员培训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6360120" y="389052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爆破作业人员的资质要求包括相关证书以及经验要求，只有具备资质的人员才能参与爆破作业。技术培训涵盖了爆破装置的使用、安全规范、应急处理等方面，为确保作业人员的安全和效率提供保障。安全事故处理培训是为了让人员熟悉突发情况的处理流程，降低事故发生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6" name="组合 5"/>
          <p:cNvGrpSpPr/>
          <p:nvPr/>
        </p:nvGrpSpPr>
        <p:grpSpPr>
          <a:xfrm>
            <a:off x="2179800" y="1227960"/>
            <a:ext cx="1980360" cy="4475520"/>
            <a:chOff x="2179800" y="1227960"/>
            <a:chExt cx="1980360" cy="4475520"/>
          </a:xfrm>
        </p:grpSpPr>
        <p:grpSp>
          <p:nvGrpSpPr>
            <p:cNvPr id="177" name="组合 4"/>
            <p:cNvGrpSpPr/>
            <p:nvPr/>
          </p:nvGrpSpPr>
          <p:grpSpPr>
            <a:xfrm>
              <a:off x="2179800" y="1227960"/>
              <a:ext cx="1980360" cy="4475520"/>
              <a:chOff x="2179800" y="1227960"/>
              <a:chExt cx="1980360" cy="4475520"/>
            </a:xfrm>
          </p:grpSpPr>
          <p:sp>
            <p:nvSpPr>
              <p:cNvPr id="178" name="AutoShape 32"/>
              <p:cNvSpPr/>
              <p:nvPr/>
            </p:nvSpPr>
            <p:spPr>
              <a:xfrm>
                <a:off x="2179800" y="38127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AutoShape 33"/>
              <p:cNvSpPr/>
              <p:nvPr/>
            </p:nvSpPr>
            <p:spPr>
              <a:xfrm>
                <a:off x="2179800" y="12279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Freeform 34"/>
              <p:cNvSpPr/>
              <p:nvPr/>
            </p:nvSpPr>
            <p:spPr>
              <a:xfrm>
                <a:off x="2704320" y="4313520"/>
                <a:ext cx="932040" cy="889920"/>
              </a:xfrm>
              <a:custGeom>
                <a:gdLst>
                  <a:gd name="textAreaLeft" fmla="*/ 0 w 932040"/>
                  <a:gd name="textAreaRight" fmla="*/ 932400 w 932040"/>
                  <a:gd name="textAreaTop" fmla="*/ 0 h 889920"/>
                  <a:gd name="textAreaBottom" fmla="*/ 890280 h 889920"/>
                </a:gdLst>
                <a:rect l="textAreaLeft" t="textAreaTop" r="textAreaRight" b="textAreaBottom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Freeform 35"/>
            <p:cNvSpPr/>
            <p:nvPr/>
          </p:nvSpPr>
          <p:spPr>
            <a:xfrm>
              <a:off x="2684880" y="1883880"/>
              <a:ext cx="897120" cy="822600"/>
            </a:xfrm>
            <a:custGeom>
              <a:gdLst>
                <a:gd name="textAreaLeft" fmla="*/ 0 w 897120"/>
                <a:gd name="textAreaRight" fmla="*/ 897480 w 897120"/>
                <a:gd name="textAreaTop" fmla="*/ 0 h 822600"/>
                <a:gd name="textAreaBottom" fmla="*/ 822960 h 822600"/>
              </a:gdLst>
              <a:rect l="textAreaLeft" t="textAreaTop" r="textAreaRight" b="textAreaBottom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DF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3592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爆破现场布置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确定孔位位置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爆破孔位布置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划定安全范围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安全防护区划分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布设监控摄像头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监控设备的设置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9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爆破现场布置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确定孔位位置和深度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爆破孔位布置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安装监控摄像头并调试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监控设备的设置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设立安全警戒线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安全防护区划分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icture 2"/>
          <p:cNvSpPr/>
          <p:nvPr/>
        </p:nvSpPr>
        <p:spPr>
          <a:xfrm>
            <a:off x="7263000" y="0"/>
            <a:ext cx="4928400" cy="4928400"/>
          </a:xfrm>
          <a:prstGeom prst="roundRect">
            <a:avLst>
              <a:gd name="adj" fmla="val 16667"/>
            </a:avLst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3592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爆破现场布置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清理孔口杂物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孔位清理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正确安装引爆器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起爆器安装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检查现场安全设施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安全防护检查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2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/>
          </p:nvPr>
        </p:nvSpPr>
        <p:spPr>
          <a:xfrm>
            <a:off x="675720" y="149760"/>
            <a:ext cx="4711320" cy="11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38FFF"/>
              </a:buClr>
              <a:buFont typeface="Arial"/>
              <a:buChar char="●"/>
              <a:tabLst>
                <a:tab pos="1609560"/>
              </a:tabLst>
            </a:pPr>
            <a:r>
              <a:rPr lang="en-US" sz="6000" b="0" strike="noStrike" spc="148">
                <a:solidFill>
                  <a:srgbClr val="438FFF"/>
                </a:solidFill>
                <a:latin typeface="Arial"/>
                <a:ea typeface="微软雅黑"/>
              </a:rPr>
              <a:t>03</a:t>
            </a:r>
            <a:endParaRPr lang="en-US" sz="6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8" name="PlaceHolder 2"/>
          <p:cNvSpPr>
            <a:spLocks noGrp="1"/>
          </p:cNvSpPr>
          <p:nvPr>
            <p:ph type="title" idx="4294967295"/>
          </p:nvPr>
        </p:nvSpPr>
        <p:spPr>
          <a:xfrm>
            <a:off x="1059120" y="2338560"/>
            <a:ext cx="88171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爆破作业操作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title"/>
          <p:cNvSpPr/>
          <p:nvPr/>
        </p:nvSpPr>
        <p:spPr>
          <a:xfrm>
            <a:off x="5783760" y="175464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起爆操作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6360120" y="389052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在爆破作业中，起爆操作是至关重要的环节。正确选择起爆时间和调整起爆方式对爆破效果具有重要影响。同时，监控爆破作业过程是确保操作安全和效果的关键步骤。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4" name="组合 5"/>
          <p:cNvGrpSpPr/>
          <p:nvPr/>
        </p:nvGrpSpPr>
        <p:grpSpPr>
          <a:xfrm>
            <a:off x="2179800" y="1227960"/>
            <a:ext cx="1980360" cy="4475520"/>
            <a:chOff x="2179800" y="1227960"/>
            <a:chExt cx="1980360" cy="4475520"/>
          </a:xfrm>
        </p:grpSpPr>
        <p:grpSp>
          <p:nvGrpSpPr>
            <p:cNvPr id="235" name="组合 4"/>
            <p:cNvGrpSpPr/>
            <p:nvPr/>
          </p:nvGrpSpPr>
          <p:grpSpPr>
            <a:xfrm>
              <a:off x="2179800" y="1227960"/>
              <a:ext cx="1980360" cy="4475520"/>
              <a:chOff x="2179800" y="1227960"/>
              <a:chExt cx="1980360" cy="4475520"/>
            </a:xfrm>
          </p:grpSpPr>
          <p:sp>
            <p:nvSpPr>
              <p:cNvPr id="236" name="AutoShape 32"/>
              <p:cNvSpPr/>
              <p:nvPr/>
            </p:nvSpPr>
            <p:spPr>
              <a:xfrm>
                <a:off x="2179800" y="38127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2179800" y="12279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8" name="Freeform 34"/>
              <p:cNvSpPr/>
              <p:nvPr/>
            </p:nvSpPr>
            <p:spPr>
              <a:xfrm>
                <a:off x="2704320" y="4313520"/>
                <a:ext cx="932040" cy="889920"/>
              </a:xfrm>
              <a:custGeom>
                <a:gdLst>
                  <a:gd name="textAreaLeft" fmla="*/ 0 w 932040"/>
                  <a:gd name="textAreaRight" fmla="*/ 932400 w 932040"/>
                  <a:gd name="textAreaTop" fmla="*/ 0 h 889920"/>
                  <a:gd name="textAreaBottom" fmla="*/ 890280 h 889920"/>
                </a:gdLst>
                <a:rect l="textAreaLeft" t="textAreaTop" r="textAreaRight" b="textAreaBottom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39" name="Freeform 35"/>
            <p:cNvSpPr/>
            <p:nvPr/>
          </p:nvSpPr>
          <p:spPr>
            <a:xfrm>
              <a:off x="2684880" y="1883880"/>
              <a:ext cx="897120" cy="822600"/>
            </a:xfrm>
            <a:custGeom>
              <a:gdLst>
                <a:gd name="textAreaLeft" fmla="*/ 0 w 897120"/>
                <a:gd name="textAreaRight" fmla="*/ 897480 w 897120"/>
                <a:gd name="textAreaTop" fmla="*/ 0 h 822600"/>
                <a:gd name="textAreaBottom" fmla="*/ 822960 h 822600"/>
              </a:gdLst>
              <a:rect l="textAreaLeft" t="textAreaTop" r="textAreaRight" b="textAreaBottom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DF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3592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观察爆破后的岩石裂纹及碎片分布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爆破结果的观察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根据观察结果对爆破效果进行评估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爆破效果的判断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处理爆破中出现的异常情况，确保安全与效果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爆破过程中的异常处理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5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3592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爆破作业后的处理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清理爆破后的岩石碎片和垃圾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爆堆清理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对爆破区域进行安全检查，排除隐患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总结爆破效果，并记录下关键数据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效果总结和记录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6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67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8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title"/>
          <p:cNvSpPr/>
          <p:nvPr/>
        </p:nvSpPr>
        <p:spPr>
          <a:xfrm>
            <a:off x="5783760" y="175464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爆破作业中的常见问题及解决方案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6360120" y="389052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在爆破作业中，常见问题如爆破震动对周围环境的影响、气体泄露的处理方法以及爆破作业中的安全隐患都需要及时解决。通过科学有效的解决方案，确保爆破作业的顺利进行。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8" name="组合 5"/>
          <p:cNvGrpSpPr/>
          <p:nvPr/>
        </p:nvGrpSpPr>
        <p:grpSpPr>
          <a:xfrm>
            <a:off x="2179800" y="1227960"/>
            <a:ext cx="1980360" cy="4475520"/>
            <a:chOff x="2179800" y="1227960"/>
            <a:chExt cx="1980360" cy="4475520"/>
          </a:xfrm>
        </p:grpSpPr>
        <p:grpSp>
          <p:nvGrpSpPr>
            <p:cNvPr id="279" name="组合 4"/>
            <p:cNvGrpSpPr/>
            <p:nvPr/>
          </p:nvGrpSpPr>
          <p:grpSpPr>
            <a:xfrm>
              <a:off x="2179800" y="1227960"/>
              <a:ext cx="1980360" cy="4475520"/>
              <a:chOff x="2179800" y="1227960"/>
              <a:chExt cx="1980360" cy="4475520"/>
            </a:xfrm>
          </p:grpSpPr>
          <p:sp>
            <p:nvSpPr>
              <p:cNvPr id="280" name="AutoShape 32"/>
              <p:cNvSpPr/>
              <p:nvPr/>
            </p:nvSpPr>
            <p:spPr>
              <a:xfrm>
                <a:off x="2179800" y="38127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1" name="AutoShape 33"/>
              <p:cNvSpPr/>
              <p:nvPr/>
            </p:nvSpPr>
            <p:spPr>
              <a:xfrm>
                <a:off x="2179800" y="1227960"/>
                <a:ext cx="1980360" cy="189072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2" name="Freeform 34"/>
              <p:cNvSpPr/>
              <p:nvPr/>
            </p:nvSpPr>
            <p:spPr>
              <a:xfrm>
                <a:off x="2704320" y="4313520"/>
                <a:ext cx="932040" cy="889920"/>
              </a:xfrm>
              <a:custGeom>
                <a:gdLst>
                  <a:gd name="textAreaLeft" fmla="*/ 0 w 932040"/>
                  <a:gd name="textAreaRight" fmla="*/ 932400 w 932040"/>
                  <a:gd name="textAreaTop" fmla="*/ 0 h 889920"/>
                  <a:gd name="textAreaBottom" fmla="*/ 890280 h 889920"/>
                </a:gdLst>
                <a:rect l="textAreaLeft" t="textAreaTop" r="textAreaRight" b="textAreaBottom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83" name="Freeform 35"/>
            <p:cNvSpPr/>
            <p:nvPr/>
          </p:nvSpPr>
          <p:spPr>
            <a:xfrm>
              <a:off x="2684880" y="1883880"/>
              <a:ext cx="897120" cy="822600"/>
            </a:xfrm>
            <a:custGeom>
              <a:gdLst>
                <a:gd name="textAreaLeft" fmla="*/ 0 w 897120"/>
                <a:gd name="textAreaRight" fmla="*/ 897480 w 897120"/>
                <a:gd name="textAreaTop" fmla="*/ 0 h 822600"/>
                <a:gd name="textAreaBottom" fmla="*/ 822960 h 822600"/>
              </a:gdLst>
              <a:rect l="textAreaLeft" t="textAreaTop" r="textAreaRight" b="textAreaBottom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DF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爆破作业操作关键点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根据具体情况确定最佳起爆时机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选择合适的起爆时间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实时监测爆破情况，确保操作安全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监控爆破作业过程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根据爆破对象及地质条件灵活选择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调整适当的起爆方式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icture 2"/>
          <p:cNvSpPr/>
          <p:nvPr/>
        </p:nvSpPr>
        <p:spPr>
          <a:xfrm>
            <a:off x="7263000" y="0"/>
            <a:ext cx="4928400" cy="4928400"/>
          </a:xfrm>
          <a:prstGeom prst="roundRect">
            <a:avLst>
              <a:gd name="adj" fmla="val 16667"/>
            </a:avLst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https://d.book118.com/975104020134011122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非煤矿山爆破作业</vt:lpstr>
      <vt:lpstr>目 录</vt:lpstr>
      <vt:lpstr>第一章 爆破作业简介</vt:lpstr>
      <vt:lpstr> </vt:lpstr>
      <vt:lpstr>非煤矿山爆破作业的意义</vt:lpstr>
      <vt:lpstr>非煤矿山爆破作业的潜在危险</vt:lpstr>
      <vt:lpstr>爆破作业的相关法规</vt:lpstr>
      <vt:lpstr>第2章 爆破作业计划</vt:lpstr>
      <vt:lpstr>爆破方案设计</vt:lpstr>
      <vt:lpstr>材料准备</vt:lpstr>
      <vt:lpstr> </vt:lpstr>
      <vt:lpstr>爆破现场布置</vt:lpstr>
      <vt:lpstr>爆破现场布置</vt:lpstr>
      <vt:lpstr>爆破现场布置</vt:lpstr>
      <vt:lpstr>第三章 爆破作业操作</vt:lpstr>
      <vt:lpstr> </vt:lpstr>
      <vt:lpstr>爆破效果评估</vt:lpstr>
      <vt:lpstr>爆破作业后的处理</vt:lpstr>
      <vt:lpstr> </vt:lpstr>
      <vt:lpstr>爆破作业操作关键点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2024-09-25T21:20:34.661</cp:lastPrinted>
  <dcterms:created xsi:type="dcterms:W3CDTF">2024-09-25T13:20:34Z</dcterms:created>
  <dcterms:modified xsi:type="dcterms:W3CDTF">2024-09-25T13:20:36Z</dcterms:modified>
</cp:coreProperties>
</file>