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GDJLVR+MS-UIGothic"/>
      <p:regular r:id="rId15"/>
    </p:embeddedFont>
    <p:embeddedFont>
      <p:font typeface="EVWKSF+NFUVMV+MicrosoftYaHei-Bold"/>
      <p:regular r:id="rId16"/>
    </p:embeddedFont>
    <p:embeddedFont>
      <p:font typeface="JPKVDR+RBPIWV+ArialMT"/>
      <p:regular r:id="rId17"/>
    </p:embeddedFont>
    <p:embeddedFont>
      <p:font typeface="UQEDNU+IHDWTC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C292AD-F33F-4C82-B9A9-272D0A4B9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CD0B6F-4FFB-409B-82FF-1AAE79BAF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BD0EE-7068-4C6B-B0C7-99B9D9210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4CFA5-3ABA-48AC-B9FD-27CA550CC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4B24FB-5481-488F-8080-036B06A39E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4893B0-D6B5-4B19-B741-4C97A7A21C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6B75E7-AC01-41B1-92FF-28CE1714E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37587D-7E81-417E-B258-F739A35E3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8B1B2D-59B7-4433-A34D-D0B52942D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DE712F-3530-4195-8AE8-FF4FCF09E8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1EF6B8-D462-485E-9ED9-7477E786B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51113032040111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19175" y="2735738"/>
            <a:ext cx="8938259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DJLVR+MS-UIGothic"/>
                <a:cs typeface="GDJLVR+MS-UIGothic"/>
              </a:rPr>
              <a:t>成都望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丛</a:t>
            </a:r>
            <a:r>
              <a:rPr sz="3600">
                <a:solidFill>
                  <a:srgbClr val="FFFFFF"/>
                </a:solidFill>
                <a:latin typeface="GDJLVR+MS-UIGothic"/>
                <a:cs typeface="GDJLVR+MS-UIGothic"/>
              </a:rPr>
              <a:t>文化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产业</a:t>
            </a:r>
            <a:r>
              <a:rPr sz="3600">
                <a:solidFill>
                  <a:srgbClr val="FFFFFF"/>
                </a:solidFill>
                <a:latin typeface="GDJLVR+MS-UIGothic"/>
                <a:cs typeface="GDJLVR+MS-UIGothic"/>
              </a:rPr>
              <a:t>园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总</a:t>
            </a:r>
            <a:r>
              <a:rPr sz="3600">
                <a:solidFill>
                  <a:srgbClr val="FFFFFF"/>
                </a:solidFill>
                <a:latin typeface="GDJLVR+MS-UIGothic"/>
                <a:cs typeface="GDJLVR+MS-UIGothic"/>
              </a:rPr>
              <a:t>体策划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3600">
                <a:solidFill>
                  <a:srgbClr val="FFFFFF"/>
                </a:solidFill>
                <a:latin typeface="GDJLVR+MS-UIGothic"/>
                <a:cs typeface="GDJLVR+MS-UIGothic"/>
              </a:rPr>
              <a:t>告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3600">
                <a:solidFill>
                  <a:srgbClr val="FFFFFF"/>
                </a:solidFill>
                <a:latin typeface="GDJLVR+MS-UIGothic"/>
                <a:cs typeface="GDJLVR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934" y="3473773"/>
            <a:ext cx="3120472" cy="19246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EVWKSF+NFUVMV+MicrosoftYaHei-Bold"/>
                <a:cs typeface="EVWKSF+NFUVMV+MicrosoftYaHei-Bold"/>
              </a:rPr>
              <a:t>$number</a:t>
            </a:r>
          </a:p>
          <a:p>
            <a:pPr marL="656590" marR="0">
              <a:lnSpc>
                <a:spcPts val="4220"/>
              </a:lnSpc>
              <a:spcBef>
                <a:spcPts val="689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EVWKSF+NFUVMV+MicrosoftYaHei-Bold"/>
                <a:cs typeface="EVWKSF+NFUVMV+MicrosoftYaHei-Bold"/>
              </a:rPr>
              <a:t>{01}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444114" y="-42981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59AE93"/>
                </a:solidFill>
                <a:latin typeface="GDJLVR+MS-UIGothic"/>
                <a:cs typeface="GDJLVR+MS-UIGothic"/>
              </a:rPr>
              <a:t>目</a:t>
            </a:r>
          </a:p>
        </p:txBody>
      </p:sp>
      <p:sp>
        <p:nvSpPr>
          <p:cNvPr id="5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224280" y="223221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JPKVDR+RBPIWV+ArialMT"/>
                <a:cs typeface="JPKVDR+RBPIWV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项</a:t>
            </a:r>
            <a:r>
              <a:rPr sz="2400">
                <a:solidFill>
                  <a:srgbClr val="000000"/>
                </a:solidFill>
                <a:latin typeface="GDJLVR+MS-UIGothic"/>
                <a:cs typeface="GDJLVR+MS-UIGothic"/>
              </a:rPr>
              <a:t>目概述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EVWKSF+NFUVMV+MicrosoftYaHei-Bold"/>
                <a:cs typeface="EVWKSF+NFUVMV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3143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项</a:t>
            </a:r>
            <a:r>
              <a:rPr sz="4500">
                <a:solidFill>
                  <a:srgbClr val="59AE93"/>
                </a:solidFill>
                <a:latin typeface="GDJLVR+MS-UIGothic"/>
                <a:cs typeface="GDJLVR+MS-UIGothic"/>
              </a:rPr>
              <a:t>目概述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59AE93"/>
                </a:solidFill>
                <a:latin typeface="GDJLVR+MS-UIGothic"/>
                <a:cs typeface="GDJLVR+MS-UIGothic"/>
              </a:rPr>
              <a:t>目背景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EVWKSF+NFUVMV+MicrosoftYaHei-Bold"/>
                <a:cs typeface="EVWKSF+NFUVMV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成都望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丛</a:t>
            </a: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文化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园位于成都市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郫都区，是成都市重点文化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园区之一。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EVWKSF+NFUVMV+MicrosoftYaHei-Bold"/>
                <a:cs typeface="EVWKSF+NFUVMV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园以望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丛</a:t>
            </a: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文化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蕴</a:t>
            </a: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，以数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导产业</a:t>
            </a: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，致力于打造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集文化、科技、旅游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一体的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合性文化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园区。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59AE93"/>
                </a:solidFill>
                <a:latin typeface="GDJLVR+MS-UIGothic"/>
                <a:cs typeface="GDJLVR+MS-UIGothic"/>
              </a:rPr>
              <a:t>目意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582795" y="2188698"/>
            <a:ext cx="611065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推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文化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产业</a:t>
            </a: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与科技、旅游等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产业</a:t>
            </a: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的融合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展，促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区域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经济转</a:t>
            </a: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型升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611495" y="3689838"/>
            <a:ext cx="38108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提升成都文化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软实</a:t>
            </a: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力，增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城市文化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争力。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239895" y="5157958"/>
            <a:ext cx="696555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市民提供更多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优质</a:t>
            </a: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的文化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品和服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，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足人民群众日益增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的精神文化需求。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项</a:t>
            </a:r>
            <a:r>
              <a:rPr sz="3000">
                <a:solidFill>
                  <a:srgbClr val="59AE93"/>
                </a:solidFill>
                <a:latin typeface="GDJLVR+MS-UIGothic"/>
                <a:cs typeface="GDJLVR+MS-UIGothic"/>
              </a:rPr>
              <a:t>目定位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640830" y="1370326"/>
            <a:ext cx="252659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GDJLVR+MS-UIGothic"/>
                <a:cs typeface="GDJLVR+MS-UIGothic"/>
              </a:rPr>
              <a:t>望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丛</a:t>
            </a:r>
            <a:r>
              <a:rPr sz="1550" spc="25">
                <a:solidFill>
                  <a:srgbClr val="59AE93"/>
                </a:solidFill>
                <a:latin typeface="GDJLVR+MS-UIGothic"/>
                <a:cs typeface="GDJLVR+MS-UIGothic"/>
              </a:rPr>
              <a:t>文化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传</a:t>
            </a:r>
            <a:r>
              <a:rPr sz="1550" spc="25">
                <a:solidFill>
                  <a:srgbClr val="59AE93"/>
                </a:solidFill>
                <a:latin typeface="GDJLVR+MS-UIGothic"/>
                <a:cs typeface="GDJLVR+MS-UIGothic"/>
              </a:rPr>
              <a:t>承与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创</a:t>
            </a:r>
            <a:r>
              <a:rPr sz="1550" spc="25">
                <a:solidFill>
                  <a:srgbClr val="59AE93"/>
                </a:solidFill>
                <a:latin typeface="GDJLVR+MS-UIGothic"/>
                <a:cs typeface="GDJLVR+MS-UIGothic"/>
              </a:rPr>
              <a:t>新中心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640830" y="1723243"/>
            <a:ext cx="499388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以望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丛</a:t>
            </a: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文化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核心，推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文化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承与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新，打造具有国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际</a:t>
            </a: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影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响力的文化品牌。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70025" y="2256329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EVWKSF+NFUVMV+MicrosoftYaHei-Bold"/>
                <a:cs typeface="EVWKSF+NFUVMV+MicrosoftYaHei-Bold"/>
              </a:rPr>
              <a:t>1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640830" y="3154676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GDJLVR+MS-UIGothic"/>
                <a:cs typeface="GDJLVR+MS-UIGothic"/>
              </a:rPr>
              <a:t>数字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创</a:t>
            </a:r>
            <a:r>
              <a:rPr sz="1550" spc="25">
                <a:solidFill>
                  <a:srgbClr val="59AE93"/>
                </a:solidFill>
                <a:latin typeface="GDJLVR+MS-UIGothic"/>
                <a:cs typeface="GDJLVR+MS-UIGothic"/>
              </a:rPr>
              <a:t>意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产业</a:t>
            </a:r>
            <a:r>
              <a:rPr sz="1550" spc="25">
                <a:solidFill>
                  <a:srgbClr val="59AE93"/>
                </a:solidFill>
                <a:latin typeface="GDJLVR+MS-UIGothic"/>
                <a:cs typeface="GDJLVR+MS-UIGothic"/>
              </a:rPr>
              <a:t>高地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54245" y="3429174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EVWKSF+NFUVMV+MicrosoftYaHei-Bold"/>
                <a:cs typeface="EVWKSF+NFUVMV+MicrosoftYaHei-Bold"/>
              </a:rPr>
              <a:t>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640830" y="3495528"/>
            <a:ext cx="4993883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重点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展数字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，吸引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优质</a:t>
            </a: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和人才聚集，形成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集群效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925320" y="4578524"/>
            <a:ext cx="430113" cy="5165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67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EVWKSF+NFUVMV+MicrosoftYaHei-Bold"/>
                <a:cs typeface="EVWKSF+NFUVMV+MicrosoftYaHei-Bold"/>
              </a:rPr>
              <a:t>3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640830" y="4926960"/>
            <a:ext cx="16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GDJLVR+MS-UIGothic"/>
                <a:cs typeface="GDJLVR+MS-UIGothic"/>
              </a:rPr>
              <a:t>文化旅游目的地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640830" y="5277973"/>
            <a:ext cx="4993883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整合文化与旅游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源，打造集文化体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、旅游休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闲为</a:t>
            </a: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一体的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000000"/>
                </a:solidFill>
                <a:latin typeface="GDJLVR+MS-UIGothic"/>
                <a:cs typeface="GDJLVR+MS-UIGothic"/>
              </a:rPr>
              <a:t>合性文化旅游目的地。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EVWKSF+NFUVMV+MicrosoftYaHei-Bold"/>
                <a:cs typeface="EVWKSF+NFUVMV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产业</a:t>
            </a:r>
            <a:r>
              <a:rPr sz="4500">
                <a:solidFill>
                  <a:srgbClr val="59AE93"/>
                </a:solidFill>
                <a:latin typeface="GDJLVR+MS-UIGothic"/>
                <a:cs typeface="GDJLVR+MS-UIGothic"/>
              </a:rPr>
              <a:t>园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现</a:t>
            </a:r>
            <a:r>
              <a:rPr sz="4500">
                <a:solidFill>
                  <a:srgbClr val="59AE93"/>
                </a:solidFill>
                <a:latin typeface="GDJLVR+MS-UIGothic"/>
                <a:cs typeface="GDJLVR+MS-UIGothic"/>
              </a:rPr>
              <a:t>状分析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产业现</a:t>
            </a:r>
            <a:r>
              <a:rPr sz="3000">
                <a:solidFill>
                  <a:srgbClr val="59AE93"/>
                </a:solidFill>
                <a:latin typeface="GDJLVR+MS-UIGothic"/>
                <a:cs typeface="GDJLVR+MS-UIGothic"/>
              </a:rPr>
              <a:t> 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5065" y="1807205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GDJLVR+MS-UIGothic"/>
                <a:cs typeface="GDJLVR+MS-UIGothic"/>
              </a:rPr>
              <a:t>主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导产业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39820" y="2379198"/>
            <a:ext cx="821325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成都望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丛</a:t>
            </a: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文化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产业</a:t>
            </a: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园区的主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导产业为</a:t>
            </a: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文化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创</a:t>
            </a: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意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产业</a:t>
            </a: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，包括影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制作、文化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艺术</a:t>
            </a: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、数字媒体等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695065" y="327088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产业规</a:t>
            </a:r>
            <a:r>
              <a:rPr sz="1550">
                <a:solidFill>
                  <a:srgbClr val="59AE93"/>
                </a:solidFill>
                <a:latin typeface="GDJLVR+MS-UIGothic"/>
                <a:cs typeface="GDJLVR+MS-UIGothic"/>
              </a:rPr>
              <a:t>模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725545" y="3736192"/>
            <a:ext cx="8016091" cy="7162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目前，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产业</a:t>
            </a: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园区的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产业规</a:t>
            </a: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模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小，但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展潜力巨大。随着政府支持力度的加大和市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需求增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，</a:t>
            </a:r>
          </a:p>
          <a:p>
            <a:pPr marL="231457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有望在未来几年内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快速增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95065" y="4732651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产业链</a:t>
            </a:r>
            <a:r>
              <a:rPr sz="1550">
                <a:solidFill>
                  <a:srgbClr val="59AE93"/>
                </a:solidFill>
                <a:latin typeface="GDJLVR+MS-UIGothic"/>
                <a:cs typeface="GDJLVR+MS-UIGothic"/>
              </a:rPr>
              <a:t>条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582795" y="5348458"/>
            <a:ext cx="6110652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产业</a:t>
            </a: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园区的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产业链</a:t>
            </a: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条尚不完整，缺乏上下游配套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产业</a:t>
            </a: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，需要</a:t>
            </a:r>
            <a:r>
              <a:rPr sz="1350">
                <a:solidFill>
                  <a:srgbClr val="020202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20202"/>
                </a:solidFill>
                <a:latin typeface="GDJLVR+MS-UIGothic"/>
                <a:cs typeface="GDJLVR+MS-UIGothic"/>
              </a:rPr>
              <a:t>一步完善。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资</a:t>
            </a:r>
            <a:r>
              <a:rPr sz="3000">
                <a:solidFill>
                  <a:srgbClr val="59AE93"/>
                </a:solidFill>
                <a:latin typeface="GDJLVR+MS-UIGothic"/>
                <a:cs typeface="GDJLVR+MS-UIGothic"/>
              </a:rPr>
              <a:t>源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59AE93"/>
                </a:solidFill>
                <a:latin typeface="GDJLVR+MS-UIGothic"/>
                <a:cs typeface="GDJLVR+MS-UIGothic"/>
              </a:rPr>
              <a:t>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GDJLVR+MS-UIGothic"/>
                <a:cs typeface="GDJLVR+MS-UIGothic"/>
              </a:rPr>
              <a:t>人力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2000">
                <a:solidFill>
                  <a:srgbClr val="FFFDFD"/>
                </a:solidFill>
                <a:latin typeface="GDJLVR+MS-UIGothic"/>
                <a:cs typeface="GDJLVR+MS-UIGothic"/>
              </a:rPr>
              <a:t>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GDJLVR+MS-UIGothic"/>
                <a:cs typeface="GDJLVR+MS-UIGothic"/>
              </a:rPr>
              <a:t>政策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2000">
                <a:solidFill>
                  <a:srgbClr val="FFFDFD"/>
                </a:solidFill>
                <a:latin typeface="GDJLVR+MS-UIGothic"/>
                <a:cs typeface="GDJLVR+MS-UIGothic"/>
              </a:rPr>
              <a:t>源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6506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DJLVR+MS-UIGothic"/>
                <a:cs typeface="GDJLVR+MS-UIGothic"/>
              </a:rPr>
              <a:t>成都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FFFDFD"/>
                </a:solidFill>
                <a:latin typeface="GDJLVR+MS-UIGothic"/>
                <a:cs typeface="GDJLVR+MS-UIGothic"/>
              </a:rPr>
              <a:t>有丰富的人力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GDJLVR+MS-UIGothic"/>
                <a:cs typeface="GDJLVR+MS-UIGothic"/>
              </a:rPr>
              <a:t>源，包括高素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GDJLVR+MS-UIGothic"/>
                <a:cs typeface="GDJLVR+MS-UIGothic"/>
              </a:rPr>
              <a:t>的科技人才、文化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FFFDFD"/>
                </a:solidFill>
                <a:latin typeface="GDJLVR+MS-UIGothic"/>
                <a:cs typeface="GDJLVR+MS-UIGothic"/>
              </a:rPr>
              <a:t>意人才等，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FFFDFD"/>
                </a:solidFill>
                <a:latin typeface="GDJLVR+MS-UIGothic"/>
                <a:cs typeface="GDJLVR+MS-UIGothic"/>
              </a:rPr>
              <a:t>园区的快速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GDJLVR+MS-UIGothic"/>
                <a:cs typeface="GDJLVR+MS-UIGothic"/>
              </a:rPr>
              <a:t>展提供了有力支撑。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DJLVR+MS-UIGothic"/>
                <a:cs typeface="GDJLVR+MS-UIGothic"/>
              </a:rPr>
              <a:t>政府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GDJLVR+MS-UIGothic"/>
                <a:cs typeface="GDJLVR+MS-UIGothic"/>
              </a:rPr>
              <a:t>文化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FFFDFD"/>
                </a:solidFill>
                <a:latin typeface="GDJLVR+MS-UIGothic"/>
                <a:cs typeface="GDJLVR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GDJLVR+MS-UIGothic"/>
                <a:cs typeface="GDJLVR+MS-UIGothic"/>
              </a:rPr>
              <a:t>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给</a:t>
            </a:r>
            <a:r>
              <a:rPr sz="1500">
                <a:solidFill>
                  <a:srgbClr val="FFFDFD"/>
                </a:solidFill>
                <a:latin typeface="GDJLVR+MS-UIGothic"/>
                <a:cs typeface="GDJLVR+MS-UIGothic"/>
              </a:rPr>
              <a:t>予了大力支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DJLVR+MS-UIGothic"/>
                <a:cs typeface="GDJLVR+MS-UIGothic"/>
              </a:rPr>
              <a:t>持，出台了一系列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GDJLVR+MS-UIGothic"/>
                <a:cs typeface="GDJLVR+MS-UIGothic"/>
              </a:rPr>
              <a:t>惠政策，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为产业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DJLVR+MS-UIGothic"/>
                <a:cs typeface="GDJLVR+MS-UIGothic"/>
              </a:rPr>
              <a:t>园区的快速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GDJLVR+MS-UIGothic"/>
                <a:cs typeface="GDJLVR+MS-UIGothic"/>
              </a:rPr>
              <a:t>展提供了政策保障。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GDJLVR+MS-UIGothic"/>
                <a:cs typeface="GDJLVR+MS-UIGothic"/>
              </a:rPr>
              <a:t>自然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2000">
                <a:solidFill>
                  <a:srgbClr val="FFFDFD"/>
                </a:solidFill>
                <a:latin typeface="GDJLVR+MS-UIGothic"/>
                <a:cs typeface="GDJLVR+MS-UIGothic"/>
              </a:rPr>
              <a:t>源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DJLVR+MS-UIGothic"/>
                <a:cs typeface="GDJLVR+MS-UIGothic"/>
              </a:rPr>
              <a:t>成都地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GDJLVR+MS-UIGothic"/>
                <a:cs typeface="GDJLVR+MS-UIGothic"/>
              </a:rPr>
              <a:t>平原地区，自然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DFD"/>
                </a:solidFill>
                <a:latin typeface="GDJLVR+MS-UIGothic"/>
                <a:cs typeface="GDJLVR+MS-UIGothic"/>
              </a:rPr>
              <a:t>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FFFDFD"/>
                </a:solidFill>
                <a:latin typeface="GDJLVR+MS-UIGothic"/>
                <a:cs typeface="GDJLVR+MS-UIGothic"/>
              </a:rPr>
              <a:t>美，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DJLVR+MS-UIGothic"/>
                <a:cs typeface="GDJLVR+MS-UIGothic"/>
              </a:rPr>
              <a:t>气候宜人，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GDJLVR+MS-UIGothic"/>
                <a:cs typeface="GDJLVR+MS-UIGothic"/>
              </a:rPr>
              <a:t>文化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产业发</a:t>
            </a:r>
            <a:r>
              <a:rPr sz="1500">
                <a:solidFill>
                  <a:srgbClr val="FFFDFD"/>
                </a:solidFill>
                <a:latin typeface="GDJLVR+MS-UIGothic"/>
                <a:cs typeface="GDJLVR+MS-UIGothic"/>
              </a:rPr>
              <a:t>展提供了良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DJLVR+MS-UIGothic"/>
                <a:cs typeface="GDJLVR+MS-UIGothic"/>
              </a:rPr>
              <a:t>好的自然条件。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GDJLVR+MS-UIGothic"/>
                <a:cs typeface="GDJLVR+MS-UIGothic"/>
              </a:rPr>
              <a:t>市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场现</a:t>
            </a:r>
            <a:r>
              <a:rPr sz="3000">
                <a:solidFill>
                  <a:srgbClr val="59AE93"/>
                </a:solidFill>
                <a:latin typeface="GDJLVR+MS-UIGothic"/>
                <a:cs typeface="GDJLVR+MS-UIGothic"/>
              </a:rPr>
              <a:t>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GDJLVR+MS-UIGothic"/>
                <a:cs typeface="GDJLVR+MS-UIGothic"/>
              </a:rPr>
              <a:t>市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场竞</a:t>
            </a:r>
            <a:r>
              <a:rPr sz="2300">
                <a:solidFill>
                  <a:srgbClr val="59AE93"/>
                </a:solidFill>
                <a:latin typeface="GDJLVR+MS-UIGothic"/>
                <a:cs typeface="GDJLVR+MS-UIGothic"/>
              </a:rPr>
              <a:t>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3580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目前，成都文化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争激烈，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数量众多，但市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额较为</a:t>
            </a: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分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散，缺乏具有核心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争力的企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GDJLVR+MS-UIGothic"/>
                <a:cs typeface="GDJLVR+MS-UIGothic"/>
              </a:rPr>
              <a:t>市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59AE93"/>
                </a:solidFill>
                <a:latin typeface="GDJLVR+MS-UIGothic"/>
                <a:cs typeface="GDJLVR+MS-UIGothic"/>
              </a:rPr>
              <a:t>需求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随着人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生活水平的提高和消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念的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转变</a:t>
            </a: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文化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品的需求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日益增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文化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展提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供了广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阔</a:t>
            </a: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的市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GDJLVR+MS-UIGothic"/>
                <a:cs typeface="GDJLVR+MS-UIGothic"/>
              </a:rPr>
              <a:t>市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场</a:t>
            </a:r>
            <a:r>
              <a:rPr sz="2300" spc="25">
                <a:solidFill>
                  <a:srgbClr val="59AE93"/>
                </a:solidFill>
                <a:latin typeface="GDJLVR+MS-UIGothic"/>
                <a:cs typeface="GDJLVR+MS-UIGothic"/>
              </a:rPr>
              <a:t>前景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未来几年，随着文化消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的不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286125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大和消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者需求的多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样</a:t>
            </a: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化，文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产业</a:t>
            </a: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将迎来更加广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阔</a:t>
            </a: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展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GDJLVR+MS-UIGothic"/>
                <a:cs typeface="GDJLVR+MS-UIGothic"/>
              </a:rPr>
              <a:t>前景。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https://d.book118.com/975111303204011123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GDJLVR+MS-UIGothic</vt:lpstr>
      <vt:lpstr>SimSun</vt:lpstr>
      <vt:lpstr>EVWKSF+NFUVMV+MicrosoftYaHei-Bold</vt:lpstr>
      <vt:lpstr>JPKVDR+RBPIWV+ArialMT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2024-09-27T10:13:35.368</cp:lastPrinted>
  <dcterms:created xsi:type="dcterms:W3CDTF">2024-09-27T02:13:35Z</dcterms:created>
  <dcterms:modified xsi:type="dcterms:W3CDTF">2024-09-27T02:13:36Z</dcterms:modified>
</cp:coreProperties>
</file>