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F8AA182-01AF-4B02-8A48-9FBEA872427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7" name="PlaceHolder 1"/>
          <p:cNvSpPr>
            <a:spLocks noGrp="1"/>
          </p:cNvSpPr>
          <p:nvPr>
            <p:ph type="sldImg"/>
          </p:nvPr>
        </p:nvSpPr>
        <p:spPr>
          <a:xfrm>
            <a:off x="685800" y="1143000"/>
            <a:ext cx="5486040" cy="3085920"/>
          </a:xfrm>
          <a:prstGeom prst="rect">
            <a:avLst/>
          </a:prstGeom>
          <a:ln w="0">
            <a:noFill/>
          </a:ln>
        </p:spPr>
      </p:sp>
      <p:sp>
        <p:nvSpPr>
          <p:cNvPr id="37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6511BB-75A1-4972-95AD-B6C90275E7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2510E-DE2F-48CE-B6CC-82DDD2537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2A47A8-7FEA-4710-9598-6CC2331D5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65F61B-6307-4CE6-91CB-D6D486F77F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72BC93-7031-4060-9180-1750B47037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C63F6E-DAD5-459C-8676-A3A52EAE84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B2B993-6502-4173-A78D-3750AD1E4C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D3E49A-5D3F-4263-A035-0C3CB7BE74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3F731-7DB0-4115-99DC-A0D95B685C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2EBFA-76D6-43A0-8235-A10FA1102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10E8AD-6A33-418C-838A-5854D13E0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09E6676-33C9-42CF-A205-7922B3DFD84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F74725E-2527-4315-82F3-008C6EDE2FD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1403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通信行业安全生产规章制度培训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通信行业安全生产规章制度培训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安全生产法律法规培训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公司内部安全生产规章制度培训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安全事故案例分析与应对措施培训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安全生产知识与技能培训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通信行业安全生产规章制度培训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通信行业安全生产规章制度的重要性</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通信行业安全生产规章制度是保障通信行业人员生命财产安全的重要保障。合规的规章制度能够有效预防和应对各类安全事故发生，规章制度的培训是确保员工了解并遵守规定的重要手段。</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规章制度培训的目标</a:t>
            </a:r>
            <a:endParaRPr lang="en-US" sz="3600" b="0" strike="noStrike" spc="-1">
              <a:solidFill>
                <a:schemeClr val="dk1"/>
              </a:solidFill>
              <a:latin typeface="Arial"/>
            </a:endParaRPr>
          </a:p>
        </p:txBody>
      </p:sp>
      <p:sp>
        <p:nvSpPr>
          <p:cNvPr id="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了解规章制度内容和要求</a:t>
            </a:r>
            <a:endParaRPr lang="en-US" sz="3000" b="0" strike="noStrike" spc="-1">
              <a:solidFill>
                <a:srgbClr val="000000"/>
              </a:solidFill>
              <a:latin typeface="Arial"/>
            </a:endParaRPr>
          </a:p>
        </p:txBody>
      </p:sp>
      <p:sp>
        <p:nvSpPr>
          <p:cNvPr id="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促进员工合规行为</a:t>
            </a:r>
            <a:endParaRPr lang="en-US" sz="3000" b="0" strike="noStrike" spc="-1">
              <a:solidFill>
                <a:srgbClr val="000000"/>
              </a:solidFill>
              <a:latin typeface="Arial"/>
            </a:endParaRPr>
          </a:p>
        </p:txBody>
      </p:sp>
      <p:sp>
        <p:nvSpPr>
          <p:cNvPr id="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提升员工安全生产意识</a:t>
            </a:r>
            <a:endParaRPr lang="en-US" sz="3000" b="0" strike="noStrike" spc="-1">
              <a:solidFill>
                <a:srgbClr val="000000"/>
              </a:solidFill>
              <a:latin typeface="Arial"/>
            </a:endParaRPr>
          </a:p>
        </p:txBody>
      </p:sp>
      <p:sp>
        <p:nvSpPr>
          <p:cNvPr id="9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法律法规的重要性</a:t>
            </a:r>
            <a:endParaRPr lang="en-US" sz="1500" b="0" strike="noStrike" spc="-1">
              <a:solidFill>
                <a:srgbClr val="000000"/>
              </a:solidFill>
              <a:latin typeface="Arial"/>
            </a:endParaRPr>
          </a:p>
        </p:txBody>
      </p:sp>
      <p:sp>
        <p:nvSpPr>
          <p:cNvPr id="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通信行业安全生产法律法规</a:t>
            </a:r>
            <a:endParaRPr lang="en-US" sz="2200" b="0" strike="noStrike" spc="-1">
              <a:solidFill>
                <a:srgbClr val="000000"/>
              </a:solidFill>
              <a:latin typeface="Arial"/>
            </a:endParaRPr>
          </a:p>
        </p:txBody>
      </p:sp>
      <p:sp>
        <p:nvSpPr>
          <p:cNvPr id="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规章制度的执行</a:t>
            </a:r>
            <a:endParaRPr lang="en-US" sz="1500" b="0" strike="noStrike" spc="-1">
              <a:solidFill>
                <a:srgbClr val="000000"/>
              </a:solidFill>
              <a:latin typeface="Arial"/>
            </a:endParaRPr>
          </a:p>
        </p:txBody>
      </p:sp>
      <p:sp>
        <p:nvSpPr>
          <p:cNvPr id="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公司内部安全生产规章制度</a:t>
            </a:r>
            <a:endParaRPr lang="en-US" sz="2200" b="0" strike="noStrike" spc="-1">
              <a:solidFill>
                <a:srgbClr val="000000"/>
              </a:solidFill>
              <a:latin typeface="Arial"/>
            </a:endParaRPr>
          </a:p>
        </p:txBody>
      </p:sp>
      <p:sp>
        <p:nvSpPr>
          <p:cNvPr id="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案例分析的作用</a:t>
            </a:r>
            <a:endParaRPr lang="en-US" sz="1500" b="0" strike="noStrike" spc="-1">
              <a:solidFill>
                <a:srgbClr val="000000"/>
              </a:solidFill>
              <a:latin typeface="Arial"/>
            </a:endParaRPr>
          </a:p>
        </p:txBody>
      </p:sp>
      <p:sp>
        <p:nvSpPr>
          <p:cNvPr id="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安全事故案例分析与应对措施</a:t>
            </a:r>
            <a:endParaRPr lang="en-US" sz="2200" b="0" strike="noStrike" spc="-1">
              <a:solidFill>
                <a:srgbClr val="000000"/>
              </a:solidFill>
              <a:latin typeface="Arial"/>
            </a:endParaRPr>
          </a:p>
        </p:txBody>
      </p:sp>
      <p:sp>
        <p:nvSpPr>
          <p:cNvPr id="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知识技能的提高</a:t>
            </a:r>
            <a:endParaRPr lang="en-US" sz="1500" b="0" strike="noStrike" spc="-1">
              <a:solidFill>
                <a:srgbClr val="000000"/>
              </a:solidFill>
              <a:latin typeface="Arial"/>
            </a:endParaRPr>
          </a:p>
        </p:txBody>
      </p:sp>
      <p:sp>
        <p:nvSpPr>
          <p:cNvPr id="1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安全生产知识与技能培训</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培训方法</a:t>
            </a:r>
            <a:endParaRPr lang="en-US" sz="3600" b="0" strike="noStrike" spc="-1">
              <a:solidFill>
                <a:schemeClr val="dk1"/>
              </a:solidFill>
              <a:latin typeface="Arial"/>
            </a:endParaRPr>
          </a:p>
        </p:txBody>
      </p:sp>
      <p:sp>
        <p:nvSpPr>
          <p:cNvPr id="10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网络教育平台进行全员培训</a:t>
            </a:r>
            <a:endParaRPr lang="en-US" sz="2000" b="0" strike="noStrike" spc="-1">
              <a:solidFill>
                <a:srgbClr val="000000"/>
              </a:solidFill>
              <a:latin typeface="Arial"/>
            </a:endParaRPr>
          </a:p>
        </p:txBody>
      </p:sp>
      <p:sp>
        <p:nvSpPr>
          <p:cNvPr id="10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线上培训</a:t>
            </a:r>
            <a:endParaRPr lang="en-US" sz="3000" b="0" strike="noStrike" spc="-1">
              <a:solidFill>
                <a:srgbClr val="000000"/>
              </a:solidFill>
              <a:latin typeface="Arial"/>
            </a:endParaRPr>
          </a:p>
        </p:txBody>
      </p:sp>
      <p:sp>
        <p:nvSpPr>
          <p:cNvPr id="10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模拟安全事故演练</a:t>
            </a:r>
            <a:endParaRPr lang="en-US" sz="2000" b="0" strike="noStrike" spc="-1">
              <a:solidFill>
                <a:srgbClr val="000000"/>
              </a:solidFill>
              <a:latin typeface="Arial"/>
            </a:endParaRPr>
          </a:p>
        </p:txBody>
      </p:sp>
      <p:sp>
        <p:nvSpPr>
          <p:cNvPr id="10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案例演练</a:t>
            </a:r>
            <a:endParaRPr lang="en-US" sz="3000" b="0" strike="noStrike" spc="-1">
              <a:solidFill>
                <a:srgbClr val="000000"/>
              </a:solidFill>
              <a:latin typeface="Arial"/>
            </a:endParaRPr>
          </a:p>
        </p:txBody>
      </p:sp>
      <p:sp>
        <p:nvSpPr>
          <p:cNvPr id="10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面对面安全生产知识培训</a:t>
            </a:r>
            <a:endParaRPr lang="en-US" sz="2000" b="0" strike="noStrike" spc="-1">
              <a:solidFill>
                <a:srgbClr val="000000"/>
              </a:solidFill>
              <a:latin typeface="Arial"/>
            </a:endParaRPr>
          </a:p>
        </p:txBody>
      </p:sp>
      <p:sp>
        <p:nvSpPr>
          <p:cNvPr id="10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线下培训</a:t>
            </a:r>
            <a:endParaRPr lang="en-US" sz="3000" b="0" strike="noStrike" spc="-1">
              <a:solidFill>
                <a:srgbClr val="000000"/>
              </a:solidFill>
              <a:latin typeface="Arial"/>
            </a:endParaRPr>
          </a:p>
        </p:txBody>
      </p:sp>
      <p:sp>
        <p:nvSpPr>
          <p:cNvPr id="11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通过本次培训，员工能够全面了解通信行业安全生产规章制度的重要性和内容，掌握应对安全事故的方法和技巧，提升安全生产意识，确保工作安全稳定。</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安全生产法律法规培训</a:t>
            </a:r>
            <a:endParaRPr lang="en-US" sz="3600" b="0" strike="noStrike" spc="-1">
              <a:solidFill>
                <a:schemeClr val="dk1"/>
              </a:solidFill>
              <a:latin typeface="Arial"/>
            </a:endParaRPr>
          </a:p>
        </p:txBody>
      </p:sp>
      <p:sp>
        <p:nvSpPr>
          <p:cNvPr id="11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安全生产法律法规概述</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通信行业的安全生产中，遵守相关法规至关重要。主要包括《中华人民共和国安全生产法》、《通信行业安全生产管理条例》和《安全生产责任制》等相关法规。这些法规的遵守将有助于确保工作环境的安全，并保护员工的生命财产安全。</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通信行业安全生产规定</a:t>
            </a:r>
            <a:endParaRPr lang="en-US" sz="3600" b="0" strike="noStrike" spc="-1">
              <a:solidFill>
                <a:schemeClr val="dk1"/>
              </a:solidFill>
              <a:latin typeface="Arial"/>
            </a:endParaRPr>
          </a:p>
        </p:txBody>
      </p:sp>
      <p:sp>
        <p:nvSpPr>
          <p:cNvPr id="11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细致规范</a:t>
            </a:r>
            <a:endParaRPr lang="en-US" sz="1500" b="0" strike="noStrike" spc="-1">
              <a:solidFill>
                <a:srgbClr val="000000"/>
              </a:solidFill>
              <a:latin typeface="Arial"/>
            </a:endParaRPr>
          </a:p>
        </p:txBody>
      </p:sp>
      <p:sp>
        <p:nvSpPr>
          <p:cNvPr id="12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通信行业特殊安全生产要求</a:t>
            </a:r>
            <a:endParaRPr lang="en-US" sz="2200" b="0" strike="noStrike" spc="-1">
              <a:solidFill>
                <a:srgbClr val="000000"/>
              </a:solidFill>
              <a:latin typeface="Arial"/>
            </a:endParaRPr>
          </a:p>
        </p:txBody>
      </p:sp>
      <p:sp>
        <p:nvSpPr>
          <p:cNvPr id="12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重要保障</a:t>
            </a:r>
            <a:endParaRPr lang="en-US" sz="1500" b="0" strike="noStrike" spc="-1">
              <a:solidFill>
                <a:srgbClr val="000000"/>
              </a:solidFill>
              <a:latin typeface="Arial"/>
            </a:endParaRPr>
          </a:p>
        </p:txBody>
      </p:sp>
      <p:sp>
        <p:nvSpPr>
          <p:cNvPr id="12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重点岗位的安全操作规程</a:t>
            </a:r>
            <a:endParaRPr lang="en-US" sz="2200" b="0" strike="noStrike" spc="-1">
              <a:solidFill>
                <a:srgbClr val="000000"/>
              </a:solidFill>
              <a:latin typeface="Arial"/>
            </a:endParaRPr>
          </a:p>
        </p:txBody>
      </p:sp>
      <p:sp>
        <p:nvSpPr>
          <p:cNvPr id="12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规范应对</a:t>
            </a:r>
            <a:endParaRPr lang="en-US" sz="1500" b="0" strike="noStrike" spc="-1">
              <a:solidFill>
                <a:srgbClr val="000000"/>
              </a:solidFill>
              <a:latin typeface="Arial"/>
            </a:endParaRPr>
          </a:p>
        </p:txBody>
      </p:sp>
      <p:sp>
        <p:nvSpPr>
          <p:cNvPr id="12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安全事故报告和处理流程</a:t>
            </a:r>
            <a:endParaRPr lang="en-US" sz="2200" b="0" strike="noStrike" spc="-1">
              <a:solidFill>
                <a:srgbClr val="000000"/>
              </a:solidFill>
              <a:latin typeface="Arial"/>
            </a:endParaRPr>
          </a:p>
        </p:txBody>
      </p:sp>
      <p:sp>
        <p:nvSpPr>
          <p:cNvPr id="12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安全生产管理规定</a:t>
            </a:r>
            <a:endParaRPr lang="en-US" sz="3600" b="0" strike="noStrike" spc="-1">
              <a:solidFill>
                <a:schemeClr val="dk1"/>
              </a:solidFill>
              <a:latin typeface="Arial"/>
            </a:endParaRPr>
          </a:p>
        </p:txBody>
      </p:sp>
      <p:sp>
        <p:nvSpPr>
          <p:cNvPr id="12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提前预防</a:t>
            </a:r>
            <a:endParaRPr lang="en-US" sz="2000" b="0" strike="noStrike" spc="-1">
              <a:solidFill>
                <a:srgbClr val="000000"/>
              </a:solidFill>
              <a:latin typeface="Arial"/>
            </a:endParaRPr>
          </a:p>
        </p:txBody>
      </p:sp>
      <p:sp>
        <p:nvSpPr>
          <p:cNvPr id="12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安全生产计划编制与执行</a:t>
            </a:r>
            <a:endParaRPr lang="en-US" sz="3000" b="0" strike="noStrike" spc="-1">
              <a:solidFill>
                <a:srgbClr val="000000"/>
              </a:solidFill>
              <a:latin typeface="Arial"/>
            </a:endParaRPr>
          </a:p>
        </p:txBody>
      </p:sp>
      <p:sp>
        <p:nvSpPr>
          <p:cNvPr id="13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严肃处理</a:t>
            </a:r>
            <a:endParaRPr lang="en-US" sz="2000" b="0" strike="noStrike" spc="-1">
              <a:solidFill>
                <a:srgbClr val="000000"/>
              </a:solidFill>
              <a:latin typeface="Arial"/>
            </a:endParaRPr>
          </a:p>
        </p:txBody>
      </p:sp>
      <p:sp>
        <p:nvSpPr>
          <p:cNvPr id="13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安全事故处置和责任追究</a:t>
            </a:r>
            <a:endParaRPr lang="en-US" sz="3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及时发现</a:t>
            </a:r>
            <a:endParaRPr lang="en-US" sz="2000" b="0" strike="noStrike" spc="-1">
              <a:solidFill>
                <a:srgbClr val="000000"/>
              </a:solidFill>
              <a:latin typeface="Arial"/>
            </a:endParaRPr>
          </a:p>
        </p:txBody>
      </p:sp>
      <p:sp>
        <p:nvSpPr>
          <p:cNvPr id="13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安全检查与隐患排查</a:t>
            </a:r>
            <a:endParaRPr lang="en-US" sz="3000" b="0" strike="noStrike" spc="-1">
              <a:solidFill>
                <a:srgbClr val="000000"/>
              </a:solidFill>
              <a:latin typeface="Arial"/>
            </a:endParaRPr>
          </a:p>
        </p:txBody>
      </p:sp>
      <p:sp>
        <p:nvSpPr>
          <p:cNvPr id="13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安全生产法规考核</a:t>
            </a:r>
            <a:endParaRPr lang="en-US" sz="2200" b="0" strike="noStrike" spc="-1">
              <a:solidFill>
                <a:srgbClr val="000000"/>
              </a:solidFill>
              <a:latin typeface="Arial"/>
            </a:endParaRPr>
          </a:p>
        </p:txBody>
      </p:sp>
      <p:sp>
        <p:nvSpPr>
          <p:cNvPr id="13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通过考核测试，检验员工对法规的掌握程度，强化安全意识</a:t>
            </a:r>
            <a:endParaRPr lang="en-US" sz="15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签订安全生产承诺书</a:t>
            </a:r>
            <a:endParaRPr lang="en-US" sz="2200" b="0" strike="noStrike" spc="-1">
              <a:solidFill>
                <a:srgbClr val="000000"/>
              </a:solidFill>
              <a:latin typeface="Arial"/>
            </a:endParaRPr>
          </a:p>
        </p:txBody>
      </p:sp>
      <p:sp>
        <p:nvSpPr>
          <p:cNvPr id="14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让员工签署承诺书，承诺遵守安全生产法规，形成自觉遵守安全制度的习惯</a:t>
            </a:r>
            <a:endParaRPr lang="en-US" sz="15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安全生产法规培训实施</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法规宣讲会和专题讲座</a:t>
            </a:r>
            <a:endParaRPr lang="en-US" sz="2200" b="0" strike="noStrike" spc="-1">
              <a:solidFill>
                <a:srgbClr val="000000"/>
              </a:solidFill>
              <a:latin typeface="Arial"/>
            </a:endParaRPr>
          </a:p>
        </p:txBody>
      </p:sp>
      <p:sp>
        <p:nvSpPr>
          <p:cNvPr id="14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深入浅出的介绍法规内容，让员工了解安全生产法规的重要性</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安全生产法规培训</a:t>
            </a:r>
            <a:endParaRPr lang="en-US" sz="3500" b="0" strike="noStrike" spc="-1">
              <a:solidFill>
                <a:srgbClr val="000000"/>
              </a:solidFill>
              <a:latin typeface="Arial"/>
            </a:endParaRPr>
          </a:p>
        </p:txBody>
      </p:sp>
      <p:sp>
        <p:nvSpPr>
          <p:cNvPr id="15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安全生产法规培训是通信行业的重要环节。通过系统的培训，员工将深入了解法规内容，提高安全意识，减少安全事故发生的可能性。</a:t>
            </a:r>
            <a:endParaRPr lang="en-US" sz="25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公司内部安全生产规章制度培训</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公司安全生产规章制度体系</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建立公司安全管理体系，明确责任分工</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安全管理制度</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制定具体操作规程，保障工作安全</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制定应急预案，定期进行演练</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应急预案及演练</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明确各岗位安全责任，落实到位</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安全责任制度</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安全生产规章制度宣贯</a:t>
            </a:r>
            <a:endParaRPr lang="en-US" sz="3600" b="0" strike="noStrike" spc="-1">
              <a:solidFill>
                <a:schemeClr val="dk1"/>
              </a:solidFill>
              <a:latin typeface="Arial"/>
            </a:endParaRPr>
          </a:p>
        </p:txBody>
      </p:sp>
      <p:sp>
        <p:nvSpPr>
          <p:cNvPr id="16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解读公司安全生产政策，让员工了解重要性</a:t>
            </a:r>
            <a:endParaRPr lang="en-US" sz="2000" b="0" strike="noStrike" spc="-1">
              <a:solidFill>
                <a:srgbClr val="000000"/>
              </a:solidFill>
              <a:latin typeface="Arial"/>
            </a:endParaRPr>
          </a:p>
        </p:txBody>
      </p:sp>
      <p:sp>
        <p:nvSpPr>
          <p:cNvPr id="16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公司安全生产政策解读</a:t>
            </a:r>
            <a:endParaRPr lang="en-US" sz="3000" b="0" strike="noStrike" spc="-1">
              <a:solidFill>
                <a:srgbClr val="000000"/>
              </a:solidFill>
              <a:latin typeface="Arial"/>
            </a:endParaRPr>
          </a:p>
        </p:txBody>
      </p:sp>
      <p:sp>
        <p:nvSpPr>
          <p:cNvPr id="16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针对安全操作流程进行培训，提升操作技能</a:t>
            </a:r>
            <a:endParaRPr lang="en-US" sz="2000" b="0" strike="noStrike" spc="-1">
              <a:solidFill>
                <a:srgbClr val="000000"/>
              </a:solidFill>
              <a:latin typeface="Arial"/>
            </a:endParaRPr>
          </a:p>
        </p:txBody>
      </p:sp>
      <p:sp>
        <p:nvSpPr>
          <p:cNvPr id="17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安全操作流程培训</a:t>
            </a:r>
            <a:endParaRPr lang="en-US" sz="3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介绍各部门具体规章制度，推动执行</a:t>
            </a:r>
            <a:endParaRPr lang="en-US" sz="2000" b="0" strike="noStrike" spc="-1">
              <a:solidFill>
                <a:srgbClr val="000000"/>
              </a:solidFill>
              <a:latin typeface="Arial"/>
            </a:endParaRPr>
          </a:p>
        </p:txBody>
      </p:sp>
      <p:sp>
        <p:nvSpPr>
          <p:cNvPr id="17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各部门规章制度介绍</a:t>
            </a:r>
            <a:endParaRPr lang="en-US" sz="3000" b="0" strike="noStrike" spc="-1">
              <a:solidFill>
                <a:srgbClr val="000000"/>
              </a:solidFill>
              <a:latin typeface="Arial"/>
            </a:endParaRPr>
          </a:p>
        </p:txBody>
      </p:sp>
      <p:sp>
        <p:nvSpPr>
          <p:cNvPr id="17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安全防护用具的正确使用</a:t>
            </a:r>
            <a:endParaRPr lang="en-US" sz="2200" b="0" strike="noStrike" spc="-1">
              <a:solidFill>
                <a:srgbClr val="000000"/>
              </a:solidFill>
              <a:latin typeface="Arial"/>
            </a:endParaRPr>
          </a:p>
        </p:txBody>
      </p:sp>
      <p:sp>
        <p:nvSpPr>
          <p:cNvPr id="17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培训员工正确使用防护用具</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定期检查安全防护用具的状况</a:t>
            </a:r>
            <a:endParaRPr lang="en-US" sz="1500" b="0" strike="noStrike" spc="-1">
              <a:solidFill>
                <a:srgbClr val="000000"/>
              </a:solidFill>
              <a:latin typeface="Arial"/>
            </a:endParaRPr>
          </a:p>
        </p:txBody>
      </p:sp>
      <p:sp>
        <p:nvSpPr>
          <p:cNvPr id="1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安全事故隐患排查与整改</a:t>
            </a:r>
            <a:endParaRPr lang="en-US" sz="2200" b="0" strike="noStrike" spc="-1">
              <a:solidFill>
                <a:srgbClr val="000000"/>
              </a:solidFill>
              <a:latin typeface="Arial"/>
            </a:endParaRPr>
          </a:p>
        </p:txBody>
      </p:sp>
      <p:sp>
        <p:nvSpPr>
          <p:cNvPr id="18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定期排查安全隐患，及时整改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建立事故隐患排查机制，提升风险防范能力</a:t>
            </a:r>
            <a:endParaRPr lang="en-US" sz="1500" b="0" strike="noStrike" spc="-1">
              <a:solidFill>
                <a:srgbClr val="000000"/>
              </a:solidFill>
              <a:latin typeface="Arial"/>
            </a:endParaRPr>
          </a:p>
        </p:txBody>
      </p:sp>
      <p:sp>
        <p:nvSpPr>
          <p:cNvPr id="1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安全规章制度应用</a:t>
            </a:r>
            <a:endParaRPr lang="en-US" sz="2200" b="0" strike="noStrike" spc="-1">
              <a:solidFill>
                <a:srgbClr val="000000"/>
              </a:solidFill>
              <a:latin typeface="Arial"/>
            </a:endParaRPr>
          </a:p>
        </p:txBody>
      </p:sp>
      <p:sp>
        <p:nvSpPr>
          <p:cNvPr id="18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严格执行安全规章制度，确保落实到位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定期监督安全规章制度的执行情况</a:t>
            </a:r>
            <a:endParaRPr lang="en-US" sz="1500" b="0" strike="noStrike" spc="-1">
              <a:solidFill>
                <a:srgbClr val="000000"/>
              </a:solidFill>
              <a:latin typeface="Arial"/>
            </a:endParaRPr>
          </a:p>
        </p:txBody>
      </p:sp>
      <p:sp>
        <p:nvSpPr>
          <p:cNvPr id="18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安全规章制度守则</a:t>
            </a:r>
            <a:endParaRPr lang="en-US" sz="3600" b="0" strike="noStrike" spc="-1">
              <a:solidFill>
                <a:schemeClr val="dk1"/>
              </a:solidFill>
              <a:latin typeface="Arial"/>
            </a:endParaRPr>
          </a:p>
        </p:txBody>
      </p:sp>
      <p:sp>
        <p:nvSpPr>
          <p:cNvPr id="1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严禁违章操作</a:t>
            </a:r>
            <a:endParaRPr lang="en-US" sz="2200" b="0" strike="noStrike" spc="-1">
              <a:solidFill>
                <a:srgbClr val="000000"/>
              </a:solidFill>
              <a:latin typeface="Arial"/>
            </a:endParaRPr>
          </a:p>
        </p:txBody>
      </p:sp>
      <p:sp>
        <p:nvSpPr>
          <p:cNvPr id="18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加强违章操作管理，严惩违规行为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提倡员工遵守规章制度，保障安全</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安全规章制度应用</a:t>
            </a:r>
            <a:endParaRPr lang="en-US" sz="3500" b="0" strike="noStrike" spc="-1">
              <a:solidFill>
                <a:srgbClr val="000000"/>
              </a:solidFill>
              <a:latin typeface="Arial"/>
            </a:endParaRPr>
          </a:p>
        </p:txBody>
      </p:sp>
      <p:sp>
        <p:nvSpPr>
          <p:cNvPr id="19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公司内部安全生产规章制度的应用是保障安全生产的关键步骤。只有严格执行规章制度，并不断监督检查、反馈改进，才能真正做到预防事故、保障员工安全。</a:t>
            </a:r>
            <a:endParaRPr lang="en-US" sz="25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公司安全生产规章制度体系</a:t>
            </a:r>
            <a:endParaRPr lang="en-US" sz="3600" b="0" strike="noStrike" spc="-1">
              <a:solidFill>
                <a:schemeClr val="dk1"/>
              </a:solidFill>
              <a:latin typeface="Arial"/>
            </a:endParaRPr>
          </a:p>
        </p:txBody>
      </p:sp>
      <p:sp>
        <p:nvSpPr>
          <p:cNvPr id="1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建立公司安全管理体系，明确责任分工</a:t>
            </a:r>
            <a:endParaRPr lang="en-US" sz="1500" b="0" strike="noStrike" spc="-1">
              <a:solidFill>
                <a:srgbClr val="000000"/>
              </a:solidFill>
              <a:latin typeface="Arial"/>
            </a:endParaRPr>
          </a:p>
        </p:txBody>
      </p:sp>
      <p:sp>
        <p:nvSpPr>
          <p:cNvPr id="1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安全管理制度</a:t>
            </a:r>
            <a:endParaRPr lang="en-US" sz="2200" b="0" strike="noStrike" spc="-1">
              <a:solidFill>
                <a:srgbClr val="000000"/>
              </a:solidFill>
              <a:latin typeface="Arial"/>
            </a:endParaRPr>
          </a:p>
        </p:txBody>
      </p:sp>
      <p:sp>
        <p:nvSpPr>
          <p:cNvPr id="1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制定具体操作规程，保障工作安全</a:t>
            </a:r>
            <a:endParaRPr lang="en-US" sz="1500" b="0" strike="noStrike" spc="-1">
              <a:solidFill>
                <a:srgbClr val="000000"/>
              </a:solidFill>
              <a:latin typeface="Arial"/>
            </a:endParaRPr>
          </a:p>
        </p:txBody>
      </p:sp>
      <p:sp>
        <p:nvSpPr>
          <p:cNvPr id="1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制定应急预案，定期进行演练</a:t>
            </a:r>
            <a:endParaRPr lang="en-US" sz="1500" b="0" strike="noStrike" spc="-1">
              <a:solidFill>
                <a:srgbClr val="000000"/>
              </a:solidFill>
              <a:latin typeface="Arial"/>
            </a:endParaRPr>
          </a:p>
        </p:txBody>
      </p:sp>
      <p:sp>
        <p:nvSpPr>
          <p:cNvPr id="1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应急预案及演练</a:t>
            </a:r>
            <a:endParaRPr lang="en-US" sz="2200" b="0" strike="noStrike" spc="-1">
              <a:solidFill>
                <a:srgbClr val="000000"/>
              </a:solidFill>
              <a:latin typeface="Arial"/>
            </a:endParaRPr>
          </a:p>
        </p:txBody>
      </p:sp>
      <p:sp>
        <p:nvSpPr>
          <p:cNvPr id="2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明确各岗位安全责任，落实到位</a:t>
            </a:r>
            <a:endParaRPr lang="en-US" sz="1500" b="0" strike="noStrike" spc="-1">
              <a:solidFill>
                <a:srgbClr val="000000"/>
              </a:solidFill>
              <a:latin typeface="Arial"/>
            </a:endParaRPr>
          </a:p>
        </p:txBody>
      </p:sp>
      <p:sp>
        <p:nvSpPr>
          <p:cNvPr id="2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安全责任制度</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安全事故案例分析与应对措施培训</a:t>
            </a:r>
            <a:endParaRPr lang="en-US" sz="3600" b="0" strike="noStrike" spc="-1">
              <a:solidFill>
                <a:schemeClr val="dk1"/>
              </a:solidFill>
              <a:latin typeface="Arial"/>
            </a:endParaRPr>
          </a:p>
        </p:txBody>
      </p:sp>
      <p:sp>
        <p:nvSpPr>
          <p:cNvPr id="2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安全事故案例分析</a:t>
            </a:r>
            <a:endParaRPr lang="en-US" sz="3500" b="0" strike="noStrike" spc="-1">
              <a:solidFill>
                <a:srgbClr val="000000"/>
              </a:solidFill>
              <a:latin typeface="Arial"/>
            </a:endParaRPr>
          </a:p>
        </p:txBody>
      </p:sp>
      <p:sp>
        <p:nvSpPr>
          <p:cNvPr id="2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通信行业中，常见的安全事故案例包括设备故障引发的火灾、高空作业事故等。通过对这些案例的详细分析，我们可以发现事故发生的原因往往是由于人为疏忽、设备维护不当等因素导致。了解各类安全事故的后果和教训，有助于我们更好地预防类似事件的再次发生。</a:t>
            </a:r>
            <a:endParaRPr lang="en-US" sz="25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应对措施培训</a:t>
            </a:r>
            <a:endParaRPr lang="en-US" sz="3600" b="0" strike="noStrike" spc="-1">
              <a:solidFill>
                <a:schemeClr val="dk1"/>
              </a:solidFill>
              <a:latin typeface="Arial"/>
            </a:endParaRPr>
          </a:p>
        </p:txBody>
      </p:sp>
      <p:sp>
        <p:nvSpPr>
          <p:cNvPr id="2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突发事件的处理方式</a:t>
            </a:r>
            <a:endParaRPr lang="en-US" sz="1500" b="0" strike="noStrike" spc="-1">
              <a:solidFill>
                <a:srgbClr val="000000"/>
              </a:solidFill>
              <a:latin typeface="Arial"/>
            </a:endParaRPr>
          </a:p>
        </p:txBody>
      </p:sp>
      <p:sp>
        <p:nvSpPr>
          <p:cNvPr id="2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案例演练</a:t>
            </a:r>
            <a:endParaRPr lang="en-US" sz="2200" b="0" strike="noStrike" spc="-1">
              <a:solidFill>
                <a:srgbClr val="000000"/>
              </a:solidFill>
              <a:latin typeface="Arial"/>
            </a:endParaRPr>
          </a:p>
        </p:txBody>
      </p:sp>
      <p:sp>
        <p:nvSpPr>
          <p:cNvPr id="2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急救措施与知识</a:t>
            </a:r>
            <a:endParaRPr lang="en-US" sz="1500" b="0" strike="noStrike" spc="-1">
              <a:solidFill>
                <a:srgbClr val="000000"/>
              </a:solidFill>
              <a:latin typeface="Arial"/>
            </a:endParaRPr>
          </a:p>
        </p:txBody>
      </p:sp>
      <p:sp>
        <p:nvSpPr>
          <p:cNvPr id="2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紧急救援技能培训</a:t>
            </a:r>
            <a:endParaRPr lang="en-US" sz="2200" b="0" strike="noStrike" spc="-1">
              <a:solidFill>
                <a:srgbClr val="000000"/>
              </a:solidFill>
              <a:latin typeface="Arial"/>
            </a:endParaRPr>
          </a:p>
        </p:txBody>
      </p:sp>
      <p:sp>
        <p:nvSpPr>
          <p:cNvPr id="2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安全事故后续处理与整改</a:t>
            </a:r>
            <a:endParaRPr lang="en-US" sz="1500" b="0" strike="noStrike" spc="-1">
              <a:solidFill>
                <a:srgbClr val="000000"/>
              </a:solidFill>
              <a:latin typeface="Arial"/>
            </a:endParaRPr>
          </a:p>
        </p:txBody>
      </p:sp>
      <p:sp>
        <p:nvSpPr>
          <p:cNvPr id="2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善后工作</a:t>
            </a:r>
            <a:endParaRPr lang="en-US" sz="2200" b="0" strike="noStrike" spc="-1">
              <a:solidFill>
                <a:srgbClr val="000000"/>
              </a:solidFill>
              <a:latin typeface="Arial"/>
            </a:endParaRPr>
          </a:p>
        </p:txBody>
      </p:sp>
      <p:sp>
        <p:nvSpPr>
          <p:cNvPr id="2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https://d.book118.com/975114030014011130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通信行业安全生产规章制度培训</vt:lpstr>
      <vt:lpstr>目录</vt:lpstr>
      <vt:lpstr>第1章 通信行业安全生产规章制度培训</vt:lpstr>
      <vt:lpstr>通信行业安全生产规章制度的重要性</vt:lpstr>
      <vt:lpstr>规章制度培训的目标</vt:lpstr>
      <vt:lpstr>培训内容</vt:lpstr>
      <vt:lpstr>培训方法</vt:lpstr>
      <vt:lpstr>总结</vt:lpstr>
      <vt:lpstr>第2章 安全生产法律法规培训</vt:lpstr>
      <vt:lpstr>安全生产法律法规概述</vt:lpstr>
      <vt:lpstr>通信行业安全生产规定</vt:lpstr>
      <vt:lpstr>安全生产管理规定</vt:lpstr>
      <vt:lpstr>安全生产法规培训实施</vt:lpstr>
      <vt:lpstr> </vt:lpstr>
      <vt:lpstr>第3章 公司内部安全生产规章制度培训</vt:lpstr>
      <vt:lpstr>公司安全生产规章制度体系</vt:lpstr>
      <vt:lpstr>安全生产规章制度宣贯</vt:lpstr>
      <vt:lpstr>安全规章制度守则</vt:lpstr>
      <vt:lpstr> </vt:lpstr>
      <vt:lpstr>公司安全生产规章制度体系</vt:lpstr>
      <vt:lpstr>第4章 安全事故案例分析与应对措施培训</vt:lpstr>
      <vt:lpstr> </vt:lpstr>
      <vt:lpstr>应对措施培训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2024-09-29T15:07:28.267</cp:lastPrinted>
  <dcterms:created xsi:type="dcterms:W3CDTF">2024-09-29T07:07:28Z</dcterms:created>
  <dcterms:modified xsi:type="dcterms:W3CDTF">2024-09-29T07:07:30Z</dcterms:modified>
</cp:coreProperties>
</file>