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9144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BA38B4-D3DD-4782-A089-F14B351DE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1BD787-4CAE-4BD5-ABF6-F4587F122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B06FB-5D37-4F1D-B080-07DB00D13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A32916-F838-4EB7-9364-B39D48A78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1B242E-13D4-4457-A2E5-DFB735AC5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432C55-09D7-42DD-B186-FE9AB190A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5EC236-7EE5-46F2-A4AB-E9761C6F2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2E9BEC-FDE9-47EF-A14E-85A869517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DFBC7B-96CA-4E0E-8A06-F91E116BA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5B077D-A3A5-469E-A3C6-55A7F3465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2E89F-AF86-4F00-8734-CDECC231B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Title Slide"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4098" name=""/>
          <p:cNvGrpSpPr/>
          <p:nvPr/>
        </p:nvGrpSpPr>
        <p:grpSpPr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4099" name=""/>
            <p:cNvSpPr/>
            <p:nvPr/>
          </p:nvSpPr>
          <p:spPr>
            <a:xfrm>
              <a:off x="2061" y="1707"/>
              <a:ext cx="3699" cy="2613"/>
            </a:xfrm>
            <a:custGeom>
              <a:rect l="l" t="t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cap="rnd">
              <a:noFill/>
              <a:miter lim="800000"/>
            </a:ln>
            <a:effectLst/>
          </p:spPr>
          <p:txBody>
            <a:bodyPr/>
            <a:lstStyle>
              <a:defPPr algn="just" rtl="0" eaLnBrk="0" hangingPunct="0">
                <a:defRPr kumimoji="0" lang="zh-CN" altLang="en-US" sz="1000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4100" name=""/>
            <p:cNvSpPr/>
            <p:nvPr/>
          </p:nvSpPr>
          <p:spPr>
            <a:xfrm>
              <a:off x="-652" y="978"/>
              <a:ext cx="4237" cy="3342"/>
            </a:xfrm>
            <a:custGeom>
              <a:avLst>
                <a:gd name="adj0" fmla="val 85139273"/>
                <a:gd name="adj1" fmla="val 0"/>
              </a:avLst>
              <a:gdLst>
                <a:gd name="GT10" fmla="*/ adj0 21600 100000"/>
                <a:gd name="GT11" fmla="*/ adj1 21600 100000"/>
                <a:gd name="GT12" fmla="+- l w 0"/>
                <a:gd name="GT13" fmla="*/ 21600 h 21231"/>
                <a:gd name="GT14" fmla="+- t GT13 0"/>
                <a:gd name="GT8" fmla="*/ GT10 60000 65536"/>
                <a:gd name="GT9" fmla="*/ GT11 60000 65536"/>
                <a:gd name="G4" fmla="cos 10800 GT8"/>
                <a:gd name="G5" fmla="sin 10800 GT8"/>
                <a:gd name="G6" fmla="cos 10800 GT9"/>
                <a:gd name="G7" fmla="sin 10800 GT9"/>
                <a:gd name="G0" fmla="+- 10800 G4 0"/>
                <a:gd name="G1" fmla="+- 10800 G5 0"/>
                <a:gd name="G2" fmla="+- 10800 G6 0"/>
                <a:gd name="G3" fmla="+- 10800 G7 0"/>
              </a:gdLst>
              <a:cxnLst>
                <a:cxn ang="0">
                  <a:pos x="3977" y="0"/>
                </a:cxn>
                <a:cxn ang="0">
                  <a:pos x="21600" y="21231"/>
                </a:cxn>
                <a:cxn ang="0">
                  <a:pos x="0" y="21231"/>
                </a:cxn>
              </a:cxnLst>
              <a:rect l="l" t="t" r="GT12" b="GT14"/>
              <a:pathLst>
                <a:path w="21600" h="21231" fill="none">
                  <a:moveTo>
                    <a:pt x="3977" y="0"/>
                  </a:moveTo>
                  <a:arcTo wR="21600" hR="21600" stAng="-4763417" swAng="4763417"/>
                </a:path>
                <a:path w="21600" h="21231" stroke="0">
                  <a:moveTo>
                    <a:pt x="3977" y="0"/>
                  </a:moveTo>
                  <a:arcTo wR="21600" hR="21600" stAng="-4763417" swAng="4763417"/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miter lim="800000"/>
            </a:ln>
            <a:effectLst/>
          </p:spPr>
          <p:txBody>
            <a:bodyPr/>
            <a:lstStyle>
              <a:defPPr algn="just" rtl="0" eaLnBrk="0" hangingPunct="0">
                <a:defRPr kumimoji="0" lang="zh-CN" altLang="en-US" sz="1000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</a:lstStyle>
            <a:p/>
          </p:txBody>
        </p:sp>
      </p:grpSp>
      <p:sp>
        <p:nvSpPr>
          <p:cNvPr id="4101" name=""/>
          <p:cNvSpPr/>
          <p:nvPr>
            <p:ph type="ctrTitle" sz="quarter"/>
          </p:nvPr>
        </p:nvSpPr>
        <p:spPr>
          <a:xfrm>
            <a:off x="1293812" y="7620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b" anchorCtr="0">
            <a:noAutofit/>
          </a:bodyPr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4102" name=""/>
          <p:cNvSpPr/>
          <p:nvPr>
            <p:ph type="subTitle" sz="quarter" idx="1"/>
          </p:nvPr>
        </p:nvSpPr>
        <p:spPr>
          <a:xfrm>
            <a:off x="685800" y="3429000"/>
            <a:ext cx="6400800" cy="17526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None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None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None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单击此处编辑母版副标题样式</a:t>
            </a:r>
          </a:p>
        </p:txBody>
      </p:sp>
      <p:sp>
        <p:nvSpPr>
          <p:cNvPr id="4103" name=""/>
          <p:cNvSpPr/>
          <p:nvPr>
            <p:ph type="dt" sz="quarter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/>
          <a:p>
            <a:pPr lvl="0"/>
            <a:endParaRPr kumimoji="0" sz="1400"/>
          </a:p>
        </p:txBody>
      </p:sp>
      <p:sp>
        <p:nvSpPr>
          <p:cNvPr id="4104" name=""/>
          <p:cNvSpPr/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/>
          <a:p>
            <a:pPr lvl="0" algn="ctr"/>
            <a:fld id="{D6E834BB-2350-4F93-8209-F966BC57F7FC}" type="footer">
              <a:rPr kumimoji="0" sz="1400"/>
              <a:t/>
            </a:fld>
            <a:endParaRPr kumimoji="0" sz="1400"/>
          </a:p>
        </p:txBody>
      </p:sp>
      <p:sp>
        <p:nvSpPr>
          <p:cNvPr id="4105" name=""/>
          <p:cNvSpPr/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/>
          <a:p>
            <a:pPr lvl="0" algn="r"/>
            <a:fld id="{1ADB8F49-0F80-4C22-8C30-E2EE2085E8EF}" type="slidenum">
              <a:rPr kumimoji="0" sz="1400"/>
              <a:t>*</a:t>
            </a:fld>
            <a:endParaRPr kumimoji="0" sz="140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EC2CD3C4-7E2D-4620-9ED7-2AA7AA6947BC}" type="footer">
              <a:rPr kumimoji="0" sz="1400"/>
              <a:t/>
            </a:fld>
            <a:endParaRPr kumimoji="0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 algn="r"/>
            <a:fld id="{93AE1883-0942-4AA3-9DB2-9C7C3A0314B1}" type="slidenum">
              <a:rPr kumimoji="0" sz="140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3074" name=""/>
          <p:cNvGrpSpPr/>
          <p:nvPr/>
        </p:nvGrpSpPr>
        <p:grpSpPr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3075" name=""/>
            <p:cNvSpPr/>
            <p:nvPr/>
          </p:nvSpPr>
          <p:spPr>
            <a:xfrm>
              <a:off x="3394" y="999"/>
              <a:ext cx="2359" cy="3314"/>
            </a:xfrm>
            <a:custGeom>
              <a:rect l="l" t="t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cap="rnd">
              <a:noFill/>
              <a:miter lim="800000"/>
            </a:ln>
            <a:effectLst/>
          </p:spPr>
          <p:txBody>
            <a:bodyPr/>
            <a:lstStyle>
              <a:defPPr algn="just" rtl="0" eaLnBrk="0" hangingPunct="0">
                <a:defRPr kumimoji="0" lang="zh-CN" altLang="en-US" sz="1000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</a:lstStyle>
            <a:p/>
          </p:txBody>
        </p:sp>
        <p:sp>
          <p:nvSpPr>
            <p:cNvPr id="3076" name=""/>
            <p:cNvSpPr/>
            <p:nvPr/>
          </p:nvSpPr>
          <p:spPr>
            <a:xfrm>
              <a:off x="0" y="1"/>
              <a:ext cx="5298" cy="4312"/>
            </a:xfrm>
            <a:custGeom>
              <a:avLst>
                <a:gd name="adj0" fmla="val 81920000"/>
                <a:gd name="adj1" fmla="val 0"/>
              </a:avLst>
              <a:gdLst>
                <a:gd name="GT10" fmla="*/ adj0 21600 100000"/>
                <a:gd name="GT11" fmla="*/ adj1 21600 100000"/>
                <a:gd name="GT12" fmla="+- l w 0"/>
                <a:gd name="GT13" fmla="+- t h 0"/>
                <a:gd name="GT8" fmla="*/ GT10 60000 65536"/>
                <a:gd name="GT9" fmla="*/ GT11 60000 65536"/>
                <a:gd name="G4" fmla="cos 10800 GT8"/>
                <a:gd name="G5" fmla="sin 10800 GT8"/>
                <a:gd name="G6" fmla="cos 10800 GT9"/>
                <a:gd name="G7" fmla="sin 10800 GT9"/>
                <a:gd name="G0" fmla="+- 10800 G4 0"/>
                <a:gd name="G1" fmla="+- 10800 G5 0"/>
                <a:gd name="G2" fmla="+- 10800 G6 0"/>
                <a:gd name="G3" fmla="+- 10800 G7 0"/>
              </a:gdLst>
              <a:cxnLst>
                <a:cxn ang="0">
                  <a:pos x="G0" y="G1"/>
                </a:cxn>
                <a:cxn ang="0">
                  <a:pos x="G2" y="G3"/>
                </a:cxn>
                <a:cxn ang="0">
                  <a:pos x="10800" y="10800"/>
                </a:cxn>
              </a:cxnLst>
              <a:rect l="l" t="t" r="GT12" b="GT13"/>
              <a:pathLst>
                <a:path w="21600" h="21600" fill="none">
                  <a:moveTo>
                    <a:pt x="0" y="0"/>
                  </a:moveTo>
                  <a:arcTo wR="21600" hR="21600" stAng="-5400000" swAng="5400000"/>
                </a:path>
                <a:path w="21600" h="21600" stroke="0">
                  <a:moveTo>
                    <a:pt x="0" y="0"/>
                  </a:moveTo>
                  <a:arcTo wR="21600" hR="21600" stAng="-5400000" swAng="5400000"/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miter lim="800000"/>
            </a:ln>
            <a:effectLst/>
          </p:spPr>
          <p:txBody>
            <a:bodyPr/>
            <a:lstStyle>
              <a:defPPr algn="just" rtl="0" eaLnBrk="0" hangingPunct="0">
                <a:defRPr kumimoji="0" lang="zh-CN" altLang="en-US" sz="1000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sz="2400" b="0" i="0" u="none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</a:lstStyle>
            <a:p/>
          </p:txBody>
        </p:sp>
      </p:grpSp>
      <p:sp>
        <p:nvSpPr>
          <p:cNvPr id="3077" name="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3078" name=""/>
          <p:cNvSpPr/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endParaRPr kumimoji="0" sz="1400"/>
          </a:p>
        </p:txBody>
      </p:sp>
      <p:sp>
        <p:nvSpPr>
          <p:cNvPr id="3079" name=""/>
          <p:cNvSpPr/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/>
            <a:fld id="{0E61256D-542D-4F33-8706-BAC1A6F05D5E}" type="footer">
              <a:rPr kumimoji="0" sz="1400"/>
              <a:t/>
            </a:fld>
            <a:endParaRPr kumimoji="0" sz="1400"/>
          </a:p>
        </p:txBody>
      </p:sp>
      <p:sp>
        <p:nvSpPr>
          <p:cNvPr id="3080" name=""/>
          <p:cNvSpPr/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92075" tIns="46038" rIns="92075" bIns="46038" anchor="ctr" anchorCtr="0">
            <a:no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r"/>
            <a:fld id="{A9F021F5-835C-43B5-9FB3-B1AAA565E25E}" type="slidenum">
              <a:rPr kumimoji="0" sz="1400"/>
              <a:t>*</a:t>
            </a:fld>
            <a:endParaRPr kumimoji="0" sz="1400"/>
          </a:p>
        </p:txBody>
      </p:sp>
      <p:sp>
        <p:nvSpPr>
          <p:cNvPr id="3081" name="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ransition/>
  <p:timing/>
  <p:hf sldNum="0" hdr="0" dt="0"/>
  <p:txStyles>
    <p:titleStyle>
      <a:lvl1pPr mar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4400" b="0" i="0" u="none" baseline="0">
          <a:solidFill>
            <a:schemeClr val="tx2"/>
          </a:solidFill>
          <a:effectLst>
            <a:outerShdw blurRad="38100" dist="38100" dir="2700000" algn="tl">
              <a:schemeClr val="bg2"/>
            </a:outerShdw>
          </a:effectLst>
          <a:latin typeface="Arial" pitchFamily="34" charset="0"/>
          <a:ea typeface="宋体" pitchFamily="2" charset="-122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1pPr>
      <a:lvl2pPr marL="742950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90000"/>
        <a:buFontTx/>
        <a:buChar char="–"/>
        <a:defRPr kumimoji="1" sz="28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2pPr>
      <a:lvl3pPr marL="11430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3pPr>
      <a:lvl4pPr marL="16002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Tx/>
        <a:buChar char="–"/>
        <a:defRPr kumimoji="1" sz="20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4pPr>
      <a:lvl5pPr marL="20574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Tx/>
        <a:buChar char="•"/>
        <a:defRPr kumimoji="1" sz="2000" b="0" i="0" u="none" baseline="0">
          <a:solidFill>
            <a:schemeClr val="tx1"/>
          </a:solidFill>
          <a:latin typeface="Times New Roman" pitchFamily="18" charset="0"/>
          <a:ea typeface="宋体" pitchFamily="2" charset="-122"/>
        </a:defRPr>
      </a:lvl5pPr>
    </p:bodyStyle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mailto:ywzhang@mail.eea.tsinghua.edu.cn" TargetMode="Ex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12214430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"/>
          <p:cNvSpPr/>
          <p:nvPr>
            <p:ph type="ctrTitle"/>
          </p:nvPr>
        </p:nvSpPr>
        <p:spPr>
          <a:xfrm>
            <a:off x="685800" y="8382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b" anchorCtr="0"/>
          <a:lstStyle/>
          <a:p>
            <a:pPr lvl="0"/>
            <a:r>
              <a:rPr sz="5400"/>
              <a:t>动态电力系统</a:t>
            </a:r>
            <a:endParaRPr sz="5400"/>
          </a:p>
        </p:txBody>
      </p:sp>
      <p:sp>
        <p:nvSpPr>
          <p:cNvPr id="2051" name=""/>
          <p:cNvSpPr/>
          <p:nvPr>
            <p:ph type="subTitle" idx="1"/>
          </p:nvPr>
        </p:nvSpPr>
        <p:spPr>
          <a:xfrm>
            <a:off x="1143000" y="3352800"/>
            <a:ext cx="6400800" cy="17526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/>
          <a:p>
            <a:pPr lvl="0"/>
            <a:r>
              <a:t> </a:t>
            </a:r>
            <a:r>
              <a:rPr sz="4000"/>
              <a:t>张 毅 威</a:t>
            </a:r>
            <a:r>
              <a:t>     </a:t>
            </a:r>
            <a:r>
              <a:rPr>
                <a:hlinkClick r:id="rId2"/>
              </a:rPr>
              <a:t>ywzhang@mail.eea.tsinghua.edu.cn</a:t>
            </a:r>
            <a:r>
              <a:t> </a:t>
            </a:r>
          </a:p>
          <a:p>
            <a:pPr lvl="0"/>
            <a:r>
              <a:t>西主楼 III-210</a:t>
            </a:r>
          </a:p>
          <a:p>
            <a:pPr lvl="0"/>
            <a:r>
              <a:t>电话 62794698</a:t>
            </a:r>
          </a:p>
          <a:p>
            <a:pPr lvl="0"/>
            <a:r>
              <a:t>Ftp：166.111.60.30</a:t>
            </a:r>
          </a:p>
          <a:p>
            <a:pPr lvl="0"/>
          </a:p>
        </p:txBody>
      </p:sp>
      <p:sp>
        <p:nvSpPr>
          <p:cNvPr id="2052" name=""/>
          <p:cNvSpPr>
            <a:spLocks noGrp="1"/>
          </p:cNvSpPr>
          <p:nvPr>
            <p:ph type="dt" sz="quarter" idx="2"/>
          </p:nvPr>
        </p:nvSpPr>
        <p:spPr/>
        <p:txBody>
          <a:bodyPr lIns="92075" tIns="46038" rIns="92075" bIns="46038" anchor="ctr" anchorCtr="0">
            <a:noAutofit/>
          </a:bodyPr>
          <a:lstStyle/>
          <a:p>
            <a:pPr lvl="0"/>
            <a:endParaRPr kumimoji="0" sz="1400"/>
          </a:p>
        </p:txBody>
      </p:sp>
      <p:sp>
        <p:nvSpPr>
          <p:cNvPr id="2053" name=""/>
          <p:cNvSpPr>
            <a:spLocks noGrp="1"/>
          </p:cNvSpPr>
          <p:nvPr>
            <p:ph type="ftr" sz="quarter" idx="3"/>
          </p:nvPr>
        </p:nvSpPr>
        <p:spPr/>
        <p:txBody>
          <a:bodyPr lIns="92075" tIns="46038" rIns="92075" bIns="46038" anchor="ctr" anchorCtr="0">
            <a:noAutofit/>
          </a:bodyPr>
          <a:lstStyle/>
          <a:p>
            <a:pPr lvl="0" algn="ctr"/>
            <a:fld id="{E7FD6665-D546-43EC-9870-A3B2A7667054}" type="footer">
              <a:rPr kumimoji="0" sz="1400"/>
              <a:t/>
            </a:fld>
            <a:endParaRPr kumimoji="0" sz="1400"/>
          </a:p>
        </p:txBody>
      </p:sp>
      <p:sp>
        <p:nvSpPr>
          <p:cNvPr id="2054" name="TextBox 205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研究生学位课-动态电力系统(1)共20页，您现在浏览的是第1页!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482" name="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 b="1"/>
              <a:t>Chap. 7 Power System Loads</a:t>
            </a:r>
            <a:endParaRPr sz="4000" b="1"/>
          </a:p>
        </p:txBody>
      </p:sp>
      <p:sp>
        <p:nvSpPr>
          <p:cNvPr id="148483" name=""/>
          <p:cNvSpPr/>
          <p:nvPr>
            <p:ph type="body" idx="4294967295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None/>
            </a:pPr>
            <a:endParaRPr b="1"/>
          </a:p>
          <a:p>
            <a:pPr lvl="0"/>
            <a:r>
              <a:rPr b="1"/>
              <a:t>Problem:</a:t>
            </a:r>
          </a:p>
          <a:p>
            <a:pPr lvl="1"/>
            <a:r>
              <a:t>Why Load modeling is always based on a considerable amount of simplification?</a:t>
            </a:r>
          </a:p>
        </p:txBody>
      </p:sp>
      <p:sp>
        <p:nvSpPr>
          <p:cNvPr id="14848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4848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352996EC-6109-4C01-85A9-2E5A3D41C048}" type="footer">
              <a:rPr kumimoji="0" sz="1400"/>
              <a:t/>
            </a:fld>
            <a:endParaRPr kumimoji="0" sz="1400"/>
          </a:p>
        </p:txBody>
      </p:sp>
      <p:sp>
        <p:nvSpPr>
          <p:cNvPr id="148486" name="TextBox 14848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研究生学位课-动态电力系统(1)共20页，您现在浏览的是第2页!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10" name=""/>
          <p:cNvSpPr/>
          <p:nvPr>
            <p:ph type="title"/>
          </p:nvPr>
        </p:nvSpPr>
        <p:spPr>
          <a:xfrm>
            <a:off x="395288" y="549275"/>
            <a:ext cx="84582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/>
              <a:t>7.1 Basic Load-Modeling Concepts </a:t>
            </a:r>
            <a:endParaRPr sz="4000"/>
          </a:p>
        </p:txBody>
      </p:sp>
      <p:sp>
        <p:nvSpPr>
          <p:cNvPr id="119811" name=""/>
          <p:cNvSpPr/>
          <p:nvPr>
            <p:ph type="body" idx="4294967295"/>
          </p:nvPr>
        </p:nvSpPr>
        <p:spPr>
          <a:xfrm>
            <a:off x="395288" y="2133600"/>
            <a:ext cx="8458200" cy="2735262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b="1"/>
              <a:t>Problem:</a:t>
            </a:r>
          </a:p>
          <a:p>
            <a:pPr lvl="1"/>
            <a:r>
              <a:t>What is the concept of posite load?</a:t>
            </a:r>
          </a:p>
          <a:p>
            <a:pPr lvl="1"/>
            <a:r>
              <a:t>Loads are usually represented at what system level?</a:t>
            </a:r>
          </a:p>
          <a:p>
            <a:pPr lvl="0">
              <a:buNone/>
            </a:pPr>
            <a:r>
              <a:t>		for angular stability or for voltage stability)</a:t>
            </a:r>
          </a:p>
        </p:txBody>
      </p:sp>
      <p:sp>
        <p:nvSpPr>
          <p:cNvPr id="11981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19813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1E967141-96D7-4569-B5C1-5BF73B99B650}" type="footer">
              <a:rPr kumimoji="0" sz="1400"/>
              <a:t/>
            </a:fld>
            <a:endParaRPr kumimoji="0" sz="1400"/>
          </a:p>
        </p:txBody>
      </p:sp>
      <p:sp>
        <p:nvSpPr>
          <p:cNvPr id="119814" name="TextBox 11981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研究生学位课-动态电力系统(1)共20页，您现在浏览的是第3页!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858" name="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/>
        </p:txBody>
      </p:sp>
      <p:sp>
        <p:nvSpPr>
          <p:cNvPr id="121859" name=""/>
          <p:cNvSpPr/>
          <p:nvPr>
            <p:ph type="body" idx="4294967295"/>
          </p:nvPr>
        </p:nvSpPr>
        <p:spPr>
          <a:xfrm>
            <a:off x="685800" y="1981200"/>
            <a:ext cx="7772400" cy="461645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lnSpc>
                <a:spcPct val="90000"/>
              </a:lnSpc>
            </a:pPr>
            <a:r>
              <a:t>多项式负荷模型: ZIP model </a:t>
            </a:r>
          </a:p>
          <a:p>
            <a:pPr lvl="1">
              <a:lnSpc>
                <a:spcPct val="90000"/>
              </a:lnSpc>
            </a:pPr>
            <a:r>
              <a:t>How to take into account of the frequency dependency of load characteristics?</a:t>
            </a:r>
          </a:p>
          <a:p>
            <a:pPr lvl="1">
              <a:lnSpc>
                <a:spcPct val="90000"/>
              </a:lnSpc>
            </a:pPr>
            <a:r>
              <a:t>What are the typical parameter for Kpf (0,3.0) and Kqf (-2.0, 0) ?</a:t>
            </a:r>
          </a:p>
          <a:p>
            <a:pPr lvl="1">
              <a:lnSpc>
                <a:spcPct val="90000"/>
              </a:lnSpc>
            </a:pPr>
            <a:r>
              <a:t>How to get the variation of a bus frequency in simulation?</a:t>
            </a:r>
          </a:p>
          <a:p>
            <a:pPr lvl="1">
              <a:lnSpc>
                <a:spcPct val="90000"/>
              </a:lnSpc>
            </a:pPr>
            <a:r>
              <a:t>How to make prehensive static model?</a:t>
            </a:r>
          </a:p>
          <a:p>
            <a:pPr lvl="1">
              <a:lnSpc>
                <a:spcPct val="90000"/>
              </a:lnSpc>
            </a:pPr>
            <a:r>
              <a:t>Is the static load realistic at low voltage? What practice is applied to deal with this problem? </a:t>
            </a:r>
          </a:p>
        </p:txBody>
      </p:sp>
      <p:sp>
        <p:nvSpPr>
          <p:cNvPr id="12186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21861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A05C7400-1FC7-4C73-B04F-A2EE184C628A}" type="footer">
              <a:rPr kumimoji="0" sz="1400"/>
              <a:t/>
            </a:fld>
            <a:endParaRPr kumimoji="0" sz="1400"/>
          </a:p>
        </p:txBody>
      </p:sp>
      <p:sp>
        <p:nvSpPr>
          <p:cNvPr id="121862" name="TextBox 12186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研究生学位课-动态电力系统(1)共20页，您现在浏览的是第4页!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906" name=""/>
          <p:cNvSpPr/>
          <p:nvPr>
            <p:ph type="title"/>
          </p:nvPr>
        </p:nvSpPr>
        <p:spPr>
          <a:xfrm>
            <a:off x="468312" y="620712"/>
            <a:ext cx="8207375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 b="1"/>
              <a:t>7.2 Modeling of induction Motors</a:t>
            </a:r>
            <a:endParaRPr sz="4000" b="1"/>
          </a:p>
        </p:txBody>
      </p:sp>
      <p:sp>
        <p:nvSpPr>
          <p:cNvPr id="123907" name=""/>
          <p:cNvSpPr/>
          <p:nvPr>
            <p:ph type="body" idx="4294967295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</p:txBody>
      </p:sp>
      <p:sp>
        <p:nvSpPr>
          <p:cNvPr id="12390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2390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2931D8F2-CB42-469B-A4F6-9FA009375E37}" type="footer">
              <a:rPr kumimoji="0" sz="1400"/>
              <a:t/>
            </a:fld>
            <a:endParaRPr kumimoji="0" sz="1400"/>
          </a:p>
        </p:txBody>
      </p:sp>
      <p:sp>
        <p:nvSpPr>
          <p:cNvPr id="123910" name="TextBox 123909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研究生学位课-动态电力系统(1)共20页，您现在浏览的是第5页!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954" name=""/>
          <p:cNvSpPr/>
          <p:nvPr>
            <p:ph type="title"/>
          </p:nvPr>
        </p:nvSpPr>
        <p:spPr>
          <a:xfrm>
            <a:off x="323850" y="692150"/>
            <a:ext cx="882015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/>
              <a:t>7.4.1 measurement-based approach </a:t>
            </a:r>
            <a:endParaRPr sz="4000"/>
          </a:p>
        </p:txBody>
      </p:sp>
      <p:sp>
        <p:nvSpPr>
          <p:cNvPr id="125955" name=""/>
          <p:cNvSpPr/>
          <p:nvPr>
            <p:ph type="body" idx="4294967295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steady-state load-voltage characteristics</a:t>
            </a:r>
          </a:p>
          <a:p>
            <a:pPr lvl="1"/>
            <a:r>
              <a:t>Problem : At what voltage level?</a:t>
            </a:r>
          </a:p>
          <a:p>
            <a:pPr lvl="1">
              <a:buNone/>
            </a:pPr>
            <a:r>
              <a:t>			    How to get voltage change?</a:t>
            </a:r>
          </a:p>
          <a:p>
            <a:pPr lvl="1">
              <a:buNone/>
            </a:pPr>
            <a:r>
              <a:t>                   What parameters are interested </a:t>
            </a:r>
          </a:p>
          <a:p>
            <a:pPr lvl="0"/>
            <a:r>
              <a:t>steady-state load-frequency characteristics</a:t>
            </a:r>
          </a:p>
          <a:p>
            <a:pPr lvl="1"/>
            <a:r>
              <a:t>	Problem : How to get frequency change?</a:t>
            </a:r>
          </a:p>
          <a:p>
            <a:pPr lvl="1">
              <a:buNone/>
            </a:pPr>
            <a:r>
              <a:t>			      How to separate the influence of</a:t>
            </a:r>
          </a:p>
          <a:p>
            <a:pPr lvl="1">
              <a:buNone/>
            </a:pPr>
            <a:r>
              <a:t>                      voltage change?</a:t>
            </a:r>
          </a:p>
        </p:txBody>
      </p:sp>
      <p:sp>
        <p:nvSpPr>
          <p:cNvPr id="125956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2595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6FD8B028-7CE3-46F0-8770-C3BE1FCA6874}" type="footer">
              <a:rPr kumimoji="0" sz="1400"/>
              <a:t/>
            </a:fld>
            <a:endParaRPr kumimoji="0" sz="1400"/>
          </a:p>
        </p:txBody>
      </p:sp>
      <p:sp>
        <p:nvSpPr>
          <p:cNvPr id="125958" name="TextBox 125957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研究生学位课-动态电力系统(1)共20页，您现在浏览的是第6页!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002" name=""/>
          <p:cNvSpPr/>
          <p:nvPr>
            <p:ph type="title"/>
          </p:nvPr>
        </p:nvSpPr>
        <p:spPr>
          <a:xfrm>
            <a:off x="395288" y="620712"/>
            <a:ext cx="84582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/>
              <a:t>7.4.2 Component-based approach</a:t>
            </a:r>
            <a:endParaRPr sz="4000"/>
          </a:p>
        </p:txBody>
      </p:sp>
      <p:sp>
        <p:nvSpPr>
          <p:cNvPr id="128003" name=""/>
          <p:cNvSpPr/>
          <p:nvPr>
            <p:ph type="body" idx="4294967295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</a:p>
          <a:p>
            <a:pPr lvl="0">
              <a:buNone/>
            </a:pPr>
            <a:r>
              <a:t>Base on a structure: </a:t>
            </a:r>
          </a:p>
          <a:p>
            <a:pPr lvl="1">
              <a:buNone/>
            </a:pPr>
            <a:r>
              <a:t> Bus load </a:t>
            </a:r>
          </a:p>
          <a:p>
            <a:pPr lvl="1">
              <a:buNone/>
            </a:pPr>
            <a:r>
              <a:t> Load class mix</a:t>
            </a:r>
          </a:p>
          <a:p>
            <a:pPr lvl="1">
              <a:buNone/>
            </a:pPr>
            <a:r>
              <a:t> Load ponents</a:t>
            </a:r>
          </a:p>
          <a:p>
            <a:pPr lvl="1">
              <a:buNone/>
            </a:pPr>
            <a:r>
              <a:t> Component characteristics </a:t>
            </a:r>
          </a:p>
        </p:txBody>
      </p:sp>
      <p:sp>
        <p:nvSpPr>
          <p:cNvPr id="12800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2800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EE76A752-EFCD-4183-9C93-B438DAB03B30}" type="footer">
              <a:rPr kumimoji="0" sz="1400"/>
              <a:t/>
            </a:fld>
            <a:endParaRPr kumimoji="0" sz="1400"/>
          </a:p>
        </p:txBody>
      </p:sp>
      <p:sp>
        <p:nvSpPr>
          <p:cNvPr id="128006" name="TextBox 12800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研究生学位课-动态电力系统(1)共20页，您现在浏览的是第7页!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050" name="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/>
              <a:t>8.1Excitation sys. requirements</a:t>
            </a:r>
            <a:endParaRPr sz="4000"/>
          </a:p>
        </p:txBody>
      </p:sp>
      <p:sp>
        <p:nvSpPr>
          <p:cNvPr id="130051" name=""/>
          <p:cNvSpPr/>
          <p:nvPr>
            <p:ph type="body" idx="4294967295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lnSpc>
                <a:spcPct val="90000"/>
              </a:lnSpc>
            </a:pPr>
            <a:r>
              <a:t>Generator considerations</a:t>
            </a:r>
          </a:p>
          <a:p>
            <a:pPr lvl="1">
              <a:lnSpc>
                <a:spcPct val="90000"/>
              </a:lnSpc>
            </a:pPr>
            <a:r>
              <a:t>Basic function : continuous capability</a:t>
            </a:r>
          </a:p>
          <a:p>
            <a:pPr lvl="1">
              <a:lnSpc>
                <a:spcPct val="90000"/>
              </a:lnSpc>
            </a:pPr>
            <a:r>
              <a:t>Emergency function: short-term capability</a:t>
            </a:r>
          </a:p>
          <a:p>
            <a:pPr lvl="0">
              <a:lnSpc>
                <a:spcPct val="90000"/>
              </a:lnSpc>
            </a:pPr>
            <a:r>
              <a:t>Power system considerations </a:t>
            </a:r>
          </a:p>
          <a:p>
            <a:pPr lvl="0">
              <a:lnSpc>
                <a:spcPct val="90000"/>
              </a:lnSpc>
              <a:buNone/>
            </a:pPr>
            <a:r>
              <a:t>	Functions : </a:t>
            </a:r>
          </a:p>
          <a:p>
            <a:pPr lvl="1">
              <a:lnSpc>
                <a:spcPct val="90000"/>
              </a:lnSpc>
            </a:pPr>
            <a:r>
              <a:t>voltage control</a:t>
            </a:r>
          </a:p>
          <a:p>
            <a:pPr lvl="1">
              <a:lnSpc>
                <a:spcPct val="90000"/>
              </a:lnSpc>
            </a:pPr>
            <a:r>
              <a:t>Transient stability control</a:t>
            </a:r>
          </a:p>
          <a:p>
            <a:pPr lvl="1">
              <a:lnSpc>
                <a:spcPct val="90000"/>
              </a:lnSpc>
            </a:pPr>
            <a:r>
              <a:t>Small-signal control </a:t>
            </a:r>
          </a:p>
        </p:txBody>
      </p:sp>
      <p:sp>
        <p:nvSpPr>
          <p:cNvPr id="130052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30053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2DD30ED5-E675-491A-9F61-3A8644D30BAA}" type="footer">
              <a:rPr kumimoji="0" sz="1400"/>
              <a:t/>
            </a:fld>
            <a:endParaRPr kumimoji="0" sz="1400"/>
          </a:p>
        </p:txBody>
      </p:sp>
      <p:sp>
        <p:nvSpPr>
          <p:cNvPr id="130054" name="TextBox 13005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研究生学位课-动态电力系统(1)共20页，您现在浏览的是第8页!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098" name="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t>8.2 Elements of Excitation Sys.</a:t>
            </a:r>
          </a:p>
        </p:txBody>
      </p:sp>
      <p:sp>
        <p:nvSpPr>
          <p:cNvPr id="132099" name=""/>
          <p:cNvSpPr/>
          <p:nvPr>
            <p:ph type="body" idx="4294967295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Exciter: provide DC power</a:t>
            </a:r>
          </a:p>
          <a:p>
            <a:pPr lvl="0"/>
            <a:r>
              <a:t>Regulator: process and amplify input signal</a:t>
            </a:r>
          </a:p>
          <a:p>
            <a:pPr lvl="0"/>
            <a:r>
              <a:t>Terminal voltage transducer and load pensation:</a:t>
            </a:r>
          </a:p>
          <a:p>
            <a:pPr lvl="0"/>
            <a:r>
              <a:t>PSS</a:t>
            </a:r>
          </a:p>
          <a:p>
            <a:pPr lvl="0"/>
            <a:r>
              <a:t>Limiter and protective circuits:</a:t>
            </a:r>
          </a:p>
        </p:txBody>
      </p:sp>
      <p:sp>
        <p:nvSpPr>
          <p:cNvPr id="132100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32101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5EFF543E-F186-4BC7-B633-87128E918E95}" type="footer">
              <a:rPr kumimoji="0" sz="1400"/>
              <a:t/>
            </a:fld>
            <a:endParaRPr kumimoji="0" sz="1400"/>
          </a:p>
        </p:txBody>
      </p:sp>
      <p:sp>
        <p:nvSpPr>
          <p:cNvPr id="132102" name="TextBox 13210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研究生学位课-动态电力系统(1)共20页，您现在浏览的是第9页!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146" name="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Arial" pitchFamily="34" charset="0"/>
                <a:ea typeface="宋体" pitchFamily="2" charset="-122"/>
              </a:defRPr>
            </a:lvl1pPr>
          </a:lstStyle>
          <a:p>
            <a:pPr lvl="0"/>
            <a:r>
              <a:rPr sz="4000"/>
              <a:t>8.4.1 Dynamic Performance Measures</a:t>
            </a:r>
            <a:endParaRPr sz="4000"/>
          </a:p>
        </p:txBody>
      </p:sp>
      <p:sp>
        <p:nvSpPr>
          <p:cNvPr id="134147" name=""/>
          <p:cNvSpPr/>
          <p:nvPr>
            <p:ph type="body" idx="4294967295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lang="zh-CN" altLang="en-US" sz="3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kumimoji="1" lang="zh-CN" altLang="en-US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kumimoji="1" lang="zh-CN" altLang="en-US" sz="20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Ceiling voltage</a:t>
            </a:r>
          </a:p>
          <a:p>
            <a:pPr lvl="0"/>
            <a:r>
              <a:t>Ceiling current</a:t>
            </a:r>
          </a:p>
          <a:p>
            <a:pPr lvl="0"/>
            <a:r>
              <a:t>Voltage time response </a:t>
            </a:r>
          </a:p>
          <a:p>
            <a:pPr lvl="0"/>
            <a:r>
              <a:t>…</a:t>
            </a:r>
          </a:p>
          <a:p/>
        </p:txBody>
      </p:sp>
      <p:sp>
        <p:nvSpPr>
          <p:cNvPr id="134148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endParaRPr kumimoji="0" sz="1400"/>
          </a:p>
        </p:txBody>
      </p:sp>
      <p:sp>
        <p:nvSpPr>
          <p:cNvPr id="13414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algn="ctr"/>
            <a:fld id="{3A1427B6-CAE5-4FC6-A55C-757EAD01223F}" type="footer">
              <a:rPr kumimoji="0" sz="1400"/>
              <a:t/>
            </a:fld>
            <a:endParaRPr kumimoji="0" sz="1400"/>
          </a:p>
        </p:txBody>
      </p:sp>
      <p:sp>
        <p:nvSpPr>
          <p:cNvPr id="134150" name="TextBox 134149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just" rtl="0" eaLnBrk="0" hangingPunct="0">
              <a:defRPr kumimoji="0" lang="zh-CN" altLang="en-US" sz="1000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24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研究生学位课-动态电力系统(1)共20页，您现在浏览的是第10页!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https://d.book118.com/975122144303011044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oaring">
  <a:themeElements>
    <a:clrScheme name="">
      <a:dk1>
        <a:srgbClr val="0000FF"/>
      </a:dk1>
      <a:lt1>
        <a:srgbClr val="FFFFFF"/>
      </a:lt1>
      <a:dk2>
        <a:srgbClr val="000000"/>
      </a:dk2>
      <a:lt2>
        <a:srgbClr val="FFCC66"/>
      </a:lt2>
      <a:accent1>
        <a:srgbClr val="00FFFF"/>
      </a:accent1>
      <a:accent2>
        <a:srgbClr val="3366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33"/>
      </a:hlink>
      <a:folHlink>
        <a:srgbClr val="FFFF0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FF"/>
        </a:dk1>
        <a:lt1>
          <a:srgbClr val="FFFFFF"/>
        </a:lt1>
        <a:dk2>
          <a:srgbClr val="000000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33"/>
        </a:hlink>
        <a:folHlink>
          <a:srgbClr val="FFFF00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CCECFF"/>
        </a:dk2>
        <a:lt2>
          <a:srgbClr val="000000"/>
        </a:lt2>
        <a:accent1>
          <a:srgbClr val="6699FF"/>
        </a:accent1>
        <a:accent2>
          <a:srgbClr val="66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99FF"/>
        </a:hlink>
        <a:folHlink>
          <a:srgbClr val="00CCCC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FFFFFF"/>
        </a:dk2>
        <a:lt2>
          <a:srgbClr val="000000"/>
        </a:lt2>
        <a:accent1>
          <a:srgbClr val="CBCBCB"/>
        </a:accent1>
        <a:accent2>
          <a:srgbClr val="EAEAEA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5F5F5F"/>
        </a:hlink>
        <a:folHlink>
          <a:srgbClr val="969696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000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00CC"/>
        </a:hlink>
        <a:folHlink>
          <a:srgbClr val="FFFF00"/>
        </a:folHlink>
      </a:clrScheme>
    </a:extraClrScheme>
    <a:extraClrScheme>
      <a:clrScheme name="">
        <a:dk1>
          <a:srgbClr val="993300"/>
        </a:dk1>
        <a:lt1>
          <a:srgbClr val="FFFFFF"/>
        </a:lt1>
        <a:dk2>
          <a:srgbClr val="0000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00"/>
        </a:hlink>
        <a:folHlink>
          <a:srgbClr val="FFFF00"/>
        </a:folHlink>
      </a:clrScheme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7">
      <vt:lpstr>Arial</vt:lpstr>
      <vt:lpstr>Calibri</vt:lpstr>
      <vt:lpstr>宋体</vt:lpstr>
      <vt:lpstr>Wingdings</vt:lpstr>
      <vt:lpstr>Times New Roman</vt:lpstr>
      <vt:lpstr>Office Theme</vt:lpstr>
      <vt:lpstr>动态电力系统</vt:lpstr>
      <vt:lpstr>Chap. 7 Power System Loads</vt:lpstr>
      <vt:lpstr>7.1 Basic Load-Modeling Concepts </vt:lpstr>
      <vt:lpstr>PowerPoint Presentation</vt:lpstr>
      <vt:lpstr>7.2 Modeling of induction Motors</vt:lpstr>
      <vt:lpstr>7.4.1 measurement-based approach </vt:lpstr>
      <vt:lpstr>7.4.2 Component-based approach</vt:lpstr>
      <vt:lpstr>8.1Excitation sys. requirements</vt:lpstr>
      <vt:lpstr>8.2 Elements of Excitation Sys.</vt:lpstr>
      <vt:lpstr>8.4.1 Dynamic Performance Measures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2024-09-07T08:13:29.348</cp:lastPrinted>
  <dcterms:created xsi:type="dcterms:W3CDTF">2024-09-07T00:13:29Z</dcterms:created>
  <dcterms:modified xsi:type="dcterms:W3CDTF">2024-09-07T00:13:30Z</dcterms:modified>
</cp:coreProperties>
</file>