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5A06A4-61EF-4B30-9867-86C7998E9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DFEEDA-5992-48CE-9289-ABD003DB6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710A7B-D70C-4B97-9280-3DB9B372F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3697C7-471A-4CA2-9975-2F030C1F6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FDD351-1104-4FCA-B7E6-236024EE1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7E036A-94CF-4B73-9DA6-BDC598F259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B84EBF-367B-4A67-A00A-B82B7070B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E06C27-7971-4DE5-802B-87DDE0A5B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1E3B0E-ACEC-4499-8710-A3372C24E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E615DA-B3C3-465C-8EF6-2B493BC90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80C2D1-4588-42A7-9B04-2F7DD81511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image" Target="../media/image22.png" /><Relationship Id="rId5" Type="http://schemas.openxmlformats.org/officeDocument/2006/relationships/image" Target="../media/image23.png" /><Relationship Id="rId6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12313232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古代文学名篇赏析与模拟题讲座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古代文学名篇概述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名篇赏析方法与技巧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模拟题演练与解析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名篇赏析实例分析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模拟题讲座互动环节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564" b="17564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939" b="793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弘扬传统文化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通过赏析古代文学名篇，传承和弘扬中华优秀传统文化。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提高文学素养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帮助学生提升对古代文学的理解和鉴赏能力，培养文学素养。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应对考试需求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针对古代文学相关考试，提供备考指导和模拟题训练。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9536" b="953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涵盖古代文学各个时期、各种体裁的名篇佳作，如诗、词、曲、赋等。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形式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采用讲座、诵读、解析等多种形式，注重互动与参与。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模拟题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结合历年考试真题，设计模拟题进行实战演练。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讲座内容和形式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3812" b="1381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预期收获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深入了解古代文学名篇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通过讲座，使学生更加深入地了解古代文学名篇的背景、作者、艺术特色等。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提升鉴赏能力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通过赏析和模拟题训练，提升学生的文学鉴赏能力和应试技巧。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培养兴趣爱好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激发学生对古代文学的兴趣和爱好，为今后的学习和生活打下坚实基础。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古代文学名篇概述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秦汉文学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出现赋、散文、史传文学等多种文体，形成文学繁荣局面。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上古文学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包括神话、传说、歌谣等，反映原始社会生活和人民思想。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先秦文学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以《诗经》、《楚辞》为代表，奠定中国文学现实主义和浪漫主义传统。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魏晋南北朝文学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诗歌、辞赋、散文、小说等文体并举，文学风格多样化。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唐宋文学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诗词达到巅峰，散文、小说也有长足发展，形成中国文学史上又一高峰。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古代文学发展历程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《诗经》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汇集民间采风成果，作者无从考证，展现古代社会生活与人民情感。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屈原《离骚》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屈原为战国时期楚国诗人，其代表作《离骚》是中国古代最长的抒情诗之一，表达诗人对楚国政治黑暗的愤慨和对理想社会的追求。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司马迁《史记》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司马迁为西汉史学家、文学家，其《史记》是中国第一部纪传体通史，对后世史学和文学产生深远影响。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杜甫《三吏》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杜甫为唐代著名诗人，其《三吏》以安史之乱为背景，描绘人民疾苦和社会动荡，被誉为“诗史”。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名篇及其作者介绍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传承历史文化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抒发情感思想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古代文学作品通过抒发作者情感思想，引起读者共鸣和思考，具有深刻的情感价值。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启迪智慧人生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古代文学作品蕴含着丰富的人生哲理和智慧，对读者的人生观、价值观产生积极的影响。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古代文学名篇作为历史文化的载体，传承着中华民族的精神血脉和文化基因。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推动文学发展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古代文学名篇以其卓越的艺术成就和深远的影响力，推动了中国文学的发展和繁荣。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文学价值与影响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名篇赏析方法与技巧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把握主题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通过分析作品内容，提炼出作品的主题思想。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精读原文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仔细研读文学作品，理解其字面意义和深层含义。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鉴赏语言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品味作品的语言风格，欣赏其修辞手法的运用。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文本解读与鉴赏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探讨作品中的人物塑造，分析其性格特点和典型意义。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分析人物形象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161" r="1516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探讨情节结构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品味意境韵味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分析作品的情节安排和结构特点，理解其对主题的呈现作用。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感受作品所营造的意境和韵味，领悟其艺术魅力。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艺术特色分析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探讨作品所处的历史背景，理解其时代特征和文化内涵。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挖掘历史背景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通过作品揭示的社会现象，洞察其反映的社会问题和价值观念。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分析社会现象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领悟作品所传承的文化精神，思考其对现代社会的启示意义。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传承文化精神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文化内涵挖掘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模拟题演练与解析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50029" y="159340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选择题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150029" y="1918792"/>
            <a:ext cx="3241937" cy="15896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针对文学名篇的细节内容、作者信息、时代背景等进行设问。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793308" y="159340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简答题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793308" y="1918792"/>
            <a:ext cx="3241937" cy="15896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要求简述某篇文学作品的主题思想、艺术特色或人物形象等。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50029" y="379014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分析题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50029" y="4115534"/>
            <a:ext cx="3241937" cy="15896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对文学名篇进行深入分析，探讨其文学价值、社会意义等。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793308" y="3790147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难度设置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793308" y="4115534"/>
            <a:ext cx="3241937" cy="15896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根据考试要求和考生水平，合理设置题目难度，既要有一定挑战性，又要确保考生在有限时间内能够完成。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4898003" y="3416893"/>
            <a:ext cx="1166724" cy="1297311"/>
          </a:xfrm>
          <a:custGeom>
            <a:rect l="l" t="t" r="r" b="b"/>
            <a:pathLst>
              <a:path w="1521" h="1691">
                <a:moveTo>
                  <a:pt x="1521" y="934"/>
                </a:moveTo>
                <a:cubicBezTo>
                  <a:pt x="1419" y="934"/>
                  <a:pt x="1320" y="912"/>
                  <a:pt x="1226" y="873"/>
                </a:cubicBezTo>
                <a:cubicBezTo>
                  <a:pt x="1135" y="836"/>
                  <a:pt x="1054" y="781"/>
                  <a:pt x="983" y="712"/>
                </a:cubicBezTo>
                <a:cubicBezTo>
                  <a:pt x="915" y="641"/>
                  <a:pt x="859" y="561"/>
                  <a:pt x="820" y="470"/>
                </a:cubicBezTo>
                <a:cubicBezTo>
                  <a:pt x="781" y="376"/>
                  <a:pt x="761" y="276"/>
                  <a:pt x="761" y="174"/>
                </a:cubicBezTo>
                <a:cubicBezTo>
                  <a:pt x="554" y="174"/>
                  <a:pt x="403" y="174"/>
                  <a:pt x="294" y="174"/>
                </a:cubicBezTo>
                <a:cubicBezTo>
                  <a:pt x="193" y="0"/>
                  <a:pt x="193" y="0"/>
                  <a:pt x="193" y="0"/>
                </a:cubicBezTo>
                <a:cubicBezTo>
                  <a:pt x="93" y="174"/>
                  <a:pt x="93" y="174"/>
                  <a:pt x="93" y="174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011"/>
                  <a:pt x="682" y="1692"/>
                  <a:pt x="1521" y="1692"/>
                </a:cubicBezTo>
                <a:cubicBezTo>
                  <a:pt x="1521" y="1661"/>
                  <a:pt x="1521" y="1631"/>
                  <a:pt x="1521" y="1602"/>
                </a:cubicBezTo>
                <a:cubicBezTo>
                  <a:pt x="1350" y="1503"/>
                  <a:pt x="1350" y="1503"/>
                  <a:pt x="1350" y="1503"/>
                </a:cubicBezTo>
                <a:cubicBezTo>
                  <a:pt x="1521" y="1404"/>
                  <a:pt x="1521" y="1404"/>
                  <a:pt x="1521" y="1404"/>
                </a:cubicBezTo>
                <a:cubicBezTo>
                  <a:pt x="1521" y="934"/>
                  <a:pt x="1521" y="934"/>
                  <a:pt x="1521" y="93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022179" y="3554921"/>
            <a:ext cx="1299452" cy="1164582"/>
          </a:xfrm>
          <a:custGeom>
            <a:rect l="l" t="t" r="r" b="b"/>
            <a:pathLst>
              <a:path w="1695" h="1518">
                <a:moveTo>
                  <a:pt x="1602" y="0"/>
                </a:moveTo>
                <a:cubicBezTo>
                  <a:pt x="1502" y="171"/>
                  <a:pt x="1502" y="171"/>
                  <a:pt x="1502" y="171"/>
                </a:cubicBezTo>
                <a:cubicBezTo>
                  <a:pt x="1402" y="0"/>
                  <a:pt x="1402" y="0"/>
                  <a:pt x="1402" y="0"/>
                </a:cubicBezTo>
                <a:cubicBezTo>
                  <a:pt x="934" y="0"/>
                  <a:pt x="934" y="0"/>
                  <a:pt x="934" y="0"/>
                </a:cubicBezTo>
                <a:cubicBezTo>
                  <a:pt x="934" y="102"/>
                  <a:pt x="915" y="202"/>
                  <a:pt x="875" y="296"/>
                </a:cubicBezTo>
                <a:cubicBezTo>
                  <a:pt x="836" y="387"/>
                  <a:pt x="781" y="467"/>
                  <a:pt x="712" y="538"/>
                </a:cubicBezTo>
                <a:cubicBezTo>
                  <a:pt x="643" y="607"/>
                  <a:pt x="560" y="662"/>
                  <a:pt x="469" y="699"/>
                </a:cubicBezTo>
                <a:cubicBezTo>
                  <a:pt x="377" y="738"/>
                  <a:pt x="276" y="760"/>
                  <a:pt x="174" y="760"/>
                </a:cubicBezTo>
                <a:cubicBezTo>
                  <a:pt x="174" y="968"/>
                  <a:pt x="174" y="1119"/>
                  <a:pt x="174" y="1228"/>
                </a:cubicBezTo>
                <a:cubicBezTo>
                  <a:pt x="0" y="1329"/>
                  <a:pt x="0" y="1329"/>
                  <a:pt x="0" y="1329"/>
                </a:cubicBezTo>
                <a:cubicBezTo>
                  <a:pt x="174" y="1430"/>
                  <a:pt x="174" y="1430"/>
                  <a:pt x="174" y="1430"/>
                </a:cubicBezTo>
                <a:cubicBezTo>
                  <a:pt x="174" y="1518"/>
                  <a:pt x="174" y="1518"/>
                  <a:pt x="174" y="1518"/>
                </a:cubicBezTo>
                <a:cubicBezTo>
                  <a:pt x="1013" y="1518"/>
                  <a:pt x="1695" y="837"/>
                  <a:pt x="1695" y="0"/>
                </a:cubicBezTo>
                <a:cubicBezTo>
                  <a:pt x="1662" y="0"/>
                  <a:pt x="1631" y="0"/>
                  <a:pt x="1602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03303" y="2297341"/>
            <a:ext cx="1299452" cy="1164582"/>
          </a:xfrm>
          <a:custGeom>
            <a:rect l="l" t="t" r="r" b="b"/>
            <a:pathLst>
              <a:path w="1695" h="1519">
                <a:moveTo>
                  <a:pt x="1695" y="188"/>
                </a:moveTo>
                <a:cubicBezTo>
                  <a:pt x="1521" y="87"/>
                  <a:pt x="1521" y="87"/>
                  <a:pt x="1521" y="87"/>
                </a:cubicBezTo>
                <a:cubicBezTo>
                  <a:pt x="1521" y="0"/>
                  <a:pt x="1521" y="0"/>
                  <a:pt x="1521" y="0"/>
                </a:cubicBezTo>
                <a:cubicBezTo>
                  <a:pt x="682" y="0"/>
                  <a:pt x="0" y="681"/>
                  <a:pt x="0" y="1519"/>
                </a:cubicBezTo>
                <a:cubicBezTo>
                  <a:pt x="33" y="1519"/>
                  <a:pt x="63" y="1519"/>
                  <a:pt x="93" y="1519"/>
                </a:cubicBezTo>
                <a:cubicBezTo>
                  <a:pt x="193" y="1345"/>
                  <a:pt x="193" y="1345"/>
                  <a:pt x="193" y="1345"/>
                </a:cubicBezTo>
                <a:cubicBezTo>
                  <a:pt x="294" y="1519"/>
                  <a:pt x="294" y="1519"/>
                  <a:pt x="294" y="1519"/>
                </a:cubicBezTo>
                <a:cubicBezTo>
                  <a:pt x="761" y="1519"/>
                  <a:pt x="761" y="1519"/>
                  <a:pt x="761" y="1519"/>
                </a:cubicBezTo>
                <a:cubicBezTo>
                  <a:pt x="761" y="1416"/>
                  <a:pt x="781" y="1316"/>
                  <a:pt x="820" y="1224"/>
                </a:cubicBezTo>
                <a:cubicBezTo>
                  <a:pt x="859" y="1133"/>
                  <a:pt x="915" y="1051"/>
                  <a:pt x="983" y="982"/>
                </a:cubicBezTo>
                <a:cubicBezTo>
                  <a:pt x="1054" y="911"/>
                  <a:pt x="1135" y="856"/>
                  <a:pt x="1226" y="819"/>
                </a:cubicBezTo>
                <a:cubicBezTo>
                  <a:pt x="1320" y="779"/>
                  <a:pt x="1419" y="760"/>
                  <a:pt x="1521" y="760"/>
                </a:cubicBezTo>
                <a:cubicBezTo>
                  <a:pt x="1521" y="551"/>
                  <a:pt x="1521" y="399"/>
                  <a:pt x="1521" y="290"/>
                </a:cubicBezTo>
                <a:lnTo>
                  <a:pt x="1695" y="1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160206" y="2302641"/>
            <a:ext cx="1166724" cy="1297311"/>
          </a:xfrm>
          <a:custGeom>
            <a:rect l="l" t="t" r="r" b="b"/>
            <a:pathLst>
              <a:path w="1521" h="1690">
                <a:moveTo>
                  <a:pt x="1428" y="1519"/>
                </a:moveTo>
                <a:cubicBezTo>
                  <a:pt x="1521" y="1519"/>
                  <a:pt x="1521" y="1519"/>
                  <a:pt x="1521" y="1519"/>
                </a:cubicBezTo>
                <a:cubicBezTo>
                  <a:pt x="1521" y="681"/>
                  <a:pt x="839" y="0"/>
                  <a:pt x="0" y="0"/>
                </a:cubicBezTo>
                <a:cubicBezTo>
                  <a:pt x="0" y="31"/>
                  <a:pt x="0" y="60"/>
                  <a:pt x="0" y="88"/>
                </a:cubicBezTo>
                <a:cubicBezTo>
                  <a:pt x="171" y="188"/>
                  <a:pt x="171" y="188"/>
                  <a:pt x="171" y="188"/>
                </a:cubicBezTo>
                <a:cubicBezTo>
                  <a:pt x="0" y="288"/>
                  <a:pt x="0" y="288"/>
                  <a:pt x="0" y="288"/>
                </a:cubicBezTo>
                <a:cubicBezTo>
                  <a:pt x="0" y="760"/>
                  <a:pt x="0" y="760"/>
                  <a:pt x="0" y="760"/>
                </a:cubicBezTo>
                <a:cubicBezTo>
                  <a:pt x="102" y="760"/>
                  <a:pt x="203" y="779"/>
                  <a:pt x="295" y="819"/>
                </a:cubicBezTo>
                <a:cubicBezTo>
                  <a:pt x="386" y="856"/>
                  <a:pt x="469" y="911"/>
                  <a:pt x="538" y="982"/>
                </a:cubicBezTo>
                <a:cubicBezTo>
                  <a:pt x="607" y="1051"/>
                  <a:pt x="662" y="1133"/>
                  <a:pt x="701" y="1224"/>
                </a:cubicBezTo>
                <a:cubicBezTo>
                  <a:pt x="741" y="1316"/>
                  <a:pt x="760" y="1416"/>
                  <a:pt x="760" y="1519"/>
                </a:cubicBezTo>
                <a:cubicBezTo>
                  <a:pt x="968" y="1519"/>
                  <a:pt x="1118" y="1519"/>
                  <a:pt x="1228" y="1519"/>
                </a:cubicBezTo>
                <a:cubicBezTo>
                  <a:pt x="1328" y="1690"/>
                  <a:pt x="1328" y="1690"/>
                  <a:pt x="1328" y="1690"/>
                </a:cubicBezTo>
                <a:lnTo>
                  <a:pt x="1428" y="1519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849" y="2677031"/>
            <a:ext cx="345497" cy="33853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521" y="2713607"/>
            <a:ext cx="321283" cy="31481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3001" y="3983451"/>
            <a:ext cx="353163" cy="34604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8769" y="3983451"/>
            <a:ext cx="353163" cy="346047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模拟题类型及难度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https://d.book118.com/975123132324011103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2024-09-13T10:31:18.241</cp:lastPrinted>
  <dcterms:created xsi:type="dcterms:W3CDTF">2024-09-13T02:31:18Z</dcterms:created>
  <dcterms:modified xsi:type="dcterms:W3CDTF">2024-09-13T02:31:20Z</dcterms:modified>
</cp:coreProperties>
</file>