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024A4D-EE27-42A3-8DA2-A7DFEBAB8E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538418-996F-43DE-803C-7EEA394FB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82A795-1EC0-4109-A196-B5AD7A3C7B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9E7345A-AB02-4943-B6DD-0B35137C9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AC5442-F2AD-4383-8A59-8D67D3F6F3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83AB6-2541-4329-B758-659012B155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4E2027-52E7-4D28-AB57-291E0E4E3D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06CF4-8AAF-4D2D-8AEF-6CD74DE03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58AE99-E022-42A4-84B6-0529A42359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4496E7-3358-4037-8700-4A87BAF47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B7F7C4-3B18-46C0-9459-E1E340EDD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13010214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肾移植术后感染防控研究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肾移植术后感染的风险
 感染的主要类型和病原体
 感染防控的重要性及原则
 术前评估与准备工作
 术中感染防控措施
 术后监护与预防感染
 感染的诊断与治疗策略
 患者教育与长期防控</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肾移植术后感染的风险</a:t>
            </a:r>
          </a:p>
        </p:txBody>
      </p:sp>
      <p:sp>
        <p:nvSpPr>
          <p:cNvPr id="3" name="Subtitle 2"/>
          <p:cNvSpPr>
            <a:spLocks noGrp="1"/>
          </p:cNvSpPr>
          <p:nvPr>
            <p:ph type="subTitle" idx="1"/>
          </p:nvPr>
        </p:nvSpPr>
        <p:spPr/>
        <p:txBody>
          <a:bodyPr/>
          <a:lstStyle/>
          <a:p>
            <a:r>
              <a:t>肾移植术后感染防控研究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肾移植术后感染的风险</a:t>
            </a:r>
          </a:p>
        </p:txBody>
      </p:sp>
      <p:sp>
        <p:nvSpPr>
          <p:cNvPr id="3" name="Text Placeholder 2"/>
          <p:cNvSpPr>
            <a:spLocks noGrp="1"/>
          </p:cNvSpPr>
          <p:nvPr>
            <p:ph type="body" idx="1"/>
          </p:nvPr>
        </p:nvSpPr>
        <p:spPr/>
        <p:txBody>
          <a:bodyPr/>
          <a:lstStyle/>
          <a:p>
            <a:r>
              <a:t>感染风险概述</a:t>
            </a:r>
          </a:p>
        </p:txBody>
      </p:sp>
      <p:sp>
        <p:nvSpPr>
          <p:cNvPr id="4" name="Content Placeholder 3"/>
          <p:cNvSpPr>
            <a:spLocks noGrp="1"/>
          </p:cNvSpPr>
          <p:nvPr>
            <p:ph sz="half" idx="2"/>
          </p:nvPr>
        </p:nvSpPr>
        <p:spPr/>
        <p:txBody>
          <a:bodyPr/>
          <a:lstStyle/>
          <a:p>
            <a:r>
              <a:t>1.肾移植术后感染是一种严重的并发症，可能导致移植失败、患者死亡等严重后果。</a:t>
            </a:r>
          </a:p>
          <a:p>
            <a:r>
              <a:t>2.术后感染的风险受多种因素影响，包括患者免疫状态、手术技术、术后管理等。</a:t>
            </a:r>
          </a:p>
          <a:p/>
        </p:txBody>
      </p:sp>
      <p:sp>
        <p:nvSpPr>
          <p:cNvPr id="5" name="Text Placeholder 4"/>
          <p:cNvSpPr>
            <a:spLocks noGrp="1"/>
          </p:cNvSpPr>
          <p:nvPr>
            <p:ph type="body" idx="3"/>
          </p:nvPr>
        </p:nvSpPr>
        <p:spPr/>
        <p:txBody>
          <a:bodyPr/>
          <a:lstStyle/>
          <a:p>
            <a:r>
              <a:t>免疫抑制与感染风险</a:t>
            </a:r>
          </a:p>
        </p:txBody>
      </p:sp>
      <p:sp>
        <p:nvSpPr>
          <p:cNvPr id="6" name="Content Placeholder 5"/>
          <p:cNvSpPr>
            <a:spLocks noGrp="1"/>
          </p:cNvSpPr>
          <p:nvPr>
            <p:ph sz="half" idx="4"/>
          </p:nvPr>
        </p:nvSpPr>
        <p:spPr/>
        <p:txBody>
          <a:bodyPr/>
          <a:lstStyle/>
          <a:p>
            <a:r>
              <a:t>1.免疫抑制药物是肾移植术后必须使用的药物，但会降低患者的免疫力，增加感染风险。</a:t>
            </a:r>
          </a:p>
          <a:p>
            <a:r>
              <a:t>2.合理的免疫抑制方案可以减少感染风险，同时保证移植肾的存活。</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肾移植术后感染的风险</a:t>
            </a:r>
          </a:p>
        </p:txBody>
      </p:sp>
      <p:sp>
        <p:nvSpPr>
          <p:cNvPr id="3" name="Text Placeholder 2"/>
          <p:cNvSpPr>
            <a:spLocks noGrp="1"/>
          </p:cNvSpPr>
          <p:nvPr>
            <p:ph type="body" idx="1"/>
          </p:nvPr>
        </p:nvSpPr>
        <p:spPr/>
        <p:txBody>
          <a:bodyPr/>
          <a:lstStyle/>
          <a:p>
            <a:r>
              <a:t>手术技术与感染风险</a:t>
            </a:r>
          </a:p>
        </p:txBody>
      </p:sp>
      <p:sp>
        <p:nvSpPr>
          <p:cNvPr id="4" name="Content Placeholder 3"/>
          <p:cNvSpPr>
            <a:spLocks noGrp="1"/>
          </p:cNvSpPr>
          <p:nvPr>
            <p:ph sz="half" idx="2"/>
          </p:nvPr>
        </p:nvSpPr>
        <p:spPr/>
        <p:txBody>
          <a:bodyPr/>
          <a:lstStyle/>
          <a:p>
            <a:r>
              <a:t>1.手术过程中可能引入病原菌，增加感染风险。</a:t>
            </a:r>
          </a:p>
          <a:p>
            <a:r>
              <a:t>2.严格的手术操作和无菌技术可以降低感染风险。</a:t>
            </a:r>
          </a:p>
          <a:p/>
        </p:txBody>
      </p:sp>
      <p:sp>
        <p:nvSpPr>
          <p:cNvPr id="5" name="Text Placeholder 4"/>
          <p:cNvSpPr>
            <a:spLocks noGrp="1"/>
          </p:cNvSpPr>
          <p:nvPr>
            <p:ph type="body" idx="3"/>
          </p:nvPr>
        </p:nvSpPr>
        <p:spPr/>
        <p:txBody>
          <a:bodyPr/>
          <a:lstStyle/>
          <a:p>
            <a:r>
              <a:t>术后管理与感染风险</a:t>
            </a:r>
          </a:p>
        </p:txBody>
      </p:sp>
      <p:sp>
        <p:nvSpPr>
          <p:cNvPr id="6" name="Content Placeholder 5"/>
          <p:cNvSpPr>
            <a:spLocks noGrp="1"/>
          </p:cNvSpPr>
          <p:nvPr>
            <p:ph sz="half" idx="4"/>
          </p:nvPr>
        </p:nvSpPr>
        <p:spPr/>
        <p:txBody>
          <a:bodyPr/>
          <a:lstStyle/>
          <a:p>
            <a:r>
              <a:t>1.术后密切监测患者情况，及时发现感染迹象并处理。</a:t>
            </a:r>
          </a:p>
          <a:p>
            <a:r>
              <a:t>2.合理的术后护理和康复计划可以减少感染风险。</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肾移植术后感染的风险</a:t>
            </a:r>
          </a:p>
        </p:txBody>
      </p:sp>
      <p:sp>
        <p:nvSpPr>
          <p:cNvPr id="3" name="Content Placeholder 2"/>
          <p:cNvSpPr>
            <a:spLocks noGrp="1"/>
          </p:cNvSpPr>
          <p:nvPr>
            <p:ph sz="half" idx="2"/>
          </p:nvPr>
        </p:nvSpPr>
        <p:spPr/>
        <p:txBody>
          <a:bodyPr/>
          <a:lstStyle/>
          <a:p>
            <a:r>
              <a:t>1.不同病原菌引起的感染风险不同，一些耐药菌株的感染风险更高。</a:t>
            </a:r>
          </a:p>
          <a:p>
            <a:r>
              <a:t>2.通过病原菌监测和药敏试验，可以为临床治疗提供指导，降低感染风险。</a:t>
            </a:r>
          </a:p>
          <a:p/>
        </p:txBody>
      </p:sp>
      <p:sp>
        <p:nvSpPr>
          <p:cNvPr id="4" name="Text Placeholder 3"/>
          <p:cNvSpPr>
            <a:spLocks noGrp="1"/>
          </p:cNvSpPr>
          <p:nvPr>
            <p:ph type="body" idx="3"/>
          </p:nvPr>
        </p:nvSpPr>
        <p:spPr/>
        <p:txBody>
          <a:bodyPr/>
          <a:lstStyle/>
          <a:p>
            <a:r>
              <a:t>患者因素与感染风险</a:t>
            </a:r>
          </a:p>
        </p:txBody>
      </p:sp>
      <p:sp>
        <p:nvSpPr>
          <p:cNvPr id="5" name="Content Placeholder 4"/>
          <p:cNvSpPr>
            <a:spLocks noGrp="1"/>
          </p:cNvSpPr>
          <p:nvPr>
            <p:ph sz="half" idx="4"/>
          </p:nvPr>
        </p:nvSpPr>
        <p:spPr/>
        <p:txBody>
          <a:bodyPr/>
          <a:lstStyle/>
          <a:p>
            <a:r>
              <a:t>1.患者的年龄、基础疾病、营养状况等因素都会影响感染风险。</a:t>
            </a:r>
          </a:p>
          <a:p>
            <a:r>
              <a:t>2.全面的术前评估和术后管理可以针对患者具体情况制定合适的防控措施，降低感染风险。</a:t>
            </a:r>
          </a:p>
        </p:txBody>
      </p:sp>
      <p:sp>
        <p:nvSpPr>
          <p:cNvPr id="6" name="Text Placeholder 5"/>
          <p:cNvSpPr>
            <a:spLocks noGrp="1"/>
          </p:cNvSpPr>
          <p:nvPr>
            <p:ph type="body" idx="1"/>
          </p:nvPr>
        </p:nvSpPr>
        <p:spPr/>
        <p:txBody>
          <a:bodyPr/>
          <a:lstStyle/>
          <a:p>
            <a:r>
              <a:t>病原菌与感染风险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感染的主要类型和病原体</a:t>
            </a:r>
          </a:p>
        </p:txBody>
      </p:sp>
      <p:sp>
        <p:nvSpPr>
          <p:cNvPr id="3" name="Subtitle 2"/>
          <p:cNvSpPr>
            <a:spLocks noGrp="1"/>
          </p:cNvSpPr>
          <p:nvPr>
            <p:ph type="subTitle" idx="1"/>
          </p:nvPr>
        </p:nvSpPr>
        <p:spPr/>
        <p:txBody>
          <a:bodyPr/>
          <a:lstStyle/>
          <a:p>
            <a:r>
              <a:t>肾移植术后感染防控研究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感染的主要类型和病原体</a:t>
            </a:r>
          </a:p>
        </p:txBody>
      </p:sp>
      <p:sp>
        <p:nvSpPr>
          <p:cNvPr id="3" name="Text Placeholder 2"/>
          <p:cNvSpPr>
            <a:spLocks noGrp="1"/>
          </p:cNvSpPr>
          <p:nvPr>
            <p:ph type="body" idx="1"/>
          </p:nvPr>
        </p:nvSpPr>
        <p:spPr/>
        <p:txBody>
          <a:bodyPr/>
          <a:lstStyle/>
          <a:p>
            <a:r>
              <a:t>细菌感染</a:t>
            </a:r>
          </a:p>
        </p:txBody>
      </p:sp>
      <p:sp>
        <p:nvSpPr>
          <p:cNvPr id="4" name="Content Placeholder 3"/>
          <p:cNvSpPr>
            <a:spLocks noGrp="1"/>
          </p:cNvSpPr>
          <p:nvPr>
            <p:ph sz="half" idx="2"/>
          </p:nvPr>
        </p:nvSpPr>
        <p:spPr/>
        <p:txBody>
          <a:bodyPr/>
          <a:lstStyle/>
          <a:p>
            <a:r>
              <a:t>1.肾移植术后最常见的感染类型是细菌感染，主要由术后免疫抑制剂的使用导致免疫力下降所引发。</a:t>
            </a:r>
          </a:p>
          <a:p>
            <a:r>
              <a:t>2.常见的病原体包括大肠杆菌、肺炎克雷伯菌、金黄色葡萄球菌等。</a:t>
            </a:r>
          </a:p>
          <a:p>
            <a:r>
              <a:t>3.临床表现主要包括发热、寒战、白细胞升高等，需要及时使用抗生素治疗。</a:t>
            </a:r>
          </a:p>
          <a:p/>
        </p:txBody>
      </p:sp>
      <p:sp>
        <p:nvSpPr>
          <p:cNvPr id="5" name="Text Placeholder 4"/>
          <p:cNvSpPr>
            <a:spLocks noGrp="1"/>
          </p:cNvSpPr>
          <p:nvPr>
            <p:ph type="body" idx="3"/>
          </p:nvPr>
        </p:nvSpPr>
        <p:spPr/>
        <p:txBody>
          <a:bodyPr/>
          <a:lstStyle/>
          <a:p>
            <a:r>
              <a:t>病毒感染</a:t>
            </a:r>
          </a:p>
        </p:txBody>
      </p:sp>
      <p:sp>
        <p:nvSpPr>
          <p:cNvPr id="6" name="Content Placeholder 5"/>
          <p:cNvSpPr>
            <a:spLocks noGrp="1"/>
          </p:cNvSpPr>
          <p:nvPr>
            <p:ph sz="half" idx="4"/>
          </p:nvPr>
        </p:nvSpPr>
        <p:spPr/>
        <p:txBody>
          <a:bodyPr/>
          <a:lstStyle/>
          <a:p>
            <a:r>
              <a:t>1.病毒感染在肾移植术后也较为常见，常见的病原体有巨细胞病毒、EB病毒等。</a:t>
            </a:r>
          </a:p>
          <a:p>
            <a:r>
              <a:t>2.临床表现多样，可表现为流感样症状、肺炎、肠炎等。</a:t>
            </a:r>
          </a:p>
          <a:p>
            <a:r>
              <a:t>3.预防措施包括定期监测病毒抗体，及时发现并治疗病毒感染。</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感染的主要类型和病原体</a:t>
            </a:r>
          </a:p>
        </p:txBody>
      </p:sp>
      <p:sp>
        <p:nvSpPr>
          <p:cNvPr id="3" name="Text Placeholder 2"/>
          <p:cNvSpPr>
            <a:spLocks noGrp="1"/>
          </p:cNvSpPr>
          <p:nvPr>
            <p:ph type="body" idx="1"/>
          </p:nvPr>
        </p:nvSpPr>
        <p:spPr/>
        <p:txBody>
          <a:bodyPr/>
          <a:lstStyle/>
          <a:p>
            <a:r>
              <a:t>真菌感染</a:t>
            </a:r>
          </a:p>
        </p:txBody>
      </p:sp>
      <p:sp>
        <p:nvSpPr>
          <p:cNvPr id="4" name="Content Placeholder 3"/>
          <p:cNvSpPr>
            <a:spLocks noGrp="1"/>
          </p:cNvSpPr>
          <p:nvPr>
            <p:ph sz="half" idx="2"/>
          </p:nvPr>
        </p:nvSpPr>
        <p:spPr/>
        <p:txBody>
          <a:bodyPr/>
          <a:lstStyle/>
          <a:p>
            <a:r>
              <a:t>1.真菌感染主要发生在术后免疫力极低的患者中，常见的病原体有白色念珠菌、曲霉菌等。</a:t>
            </a:r>
          </a:p>
          <a:p>
            <a:r>
              <a:t>2.临床表现包括发热、咳嗽、咳痰、皮疹等，诊断需要依靠真菌培养和组织学检查。</a:t>
            </a:r>
          </a:p>
          <a:p>
            <a:r>
              <a:t>3.预防措施包括保持室内环境清洁、避免与感染源接触、加强免疫力等。</a:t>
            </a:r>
          </a:p>
          <a:p>
            <a:r>
              <a:t>以上内容仅供参考，具体内容需要根据临床实践和研究数据进行调整和修改。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感染防控的重要性及原则</a:t>
            </a:r>
          </a:p>
        </p:txBody>
      </p:sp>
      <p:sp>
        <p:nvSpPr>
          <p:cNvPr id="3" name="Subtitle 2"/>
          <p:cNvSpPr>
            <a:spLocks noGrp="1"/>
          </p:cNvSpPr>
          <p:nvPr>
            <p:ph type="subTitle" idx="1"/>
          </p:nvPr>
        </p:nvSpPr>
        <p:spPr/>
        <p:txBody>
          <a:bodyPr/>
          <a:lstStyle/>
          <a:p>
            <a:r>
              <a:t>肾移植术后感染防控研究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感染防控的重要性及原则</a:t>
            </a:r>
          </a:p>
        </p:txBody>
      </p:sp>
      <p:sp>
        <p:nvSpPr>
          <p:cNvPr id="3" name="Text Placeholder 2"/>
          <p:cNvSpPr>
            <a:spLocks noGrp="1"/>
          </p:cNvSpPr>
          <p:nvPr>
            <p:ph type="body" idx="1"/>
          </p:nvPr>
        </p:nvSpPr>
        <p:spPr/>
        <p:txBody>
          <a:bodyPr/>
          <a:lstStyle/>
          <a:p>
            <a:r>
              <a:t>感染防控的重要性</a:t>
            </a:r>
          </a:p>
        </p:txBody>
      </p:sp>
      <p:sp>
        <p:nvSpPr>
          <p:cNvPr id="4" name="Content Placeholder 3"/>
          <p:cNvSpPr>
            <a:spLocks noGrp="1"/>
          </p:cNvSpPr>
          <p:nvPr>
            <p:ph sz="half" idx="2"/>
          </p:nvPr>
        </p:nvSpPr>
        <p:spPr/>
        <p:txBody>
          <a:bodyPr/>
          <a:lstStyle/>
          <a:p>
            <a:r>
              <a:t>1.感染是肾移植术后常见的并发症，严重影响患者的生活质量和移植肾的存活率。</a:t>
            </a:r>
          </a:p>
          <a:p>
            <a:r>
              <a:t>2.有效的感染防控能够降低感染发生率，提高患者生存率和生活质量。</a:t>
            </a:r>
          </a:p>
          <a:p>
            <a:r>
              <a:t>3.感染防控需要多学科协作，包括移植医生、护士、临床微生物学家和感染防控专家等。</a:t>
            </a:r>
          </a:p>
          <a:p/>
        </p:txBody>
      </p:sp>
      <p:sp>
        <p:nvSpPr>
          <p:cNvPr id="5" name="Text Placeholder 4"/>
          <p:cNvSpPr>
            <a:spLocks noGrp="1"/>
          </p:cNvSpPr>
          <p:nvPr>
            <p:ph type="body" idx="3"/>
          </p:nvPr>
        </p:nvSpPr>
        <p:spPr/>
        <p:txBody>
          <a:bodyPr/>
          <a:lstStyle/>
          <a:p>
            <a:r>
              <a:t>感染源的控制</a:t>
            </a:r>
          </a:p>
        </p:txBody>
      </p:sp>
      <p:sp>
        <p:nvSpPr>
          <p:cNvPr id="6" name="Content Placeholder 5"/>
          <p:cNvSpPr>
            <a:spLocks noGrp="1"/>
          </p:cNvSpPr>
          <p:nvPr>
            <p:ph sz="half" idx="4"/>
          </p:nvPr>
        </p:nvSpPr>
        <p:spPr/>
        <p:txBody>
          <a:bodyPr/>
          <a:lstStyle/>
          <a:p>
            <a:r>
              <a:t>1.定期进行病原微生物监测，及时发现和隔离感染源。</a:t>
            </a:r>
          </a:p>
          <a:p>
            <a:r>
              <a:t>2.加强手卫生和环境消毒，减少医院内交叉感染的发生。</a:t>
            </a:r>
          </a:p>
          <a:p>
            <a:r>
              <a:t>3.对患者进行健康教育，提高自我防护意识。</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感染防控的重要性及原则</a:t>
            </a:r>
          </a:p>
        </p:txBody>
      </p:sp>
      <p:sp>
        <p:nvSpPr>
          <p:cNvPr id="3" name="Text Placeholder 2"/>
          <p:cNvSpPr>
            <a:spLocks noGrp="1"/>
          </p:cNvSpPr>
          <p:nvPr>
            <p:ph type="body" idx="1"/>
          </p:nvPr>
        </p:nvSpPr>
        <p:spPr/>
        <p:txBody>
          <a:bodyPr/>
          <a:lstStyle/>
          <a:p>
            <a:r>
              <a:t>合理使用抗菌药物</a:t>
            </a:r>
          </a:p>
        </p:txBody>
      </p:sp>
      <p:sp>
        <p:nvSpPr>
          <p:cNvPr id="4" name="Content Placeholder 3"/>
          <p:cNvSpPr>
            <a:spLocks noGrp="1"/>
          </p:cNvSpPr>
          <p:nvPr>
            <p:ph sz="half" idx="2"/>
          </p:nvPr>
        </p:nvSpPr>
        <p:spPr/>
        <p:txBody>
          <a:bodyPr/>
          <a:lstStyle/>
          <a:p>
            <a:r>
              <a:t>1.根据病原微生物监测结果和药敏试验，合理选择抗菌药物。</a:t>
            </a:r>
          </a:p>
          <a:p>
            <a:r>
              <a:t>2.定期进行抗菌药物使用评估和调整，避免滥用和耐药性的产生。</a:t>
            </a:r>
          </a:p>
          <a:p>
            <a:r>
              <a:t>3.加强抗菌药物管理和监管，促进合理使用。</a:t>
            </a:r>
          </a:p>
          <a:p/>
        </p:txBody>
      </p:sp>
      <p:sp>
        <p:nvSpPr>
          <p:cNvPr id="5" name="Text Placeholder 4"/>
          <p:cNvSpPr>
            <a:spLocks noGrp="1"/>
          </p:cNvSpPr>
          <p:nvPr>
            <p:ph type="body" idx="3"/>
          </p:nvPr>
        </p:nvSpPr>
        <p:spPr/>
        <p:txBody>
          <a:bodyPr/>
          <a:lstStyle/>
          <a:p>
            <a:r>
              <a:t>免疫抑制剂的调整</a:t>
            </a:r>
          </a:p>
        </p:txBody>
      </p:sp>
      <p:sp>
        <p:nvSpPr>
          <p:cNvPr id="6" name="Content Placeholder 5"/>
          <p:cNvSpPr>
            <a:spLocks noGrp="1"/>
          </p:cNvSpPr>
          <p:nvPr>
            <p:ph sz="half" idx="4"/>
          </p:nvPr>
        </p:nvSpPr>
        <p:spPr/>
        <p:txBody>
          <a:bodyPr/>
          <a:lstStyle/>
          <a:p>
            <a:r>
              <a:t>1.根据患者的免疫状态和感染风险，合理调整免疫抑制剂的剂量和种类。</a:t>
            </a:r>
          </a:p>
          <a:p>
            <a:r>
              <a:t>2.加强免疫抑制剂使用的监测和评估，预防药物不良反应和感染的发生。</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感染防控的重要性及原则</a:t>
            </a:r>
          </a:p>
        </p:txBody>
      </p:sp>
      <p:sp>
        <p:nvSpPr>
          <p:cNvPr id="3" name="Text Placeholder 2"/>
          <p:cNvSpPr>
            <a:spLocks noGrp="1"/>
          </p:cNvSpPr>
          <p:nvPr>
            <p:ph type="body" idx="1"/>
          </p:nvPr>
        </p:nvSpPr>
        <p:spPr/>
        <p:txBody>
          <a:bodyPr/>
          <a:lstStyle/>
          <a:p>
            <a:r>
              <a:t>营养支持与护理</a:t>
            </a:r>
          </a:p>
        </p:txBody>
      </p:sp>
      <p:sp>
        <p:nvSpPr>
          <p:cNvPr id="4" name="Content Placeholder 3"/>
          <p:cNvSpPr>
            <a:spLocks noGrp="1"/>
          </p:cNvSpPr>
          <p:nvPr>
            <p:ph sz="half" idx="2"/>
          </p:nvPr>
        </p:nvSpPr>
        <p:spPr/>
        <p:txBody>
          <a:bodyPr/>
          <a:lstStyle/>
          <a:p>
            <a:r>
              <a:t>1.加强患者的营养支持和护理，提高机体免疫力和抵抗力。</a:t>
            </a:r>
          </a:p>
          <a:p>
            <a:r>
              <a:t>2.定期进行营养评估和调整，满足患者的营养需求。</a:t>
            </a:r>
          </a:p>
          <a:p>
            <a:r>
              <a:t>3.加强心理护理和生活指导，提高患者的生活质量和自我管理能力。</a:t>
            </a:r>
          </a:p>
          <a:p/>
        </p:txBody>
      </p:sp>
      <p:sp>
        <p:nvSpPr>
          <p:cNvPr id="5" name="Text Placeholder 4"/>
          <p:cNvSpPr>
            <a:spLocks noGrp="1"/>
          </p:cNvSpPr>
          <p:nvPr>
            <p:ph type="body" idx="3"/>
          </p:nvPr>
        </p:nvSpPr>
        <p:spPr/>
        <p:txBody>
          <a:bodyPr/>
          <a:lstStyle/>
          <a:p>
            <a:r>
              <a:t>感染防控的持续改进</a:t>
            </a:r>
          </a:p>
        </p:txBody>
      </p:sp>
      <p:sp>
        <p:nvSpPr>
          <p:cNvPr id="6" name="Content Placeholder 5"/>
          <p:cNvSpPr>
            <a:spLocks noGrp="1"/>
          </p:cNvSpPr>
          <p:nvPr>
            <p:ph sz="half" idx="4"/>
          </p:nvPr>
        </p:nvSpPr>
        <p:spPr/>
        <p:txBody>
          <a:bodyPr/>
          <a:lstStyle/>
          <a:p>
            <a:r>
              <a:t>1.建立完善的感染防控管理制度和流程，不断提高感染防控水平。</a:t>
            </a:r>
          </a:p>
          <a:p>
            <a:r>
              <a:t>2.加强人员培训和考核，提高医护人员对感染防控的认识和技能水平。</a:t>
            </a:r>
          </a:p>
          <a:p>
            <a:r>
              <a:t>3.定期开展感染防控质量评估和反馈，不断改进和优化感染防控措施。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术前评估与准备工作</a:t>
            </a:r>
          </a:p>
        </p:txBody>
      </p:sp>
      <p:sp>
        <p:nvSpPr>
          <p:cNvPr id="3" name="Subtitle 2"/>
          <p:cNvSpPr>
            <a:spLocks noGrp="1"/>
          </p:cNvSpPr>
          <p:nvPr>
            <p:ph type="subTitle" idx="1"/>
          </p:nvPr>
        </p:nvSpPr>
        <p:spPr/>
        <p:txBody>
          <a:bodyPr/>
          <a:lstStyle/>
          <a:p>
            <a:r>
              <a:t>肾移植术后感染防控研究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术前评估与准备工作</a:t>
            </a:r>
          </a:p>
        </p:txBody>
      </p:sp>
      <p:sp>
        <p:nvSpPr>
          <p:cNvPr id="3" name="Text Placeholder 2"/>
          <p:cNvSpPr>
            <a:spLocks noGrp="1"/>
          </p:cNvSpPr>
          <p:nvPr>
            <p:ph type="body" idx="1"/>
          </p:nvPr>
        </p:nvSpPr>
        <p:spPr/>
        <p:txBody>
          <a:bodyPr/>
          <a:lstStyle/>
          <a:p>
            <a:r>
              <a:t>术前评估</a:t>
            </a:r>
          </a:p>
        </p:txBody>
      </p:sp>
      <p:sp>
        <p:nvSpPr>
          <p:cNvPr id="4" name="Content Placeholder 3"/>
          <p:cNvSpPr>
            <a:spLocks noGrp="1"/>
          </p:cNvSpPr>
          <p:nvPr>
            <p:ph sz="half" idx="2"/>
          </p:nvPr>
        </p:nvSpPr>
        <p:spPr/>
        <p:txBody>
          <a:bodyPr/>
          <a:lstStyle/>
          <a:p>
            <a:r>
              <a:t>1.全面的医学评估：对受体进行全面的医学评估，包括详细的病史、体格检查和实验室检查，以确定其手术适应性和可能的风险。</a:t>
            </a:r>
          </a:p>
          <a:p>
            <a:r>
              <a:t>2.感染筛查：进行全面的感染筛查，包括常见的病毒和细菌感染，以确定受体是否存在潜在的感染源。</a:t>
            </a:r>
          </a:p>
          <a:p>
            <a:r>
              <a:t>3.免疫状态评估：评估受体的免疫状态，以确定其对移植手术的耐受性和可能发生的免疫排斥反应。</a:t>
            </a:r>
          </a:p>
          <a:p/>
        </p:txBody>
      </p:sp>
      <p:sp>
        <p:nvSpPr>
          <p:cNvPr id="5" name="Text Placeholder 4"/>
          <p:cNvSpPr>
            <a:spLocks noGrp="1"/>
          </p:cNvSpPr>
          <p:nvPr>
            <p:ph type="body" idx="3"/>
          </p:nvPr>
        </p:nvSpPr>
        <p:spPr/>
        <p:txBody>
          <a:bodyPr/>
          <a:lstStyle/>
          <a:p>
            <a:r>
              <a:t>术前准备工作</a:t>
            </a:r>
          </a:p>
        </p:txBody>
      </p:sp>
      <p:sp>
        <p:nvSpPr>
          <p:cNvPr id="6" name="Content Placeholder 5"/>
          <p:cNvSpPr>
            <a:spLocks noGrp="1"/>
          </p:cNvSpPr>
          <p:nvPr>
            <p:ph sz="half" idx="4"/>
          </p:nvPr>
        </p:nvSpPr>
        <p:spPr/>
        <p:txBody>
          <a:bodyPr/>
          <a:lstStyle/>
          <a:p>
            <a:r>
              <a:t>1.预防感染措施：在手术前采取严格的预防感染措施，包括清洁手术部位、使用预防性抗生素等。</a:t>
            </a:r>
          </a:p>
          <a:p>
            <a:r>
              <a:t>2.营养与免疫调节：优化受体的营养状态和免疫调节，以提高其对手术的耐受性和抗感染能力。</a:t>
            </a:r>
          </a:p>
          <a:p>
            <a:r>
              <a:t>3.心理准备：对受体进行充分的心理准备，减轻其焦虑和恐惧情绪，有利于手术的顺利进行和术后恢复。</a:t>
            </a:r>
          </a:p>
          <a:p>
            <a:r>
              <a:t>以上内容仅供参考，具体内容应根据实际研究和临床经验来确定。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https://d.book118.com/975130102142011044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肾移植术后感染的风险</vt:lpstr>
      <vt:lpstr> 肾移植术后感染的风险</vt:lpstr>
      <vt:lpstr> 肾移植术后感染的风险</vt:lpstr>
      <vt:lpstr> 肾移植术后感染的风险</vt:lpstr>
      <vt:lpstr> 感染的主要类型和病原体</vt:lpstr>
      <vt:lpstr> 感染的主要类型和病原体</vt:lpstr>
      <vt:lpstr> 感染的主要类型和病原体</vt:lpstr>
      <vt:lpstr> 感染防控的重要性及原则</vt:lpstr>
      <vt:lpstr> 感染防控的重要性及原则</vt:lpstr>
      <vt:lpstr> 感染防控的重要性及原则</vt:lpstr>
      <vt:lpstr> 感染防控的重要性及原则</vt:lpstr>
      <vt:lpstr> 术前评估与准备工作</vt:lpstr>
      <vt:lpstr> 术前评估与准备工作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2024-09-06T21:00:08.871</cp:lastPrinted>
  <dcterms:created xsi:type="dcterms:W3CDTF">2024-09-06T13:00:08Z</dcterms:created>
  <dcterms:modified xsi:type="dcterms:W3CDTF">2024-09-06T13:00:11Z</dcterms:modified>
</cp:coreProperties>
</file>