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8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8.xml" /><Relationship Id="rId11" Type="http://schemas.openxmlformats.org/officeDocument/2006/relationships/tags" Target="../tags/tag49.xml" /><Relationship Id="rId12" Type="http://schemas.openxmlformats.org/officeDocument/2006/relationships/tags" Target="../tags/tag50.xml" /><Relationship Id="rId13" Type="http://schemas.openxmlformats.org/officeDocument/2006/relationships/tags" Target="../tags/tag51.xml" /><Relationship Id="rId14" Type="http://schemas.openxmlformats.org/officeDocument/2006/relationships/tags" Target="../tags/tag52.xml" /><Relationship Id="rId15" Type="http://schemas.openxmlformats.org/officeDocument/2006/relationships/tags" Target="../tags/tag53.xml" /><Relationship Id="rId16" Type="http://schemas.openxmlformats.org/officeDocument/2006/relationships/tags" Target="../tags/tag54.xml" /><Relationship Id="rId17" Type="http://schemas.openxmlformats.org/officeDocument/2006/relationships/tags" Target="../tags/tag55.xml" /><Relationship Id="rId18" Type="http://schemas.openxmlformats.org/officeDocument/2006/relationships/tags" Target="../tags/tag56.xml" /><Relationship Id="rId19" Type="http://schemas.openxmlformats.org/officeDocument/2006/relationships/tags" Target="../tags/tag57.xml" /><Relationship Id="rId2" Type="http://schemas.openxmlformats.org/officeDocument/2006/relationships/tags" Target="../tags/tag40.xml" /><Relationship Id="rId20" Type="http://schemas.openxmlformats.org/officeDocument/2006/relationships/tags" Target="../tags/tag58.xml" /><Relationship Id="rId21" Type="http://schemas.openxmlformats.org/officeDocument/2006/relationships/tags" Target="../tags/tag59.xml" /><Relationship Id="rId22" Type="http://schemas.openxmlformats.org/officeDocument/2006/relationships/tags" Target="../tags/tag60.xml" /><Relationship Id="rId23" Type="http://schemas.openxmlformats.org/officeDocument/2006/relationships/tags" Target="../tags/tag61.xml" /><Relationship Id="rId24" Type="http://schemas.openxmlformats.org/officeDocument/2006/relationships/tags" Target="../tags/tag62.xml" /><Relationship Id="rId25" Type="http://schemas.openxmlformats.org/officeDocument/2006/relationships/tags" Target="../tags/tag63.xml" /><Relationship Id="rId26" Type="http://schemas.openxmlformats.org/officeDocument/2006/relationships/tags" Target="../tags/tag64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tags" Target="../tags/tag90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8.xml" /><Relationship Id="rId10" Type="http://schemas.openxmlformats.org/officeDocument/2006/relationships/tags" Target="../tags/tag1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4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6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8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0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4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7FD0B-DFDD-4B9E-A23A-69334A72C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794BC-5362-4036-932C-8BA33443B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CE943-F0B2-4778-BE5F-94BA2E161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CDE87-470E-4756-82AD-4A68F3F4F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2C3D08-E2F4-4D3E-80F7-88BDB1B01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CC67D-C36C-4994-8BF4-6ACCD6C4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426551-66F3-4C03-B2C0-261B4DB21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0CB83-8E0E-4F59-BBA8-0ECAF2D6F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5C69C-A7FF-43E7-8EE7-BE235AA31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6A974-EF75-446C-9592-3884CB5DB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915B7-FFD9-4A31-9626-B0B91CDE1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" name="组合 55"/>
          <p:cNvGrpSpPr/>
          <p:nvPr userDrawn="1">
            <p:custDataLst>
              <p:tags r:id="rId1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55" name="组合 54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11" name="任意多边形: 形状 10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任意多边形: 形状 12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" name="矩形 7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矩形 14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12" name="直接连接符 11"/>
              <p:cNvCxnSpPr/>
              <p:nvPr userDrawn="1">
                <p:custDataLst>
                  <p:tags r:id="rId6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8" name="组合 27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29" name="直接连接符 28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2" name="组合 31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33" name="直接连接符 32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组合 49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44" name="直接连接符 43"/>
              <p:cNvCxnSpPr/>
              <p:nvPr userDrawn="1">
                <p:custDataLst>
                  <p:tags r:id="rId15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直接连接符 44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组合 50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52" name="直接连接符 51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直接连接符 52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直接连接符 53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4"/>
            </p:custDataLst>
          </p:nvPr>
        </p:nvSpPr>
        <p:spPr>
          <a:xfrm>
            <a:off x="3002280" y="2868135"/>
            <a:ext cx="6187440" cy="1068070"/>
          </a:xfrm>
        </p:spPr>
        <p:txBody>
          <a:bodyPr lIns="90170" tIns="46990" rIns="90170" bIns="46990" anchor="b" anchorCtr="0">
            <a:normAutofit/>
          </a:bodyPr>
          <a:lstStyle>
            <a:lvl1pPr algn="ctr">
              <a:defRPr sz="6000" spc="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5"/>
            </p:custDataLst>
          </p:nvPr>
        </p:nvSpPr>
        <p:spPr>
          <a:xfrm>
            <a:off x="3002280" y="4119497"/>
            <a:ext cx="6187442" cy="395196"/>
          </a:xfrm>
        </p:spPr>
        <p:txBody>
          <a:bodyPr lIns="90170" tIns="46990" rIns="90170" bIns="4699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cxnSp>
        <p:nvCxnSpPr>
          <p:cNvPr id="40" name="直接连接符 39"/>
          <p:cNvCxnSpPr/>
          <p:nvPr userDrawn="1">
            <p:custDataLst>
              <p:tags r:id="rId26"/>
            </p:custDataLst>
          </p:nvPr>
        </p:nvCxnSpPr>
        <p:spPr>
          <a:xfrm>
            <a:off x="3683000" y="3997347"/>
            <a:ext cx="4806950" cy="0"/>
          </a:xfrm>
          <a:prstGeom prst="line">
            <a:avLst/>
          </a:prstGeom>
          <a:ln w="12700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57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3600547" y="4646768"/>
            <a:ext cx="2023152" cy="32921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36" name="文本占位符 4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6566233" y="4646768"/>
            <a:ext cx="2023152" cy="329211"/>
          </a:xfrm>
        </p:spPr>
        <p:txBody>
          <a:bodyPr/>
          <a:lstStyle>
            <a:lvl1pPr marL="0" indent="0" algn="r">
              <a:buNone/>
              <a:defRPr/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8" name="组合 7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10" name="直接连接符 9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任意多边形: 形状 8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10" name="组合 9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31" name="任意多边形: 形状 30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2" name="任意多边形: 形状 31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矩形 32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4" name="矩形 33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28" name="直接连接符 27"/>
              <p:cNvCxnSpPr/>
              <p:nvPr userDrawn="1">
                <p:custDataLst>
                  <p:tags r:id="rId6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11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25" name="直接连接符 24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组合 12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22" name="直接连接符 21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组合 13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19" name="直接连接符 18"/>
              <p:cNvCxnSpPr/>
              <p:nvPr userDrawn="1">
                <p:custDataLst>
                  <p:tags r:id="rId15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组合 14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16" name="直接连接符 15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4"/>
            </p:custDataLst>
          </p:nvPr>
        </p:nvSpPr>
        <p:spPr>
          <a:xfrm>
            <a:off x="3002280" y="2973705"/>
            <a:ext cx="6187440" cy="985520"/>
          </a:xfrm>
        </p:spPr>
        <p:txBody>
          <a:bodyPr lIns="90170" tIns="46990" rIns="90170" bIns="46990" anchor="b" anchorCtr="0">
            <a:normAutofit/>
          </a:bodyPr>
          <a:lstStyle>
            <a:lvl1pPr algn="ctr">
              <a:defRPr sz="440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5"/>
            </p:custDataLst>
          </p:nvPr>
        </p:nvSpPr>
        <p:spPr>
          <a:xfrm>
            <a:off x="3002280" y="4211320"/>
            <a:ext cx="6187440" cy="805180"/>
          </a:xfrm>
        </p:spPr>
        <p:txBody>
          <a:bodyPr lIns="90170" tIns="46990" rIns="90170" bIns="4699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cxnSp>
        <p:nvCxnSpPr>
          <p:cNvPr id="35" name="直接连接符 34"/>
          <p:cNvCxnSpPr/>
          <p:nvPr userDrawn="1">
            <p:custDataLst>
              <p:tags r:id="rId26"/>
            </p:custDataLst>
          </p:nvPr>
        </p:nvCxnSpPr>
        <p:spPr>
          <a:xfrm>
            <a:off x="5538533" y="4074977"/>
            <a:ext cx="1114934" cy="0"/>
          </a:xfrm>
          <a:prstGeom prst="line">
            <a:avLst/>
          </a:prstGeom>
          <a:ln w="63500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57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22" name="组合 21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24" name="直接连接符 23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任意多边形: 形状 22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" name="组合 22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24" name="组合 23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26" name="直接连接符 25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任意多边形: 形状 24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 userDrawn="1">
            <p:custDataLst>
              <p:tags r:id="rId1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21" name="组合 20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42" name="任意多边形: 形状 41"/>
              <p:cNvSpPr/>
              <p:nvPr userDrawn="1">
                <p:custDataLst>
                  <p:tags r:id="rId2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3" name="任意多边形: 形状 42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4" name="矩形 43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5" name="矩形 44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39" name="直接连接符 38"/>
              <p:cNvCxnSpPr/>
              <p:nvPr userDrawn="1">
                <p:custDataLst>
                  <p:tags r:id="rId6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直接连接符 39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直接连接符 40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组合 22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36" name="直接连接符 35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直接连接符 36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" name="组合 23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33" name="直接连接符 32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直接连接符 33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直接连接符 34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组合 24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30" name="直接连接符 29"/>
              <p:cNvCxnSpPr/>
              <p:nvPr userDrawn="1">
                <p:custDataLst>
                  <p:tags r:id="rId15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直接连接符 31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" name="组合 25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27" name="直接连接符 26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直接连接符 28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1"/>
            </p:custDataLst>
          </p:nvPr>
        </p:nvGrpSpPr>
        <p:grpSpPr>
          <a:xfrm>
            <a:off x="157618" y="443230"/>
            <a:ext cx="11674475" cy="6414770"/>
            <a:chOff x="157618" y="443230"/>
            <a:chExt cx="11674475" cy="6414770"/>
          </a:xfrm>
        </p:grpSpPr>
        <p:grpSp>
          <p:nvGrpSpPr>
            <p:cNvPr id="22" name="组合 21"/>
            <p:cNvGrpSpPr/>
            <p:nvPr userDrawn="1"/>
          </p:nvGrpSpPr>
          <p:grpSpPr>
            <a:xfrm>
              <a:off x="11310600" y="443230"/>
              <a:ext cx="521493" cy="428627"/>
              <a:chOff x="383382" y="4958557"/>
              <a:chExt cx="521493" cy="428627"/>
            </a:xfrm>
          </p:grpSpPr>
          <p:cxnSp>
            <p:nvCxnSpPr>
              <p:cNvPr id="24" name="直接连接符 23"/>
              <p:cNvCxnSpPr/>
              <p:nvPr userDrawn="1">
                <p:custDataLst>
                  <p:tags r:id="rId2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任意多边形: 形状 22"/>
            <p:cNvSpPr/>
            <p:nvPr userDrawn="1">
              <p:custDataLst>
                <p:tags r:id="rId5"/>
              </p:custDataLst>
            </p:nvPr>
          </p:nvSpPr>
          <p:spPr>
            <a:xfrm rot="10800000">
              <a:off x="157618" y="61540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" name="组合 32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34" name="矩形 33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35" name="组合 34"/>
            <p:cNvGrpSpPr/>
            <p:nvPr userDrawn="1"/>
          </p:nvGrpSpPr>
          <p:grpSpPr>
            <a:xfrm>
              <a:off x="11407368" y="450850"/>
              <a:ext cx="379005" cy="311513"/>
              <a:chOff x="383382" y="4958557"/>
              <a:chExt cx="521493" cy="428627"/>
            </a:xfrm>
          </p:grpSpPr>
          <p:cxnSp>
            <p:nvCxnSpPr>
              <p:cNvPr id="37" name="直接连接符 36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直接连接符 38"/>
              <p:cNvCxnSpPr/>
              <p:nvPr userDrawn="1">
                <p:custDataLst>
                  <p:tags r:id="rId5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6" name="任意多边形: 形状 35"/>
            <p:cNvSpPr/>
            <p:nvPr userDrawn="1">
              <p:custDataLst>
                <p:tags r:id="rId6"/>
              </p:custDataLst>
            </p:nvPr>
          </p:nvSpPr>
          <p:spPr>
            <a:xfrm rot="10800000">
              <a:off x="398278" y="58498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7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8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21" name="矩形 2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22" name="组合 21"/>
            <p:cNvGrpSpPr/>
            <p:nvPr userDrawn="1"/>
          </p:nvGrpSpPr>
          <p:grpSpPr>
            <a:xfrm>
              <a:off x="11407368" y="450850"/>
              <a:ext cx="379005" cy="311513"/>
              <a:chOff x="383382" y="4958557"/>
              <a:chExt cx="521493" cy="428627"/>
            </a:xfrm>
          </p:grpSpPr>
          <p:cxnSp>
            <p:nvCxnSpPr>
              <p:cNvPr id="24" name="直接连接符 23"/>
              <p:cNvCxnSpPr/>
              <p:nvPr userDrawn="1">
                <p:custDataLst>
                  <p:tags r:id="rId3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4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直接连接符 25"/>
              <p:cNvCxnSpPr/>
              <p:nvPr userDrawn="1">
                <p:custDataLst>
                  <p:tags r:id="rId5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任意多边形: 形状 22"/>
            <p:cNvSpPr/>
            <p:nvPr userDrawn="1">
              <p:custDataLst>
                <p:tags r:id="rId6"/>
              </p:custDataLst>
            </p:nvPr>
          </p:nvSpPr>
          <p:spPr>
            <a:xfrm rot="10800000">
              <a:off x="398278" y="5849857"/>
              <a:ext cx="1444247" cy="703943"/>
            </a:xfrm>
            <a:custGeom>
              <a:gdLst>
                <a:gd name="connsiteX0" fmla="*/ 0 w 4498061"/>
                <a:gd name="connsiteY0" fmla="*/ 0 h 2192408"/>
                <a:gd name="connsiteX1" fmla="*/ 4498061 w 4498061"/>
                <a:gd name="connsiteY1" fmla="*/ 0 h 2192408"/>
                <a:gd name="connsiteX2" fmla="*/ 4489445 w 4498061"/>
                <a:gd name="connsiteY2" fmla="*/ 170624 h 2192408"/>
                <a:gd name="connsiteX3" fmla="*/ 2249030 w 4498061"/>
                <a:gd name="connsiteY3" fmla="*/ 2192408 h 2192408"/>
                <a:gd name="connsiteX4" fmla="*/ 8615 w 4498061"/>
                <a:gd name="connsiteY4" fmla="*/ 170624 h 21924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98061" h="2192408">
                  <a:moveTo>
                    <a:pt x="0" y="0"/>
                  </a:moveTo>
                  <a:lnTo>
                    <a:pt x="4498061" y="0"/>
                  </a:lnTo>
                  <a:lnTo>
                    <a:pt x="4489445" y="170624"/>
                  </a:lnTo>
                  <a:cubicBezTo>
                    <a:pt x="4374118" y="1306230"/>
                    <a:pt x="3415063" y="2192408"/>
                    <a:pt x="2249030" y="2192408"/>
                  </a:cubicBezTo>
                  <a:cubicBezTo>
                    <a:pt x="1082998" y="2192408"/>
                    <a:pt x="123943" y="1306230"/>
                    <a:pt x="8615" y="170624"/>
                  </a:cubicBezTo>
                  <a:close/>
                </a:path>
              </a:pathLst>
            </a:custGeom>
            <a:solidFill>
              <a:schemeClr val="accent6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6" name="直接连接符 35"/>
          <p:cNvCxnSpPr/>
          <p:nvPr userDrawn="1">
            <p:custDataLst>
              <p:tags r:id="rId1"/>
            </p:custDataLst>
          </p:nvPr>
        </p:nvCxnSpPr>
        <p:spPr>
          <a:xfrm>
            <a:off x="5538533" y="4074977"/>
            <a:ext cx="1114934" cy="0"/>
          </a:xfrm>
          <a:prstGeom prst="line">
            <a:avLst/>
          </a:prstGeom>
          <a:ln w="63500"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57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383382" y="0"/>
            <a:ext cx="10860880" cy="6868160"/>
            <a:chOff x="383382" y="0"/>
            <a:chExt cx="10860880" cy="6868160"/>
          </a:xfrm>
        </p:grpSpPr>
        <p:grpSp>
          <p:nvGrpSpPr>
            <p:cNvPr id="11" name="组合 10"/>
            <p:cNvGrpSpPr/>
            <p:nvPr userDrawn="1"/>
          </p:nvGrpSpPr>
          <p:grpSpPr>
            <a:xfrm>
              <a:off x="1074934" y="0"/>
              <a:ext cx="10169328" cy="6868160"/>
              <a:chOff x="1074934" y="0"/>
              <a:chExt cx="10169328" cy="6868160"/>
            </a:xfrm>
          </p:grpSpPr>
          <p:sp>
            <p:nvSpPr>
              <p:cNvPr id="32" name="任意多边形: 形状 31"/>
              <p:cNvSpPr/>
              <p:nvPr userDrawn="1">
                <p:custDataLst>
                  <p:tags r:id="rId3"/>
                </p:custDataLst>
              </p:nvPr>
            </p:nvSpPr>
            <p:spPr>
              <a:xfrm>
                <a:off x="6471729" y="0"/>
                <a:ext cx="4498061" cy="2192408"/>
              </a:xfrm>
              <a:custGeom>
                <a:gdLst>
                  <a:gd name="connsiteX0" fmla="*/ 0 w 4498061"/>
                  <a:gd name="connsiteY0" fmla="*/ 0 h 2192408"/>
                  <a:gd name="connsiteX1" fmla="*/ 4498061 w 4498061"/>
                  <a:gd name="connsiteY1" fmla="*/ 0 h 2192408"/>
                  <a:gd name="connsiteX2" fmla="*/ 4489445 w 4498061"/>
                  <a:gd name="connsiteY2" fmla="*/ 170624 h 2192408"/>
                  <a:gd name="connsiteX3" fmla="*/ 2249030 w 4498061"/>
                  <a:gd name="connsiteY3" fmla="*/ 2192408 h 2192408"/>
                  <a:gd name="connsiteX4" fmla="*/ 8615 w 4498061"/>
                  <a:gd name="connsiteY4" fmla="*/ 170624 h 219240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498061" h="2192408">
                    <a:moveTo>
                      <a:pt x="0" y="0"/>
                    </a:moveTo>
                    <a:lnTo>
                      <a:pt x="4498061" y="0"/>
                    </a:lnTo>
                    <a:lnTo>
                      <a:pt x="4489445" y="170624"/>
                    </a:lnTo>
                    <a:cubicBezTo>
                      <a:pt x="4374118" y="1306230"/>
                      <a:pt x="3415063" y="2192408"/>
                      <a:pt x="2249030" y="2192408"/>
                    </a:cubicBezTo>
                    <a:cubicBezTo>
                      <a:pt x="1082998" y="2192408"/>
                      <a:pt x="123943" y="1306230"/>
                      <a:pt x="8615" y="170624"/>
                    </a:cubicBezTo>
                    <a:close/>
                  </a:path>
                </a:pathLst>
              </a:custGeom>
              <a:solidFill>
                <a:schemeClr val="accent1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任意多边形: 形状 32"/>
              <p:cNvSpPr/>
              <p:nvPr userDrawn="1">
                <p:custDataLst>
                  <p:tags r:id="rId4"/>
                </p:custDataLst>
              </p:nvPr>
            </p:nvSpPr>
            <p:spPr>
              <a:xfrm>
                <a:off x="1465625" y="5164237"/>
                <a:ext cx="3559491" cy="1693763"/>
              </a:xfrm>
              <a:custGeom>
                <a:gdLst>
                  <a:gd name="connsiteX0" fmla="*/ 1779745 w 3559491"/>
                  <a:gd name="connsiteY0" fmla="*/ 0 h 1693763"/>
                  <a:gd name="connsiteX1" fmla="*/ 3554851 w 3559491"/>
                  <a:gd name="connsiteY1" fmla="*/ 1601882 h 1693763"/>
                  <a:gd name="connsiteX2" fmla="*/ 3559491 w 3559491"/>
                  <a:gd name="connsiteY2" fmla="*/ 1693763 h 1693763"/>
                  <a:gd name="connsiteX3" fmla="*/ 0 w 3559491"/>
                  <a:gd name="connsiteY3" fmla="*/ 1693763 h 1693763"/>
                  <a:gd name="connsiteX4" fmla="*/ 4639 w 3559491"/>
                  <a:gd name="connsiteY4" fmla="*/ 1601882 h 1693763"/>
                  <a:gd name="connsiteX5" fmla="*/ 1779745 w 3559491"/>
                  <a:gd name="connsiteY5" fmla="*/ 0 h 169376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559491" h="1693761">
                    <a:moveTo>
                      <a:pt x="1779745" y="0"/>
                    </a:moveTo>
                    <a:cubicBezTo>
                      <a:pt x="2703606" y="0"/>
                      <a:pt x="3463476" y="702129"/>
                      <a:pt x="3554851" y="1601882"/>
                    </a:cubicBezTo>
                    <a:lnTo>
                      <a:pt x="3559491" y="1693763"/>
                    </a:lnTo>
                    <a:lnTo>
                      <a:pt x="0" y="1693763"/>
                    </a:lnTo>
                    <a:lnTo>
                      <a:pt x="4639" y="1601882"/>
                    </a:lnTo>
                    <a:cubicBezTo>
                      <a:pt x="96014" y="702129"/>
                      <a:pt x="855884" y="0"/>
                      <a:pt x="1779745" y="0"/>
                    </a:cubicBezTo>
                    <a:close/>
                  </a:path>
                </a:pathLst>
              </a:custGeom>
              <a:solidFill>
                <a:schemeClr val="accent6">
                  <a:alpha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4" name="矩形 33"/>
              <p:cNvSpPr/>
              <p:nvPr userDrawn="1">
                <p:custDataLst>
                  <p:tags r:id="rId5"/>
                </p:custDataLst>
              </p:nvPr>
            </p:nvSpPr>
            <p:spPr>
              <a:xfrm>
                <a:off x="1074934" y="0"/>
                <a:ext cx="2379466" cy="1660525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矩形 34"/>
              <p:cNvSpPr/>
              <p:nvPr userDrawn="1">
                <p:custDataLst>
                  <p:tags r:id="rId6"/>
                </p:custDataLst>
              </p:nvPr>
            </p:nvSpPr>
            <p:spPr>
              <a:xfrm>
                <a:off x="8075999" y="5283200"/>
                <a:ext cx="3168263" cy="1584960"/>
              </a:xfrm>
              <a:prstGeom prst="rect">
                <a:avLst/>
              </a:prstGeom>
              <a:solidFill>
                <a:schemeClr val="tx2">
                  <a:alpha val="5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 userDrawn="1"/>
          </p:nvGrpSpPr>
          <p:grpSpPr>
            <a:xfrm>
              <a:off x="383382" y="4958557"/>
              <a:ext cx="521493" cy="428627"/>
              <a:chOff x="383382" y="4958557"/>
              <a:chExt cx="521493" cy="428627"/>
            </a:xfrm>
          </p:grpSpPr>
          <p:cxnSp>
            <p:nvCxnSpPr>
              <p:cNvPr id="29" name="直接连接符 28"/>
              <p:cNvCxnSpPr/>
              <p:nvPr userDrawn="1">
                <p:custDataLst>
                  <p:tags r:id="rId7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 userDrawn="1">
                <p:custDataLst>
                  <p:tags r:id="rId8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直接连接符 30"/>
              <p:cNvCxnSpPr/>
              <p:nvPr userDrawn="1">
                <p:custDataLst>
                  <p:tags r:id="rId9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组合 12"/>
            <p:cNvGrpSpPr/>
            <p:nvPr userDrawn="1"/>
          </p:nvGrpSpPr>
          <p:grpSpPr>
            <a:xfrm rot="5400000">
              <a:off x="7319943" y="6431755"/>
              <a:ext cx="423862" cy="428627"/>
              <a:chOff x="383382" y="4958557"/>
              <a:chExt cx="521493" cy="428627"/>
            </a:xfrm>
          </p:grpSpPr>
          <p:cxnSp>
            <p:nvCxnSpPr>
              <p:cNvPr id="26" name="直接连接符 25"/>
              <p:cNvCxnSpPr/>
              <p:nvPr userDrawn="1">
                <p:custDataLst>
                  <p:tags r:id="rId10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直接连接符 26"/>
              <p:cNvCxnSpPr/>
              <p:nvPr userDrawn="1">
                <p:custDataLst>
                  <p:tags r:id="rId11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直接连接符 27"/>
              <p:cNvCxnSpPr/>
              <p:nvPr userDrawn="1">
                <p:custDataLst>
                  <p:tags r:id="rId12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组合 13"/>
            <p:cNvGrpSpPr/>
            <p:nvPr userDrawn="1"/>
          </p:nvGrpSpPr>
          <p:grpSpPr>
            <a:xfrm rot="5400000">
              <a:off x="5744084" y="14288"/>
              <a:ext cx="457202" cy="428627"/>
              <a:chOff x="383382" y="4958557"/>
              <a:chExt cx="521493" cy="428627"/>
            </a:xfrm>
          </p:grpSpPr>
          <p:cxnSp>
            <p:nvCxnSpPr>
              <p:cNvPr id="23" name="直接连接符 22"/>
              <p:cNvCxnSpPr/>
              <p:nvPr userDrawn="1">
                <p:custDataLst>
                  <p:tags r:id="rId13"/>
                </p:custDataLst>
              </p:nvPr>
            </p:nvCxnSpPr>
            <p:spPr>
              <a:xfrm>
                <a:off x="383382" y="4958557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直接连接符 23"/>
              <p:cNvCxnSpPr/>
              <p:nvPr userDrawn="1">
                <p:custDataLst>
                  <p:tags r:id="rId14"/>
                </p:custDataLst>
              </p:nvPr>
            </p:nvCxnSpPr>
            <p:spPr>
              <a:xfrm>
                <a:off x="383382" y="5172871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直接连接符 24"/>
              <p:cNvCxnSpPr/>
              <p:nvPr userDrawn="1">
                <p:custDataLst>
                  <p:tags r:id="rId15"/>
                </p:custDataLst>
              </p:nvPr>
            </p:nvCxnSpPr>
            <p:spPr>
              <a:xfrm>
                <a:off x="383382" y="5387184"/>
                <a:ext cx="521493" cy="0"/>
              </a:xfrm>
              <a:prstGeom prst="line">
                <a:avLst/>
              </a:prstGeom>
              <a:ln w="63500">
                <a:gradFill>
                  <a:gsLst>
                    <a:gs pos="0">
                      <a:schemeClr val="accent1">
                        <a:lumMod val="40000"/>
                        <a:lumOff val="60000"/>
                      </a:schemeClr>
                    </a:gs>
                    <a:gs pos="57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组合 14"/>
            <p:cNvGrpSpPr/>
            <p:nvPr userDrawn="1"/>
          </p:nvGrpSpPr>
          <p:grpSpPr>
            <a:xfrm>
              <a:off x="1844952" y="1028704"/>
              <a:ext cx="8494436" cy="1579353"/>
              <a:chOff x="1844952" y="1028704"/>
              <a:chExt cx="8494436" cy="1579353"/>
            </a:xfrm>
          </p:grpSpPr>
          <p:cxnSp>
            <p:nvCxnSpPr>
              <p:cNvPr id="20" name="直接连接符 19"/>
              <p:cNvCxnSpPr/>
              <p:nvPr userDrawn="1">
                <p:custDataLst>
                  <p:tags r:id="rId16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 userDrawn="1">
                <p:custDataLst>
                  <p:tags r:id="rId17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 userDrawn="1">
                <p:custDataLst>
                  <p:tags r:id="rId18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" name="组合 15"/>
            <p:cNvGrpSpPr/>
            <p:nvPr userDrawn="1"/>
          </p:nvGrpSpPr>
          <p:grpSpPr>
            <a:xfrm flipV="1">
              <a:off x="1844952" y="4074976"/>
              <a:ext cx="8494436" cy="1975897"/>
              <a:chOff x="1844952" y="1028704"/>
              <a:chExt cx="8494436" cy="1579353"/>
            </a:xfrm>
          </p:grpSpPr>
          <p:cxnSp>
            <p:nvCxnSpPr>
              <p:cNvPr id="17" name="直接连接符 16"/>
              <p:cNvCxnSpPr/>
              <p:nvPr userDrawn="1">
                <p:custDataLst>
                  <p:tags r:id="rId19"/>
                </p:custDataLst>
              </p:nvPr>
            </p:nvCxnSpPr>
            <p:spPr>
              <a:xfrm flipH="1" flipV="1">
                <a:off x="1881257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>
                <p:custDataLst>
                  <p:tags r:id="rId20"/>
                </p:custDataLst>
              </p:nvPr>
            </p:nvCxnSpPr>
            <p:spPr>
              <a:xfrm flipH="1" flipV="1">
                <a:off x="10308674" y="1057553"/>
                <a:ext cx="0" cy="1550504"/>
              </a:xfrm>
              <a:prstGeom prst="line">
                <a:avLst/>
              </a:prstGeom>
              <a:ln w="635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 userDrawn="1">
                <p:custDataLst>
                  <p:tags r:id="rId21"/>
                </p:custDataLst>
              </p:nvPr>
            </p:nvCxnSpPr>
            <p:spPr>
              <a:xfrm flipH="1">
                <a:off x="1844952" y="1028704"/>
                <a:ext cx="8494436" cy="0"/>
              </a:xfrm>
              <a:prstGeom prst="line">
                <a:avLst/>
              </a:prstGeom>
              <a:ln w="63500">
                <a:gradFill flip="none" rotWithShape="1">
                  <a:gsLst>
                    <a:gs pos="0">
                      <a:schemeClr val="accent1"/>
                    </a:gs>
                    <a:gs pos="58000">
                      <a:schemeClr val="accent1">
                        <a:lumMod val="40000"/>
                        <a:lumOff val="60000"/>
                      </a:schemeClr>
                    </a:gs>
                    <a:gs pos="100000">
                      <a:schemeClr val="accent1"/>
                    </a:gs>
                  </a:gsLst>
                  <a:lin ang="0" scaled="0"/>
                </a:gra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5"/>
            </p:custDataLst>
          </p:nvPr>
        </p:nvSpPr>
        <p:spPr>
          <a:xfrm>
            <a:off x="2815573" y="2943093"/>
            <a:ext cx="6560820" cy="1014730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1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3"/>
            <p:custDataLst>
              <p:tags r:id="rId26"/>
            </p:custDataLst>
          </p:nvPr>
        </p:nvSpPr>
        <p:spPr>
          <a:xfrm>
            <a:off x="2815573" y="4232960"/>
            <a:ext cx="6560820" cy="803497"/>
          </a:xfrm>
        </p:spPr>
        <p:txBody>
          <a:bodyPr lIns="90170" tIns="46990" rIns="90170" bIns="46990"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15" name="直接连接符 14"/>
            <p:cNvCxnSpPr/>
            <p:nvPr userDrawn="1">
              <p:custDataLst>
                <p:tags r:id="rId2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任意多边形: 形状 17"/>
          <p:cNvSpPr/>
          <p:nvPr userDrawn="1">
            <p:custDataLst>
              <p:tags r:id="rId5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组合 21"/>
          <p:cNvGrpSpPr/>
          <p:nvPr userDrawn="1">
            <p:custDataLst>
              <p:tags r:id="rId2"/>
            </p:custDataLst>
          </p:nvPr>
        </p:nvGrpSpPr>
        <p:grpSpPr>
          <a:xfrm>
            <a:off x="11407140" y="450850"/>
            <a:ext cx="379095" cy="311785"/>
            <a:chOff x="383382" y="4958557"/>
            <a:chExt cx="521493" cy="428627"/>
          </a:xfrm>
        </p:grpSpPr>
        <p:cxnSp>
          <p:nvCxnSpPr>
            <p:cNvPr id="24" name="直接连接符 2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任意多边形: 形状 22"/>
          <p:cNvSpPr/>
          <p:nvPr userDrawn="1">
            <p:custDataLst>
              <p:tags r:id="rId6"/>
            </p:custDataLst>
          </p:nvPr>
        </p:nvSpPr>
        <p:spPr>
          <a:xfrm rot="10800000">
            <a:off x="398145" y="5849620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24" name="组合 23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26" name="直接连接符 25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任意多边形: 形状 24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11"/>
            </p:custDataLst>
          </p:nvPr>
        </p:nvSpPr>
        <p:spPr>
          <a:xfrm>
            <a:off x="586800" y="1764000"/>
            <a:ext cx="3956400" cy="4093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12"/>
            </p:custDataLst>
          </p:nvPr>
        </p:nvSpPr>
        <p:spPr>
          <a:xfrm>
            <a:off x="5101200" y="769938"/>
            <a:ext cx="6480000" cy="5087937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12" name="组合 11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14" name="直接连接符 1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任意多边形: 形状 12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1"/>
            </p:custDataLst>
          </p:nvPr>
        </p:nvSpPr>
        <p:spPr>
          <a:xfrm>
            <a:off x="612000" y="1659600"/>
            <a:ext cx="10975975" cy="828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2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latin typeface="Arial" pitchFamily="34" charset="0"/>
                <a:ea typeface="微软雅黑"/>
              </a:defRPr>
            </a:lvl1pPr>
            <a:lvl2pPr>
              <a:defRPr baseline="0">
                <a:latin typeface="Arial" pitchFamily="34" charset="0"/>
                <a:ea typeface="微软雅黑"/>
              </a:defRPr>
            </a:lvl2pPr>
            <a:lvl3pPr>
              <a:defRPr baseline="0">
                <a:latin typeface="Arial" pitchFamily="34" charset="0"/>
                <a:ea typeface="微软雅黑"/>
              </a:defRPr>
            </a:lvl3pPr>
            <a:lvl4pPr>
              <a:defRPr baseline="0">
                <a:latin typeface="Arial" pitchFamily="34" charset="0"/>
                <a:ea typeface="微软雅黑"/>
              </a:defRPr>
            </a:lvl4pPr>
            <a:lvl5pPr>
              <a:defRPr baseline="0"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30" name="组合 29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2" name="直接连接符 31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直接连接符 32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连接符 33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任意多边形: 形状 30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7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11"/>
            </p:custDataLst>
          </p:nvPr>
        </p:nvSpPr>
        <p:spPr>
          <a:xfrm>
            <a:off x="604837" y="1681200"/>
            <a:ext cx="10990800" cy="321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 userDrawn="1">
            <p:ph type="body" sz="quarter" idx="14"/>
            <p:custDataLst>
              <p:tags r:id="rId12"/>
            </p:custDataLst>
          </p:nvPr>
        </p:nvSpPr>
        <p:spPr>
          <a:xfrm>
            <a:off x="594000" y="5180400"/>
            <a:ext cx="11001600" cy="10116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 userDrawn="1"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 userDrawn="1"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grpSp>
        <p:nvGrpSpPr>
          <p:cNvPr id="23" name="组合 22"/>
          <p:cNvGrpSpPr/>
          <p:nvPr userDrawn="1">
            <p:custDataLst>
              <p:tags r:id="rId10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25" name="直接连接符 24"/>
            <p:cNvCxnSpPr/>
            <p:nvPr userDrawn="1">
              <p:custDataLst>
                <p:tags r:id="rId11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 userDrawn="1">
              <p:custDataLst>
                <p:tags r:id="rId12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 userDrawn="1">
              <p:custDataLst>
                <p:tags r:id="rId13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chemeClr val="accent1">
                      <a:lumMod val="40000"/>
                      <a:lumOff val="60000"/>
                    </a:schemeClr>
                  </a:gs>
                  <a:gs pos="57000">
                    <a:schemeClr val="accent1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任意多边形: 形状 23"/>
          <p:cNvSpPr/>
          <p:nvPr userDrawn="1">
            <p:custDataLst>
              <p:tags r:id="rId14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任意多边形: 形状 62"/>
          <p:cNvSpPr/>
          <p:nvPr userDrawn="1">
            <p:custDataLst>
              <p:tags r:id="rId1"/>
            </p:custDataLst>
          </p:nvPr>
        </p:nvSpPr>
        <p:spPr>
          <a:xfrm>
            <a:off x="6471920" y="0"/>
            <a:ext cx="4498340" cy="219265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任意多边形: 形状 63"/>
          <p:cNvSpPr/>
          <p:nvPr userDrawn="1">
            <p:custDataLst>
              <p:tags r:id="rId2"/>
            </p:custDataLst>
          </p:nvPr>
        </p:nvSpPr>
        <p:spPr>
          <a:xfrm>
            <a:off x="1465580" y="5164455"/>
            <a:ext cx="3559175" cy="1693545"/>
          </a:xfrm>
          <a:custGeom>
            <a:gdLst>
              <a:gd name="connsiteX0" fmla="*/ 1779745 w 3559491"/>
              <a:gd name="connsiteY0" fmla="*/ 0 h 1693763"/>
              <a:gd name="connsiteX1" fmla="*/ 3554851 w 3559491"/>
              <a:gd name="connsiteY1" fmla="*/ 1601882 h 1693763"/>
              <a:gd name="connsiteX2" fmla="*/ 3559491 w 3559491"/>
              <a:gd name="connsiteY2" fmla="*/ 1693763 h 1693763"/>
              <a:gd name="connsiteX3" fmla="*/ 0 w 3559491"/>
              <a:gd name="connsiteY3" fmla="*/ 1693763 h 1693763"/>
              <a:gd name="connsiteX4" fmla="*/ 4639 w 3559491"/>
              <a:gd name="connsiteY4" fmla="*/ 1601882 h 1693763"/>
              <a:gd name="connsiteX5" fmla="*/ 1779745 w 3559491"/>
              <a:gd name="connsiteY5" fmla="*/ 0 h 16937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59491" h="1693761">
                <a:moveTo>
                  <a:pt x="1779745" y="0"/>
                </a:moveTo>
                <a:cubicBezTo>
                  <a:pt x="2703606" y="0"/>
                  <a:pt x="3463476" y="702129"/>
                  <a:pt x="3554851" y="1601882"/>
                </a:cubicBezTo>
                <a:lnTo>
                  <a:pt x="3559491" y="1693763"/>
                </a:lnTo>
                <a:lnTo>
                  <a:pt x="0" y="1693763"/>
                </a:lnTo>
                <a:lnTo>
                  <a:pt x="4639" y="1601882"/>
                </a:lnTo>
                <a:cubicBezTo>
                  <a:pt x="96014" y="702129"/>
                  <a:pt x="855884" y="0"/>
                  <a:pt x="1779745" y="0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5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22" Type="http://schemas.openxmlformats.org/officeDocument/2006/relationships/tags" Target="../tags/tag255.xml" /><Relationship Id="rId23" Type="http://schemas.openxmlformats.org/officeDocument/2006/relationships/tags" Target="../tags/tag256.xml" /><Relationship Id="rId24" Type="http://schemas.openxmlformats.org/officeDocument/2006/relationships/tags" Target="../tags/tag25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400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9.xml" /><Relationship Id="rId11" Type="http://schemas.openxmlformats.org/officeDocument/2006/relationships/image" Target="../media/image1.jpeg" /><Relationship Id="rId12" Type="http://schemas.openxmlformats.org/officeDocument/2006/relationships/image" Target="../media/image2.jpeg" /><Relationship Id="rId13" Type="http://schemas.openxmlformats.org/officeDocument/2006/relationships/image" Target="../media/image3.jpeg" /><Relationship Id="rId14" Type="http://schemas.openxmlformats.org/officeDocument/2006/relationships/image" Target="../media/image4.jpeg" /><Relationship Id="rId15" Type="http://schemas.openxmlformats.org/officeDocument/2006/relationships/tags" Target="../tags/tag290.xml" /><Relationship Id="rId16" Type="http://schemas.openxmlformats.org/officeDocument/2006/relationships/tags" Target="../tags/tag291.xml" /><Relationship Id="rId17" Type="http://schemas.openxmlformats.org/officeDocument/2006/relationships/tags" Target="../tags/tag292.xml" /><Relationship Id="rId18" Type="http://schemas.openxmlformats.org/officeDocument/2006/relationships/tags" Target="../tags/tag293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14" Type="http://schemas.openxmlformats.org/officeDocument/2006/relationships/tags" Target="../tags/tag309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14" Type="http://schemas.openxmlformats.org/officeDocument/2006/relationships/tags" Target="../tags/tag322.xml" /><Relationship Id="rId15" Type="http://schemas.openxmlformats.org/officeDocument/2006/relationships/tags" Target="../tags/tag323.xml" /><Relationship Id="rId16" Type="http://schemas.openxmlformats.org/officeDocument/2006/relationships/tags" Target="../tags/tag324.xml" /><Relationship Id="rId17" Type="http://schemas.openxmlformats.org/officeDocument/2006/relationships/tags" Target="../tags/tag325.xml" /><Relationship Id="rId18" Type="http://schemas.openxmlformats.org/officeDocument/2006/relationships/tags" Target="../tags/tag326.xml" /><Relationship Id="rId19" Type="http://schemas.openxmlformats.org/officeDocument/2006/relationships/tags" Target="../tags/tag327.xml" /><Relationship Id="rId2" Type="http://schemas.openxmlformats.org/officeDocument/2006/relationships/tags" Target="../tags/tag310.xml" /><Relationship Id="rId20" Type="http://schemas.openxmlformats.org/officeDocument/2006/relationships/tags" Target="../tags/tag328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5.jpeg" /><Relationship Id="rId11" Type="http://schemas.openxmlformats.org/officeDocument/2006/relationships/image" Target="../media/image6.jpeg" /><Relationship Id="rId12" Type="http://schemas.openxmlformats.org/officeDocument/2006/relationships/image" Target="../media/image7.jpeg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8.jpeg" /><Relationship Id="rId11" Type="http://schemas.openxmlformats.org/officeDocument/2006/relationships/image" Target="../media/image9.jpeg" /><Relationship Id="rId12" Type="http://schemas.openxmlformats.org/officeDocument/2006/relationships/image" Target="../media/image10.jpeg" /><Relationship Id="rId13" Type="http://schemas.openxmlformats.org/officeDocument/2006/relationships/tags" Target="../tags/tag347.xml" /><Relationship Id="rId14" Type="http://schemas.openxmlformats.org/officeDocument/2006/relationships/tags" Target="../tags/tag348.xml" /><Relationship Id="rId2" Type="http://schemas.openxmlformats.org/officeDocument/2006/relationships/tags" Target="../tags/tag339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tags" Target="../tags/tag345.xml" /><Relationship Id="rId9" Type="http://schemas.openxmlformats.org/officeDocument/2006/relationships/tags" Target="../tags/tag3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49.xml" /><Relationship Id="rId3" Type="http://schemas.openxmlformats.org/officeDocument/2006/relationships/tags" Target="../tags/tag350.xml" /><Relationship Id="rId4" Type="http://schemas.openxmlformats.org/officeDocument/2006/relationships/tags" Target="../tags/tag3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0.xml" /><Relationship Id="rId11" Type="http://schemas.openxmlformats.org/officeDocument/2006/relationships/tags" Target="../tags/tag361.xml" /><Relationship Id="rId12" Type="http://schemas.openxmlformats.org/officeDocument/2006/relationships/tags" Target="../tags/tag362.xml" /><Relationship Id="rId13" Type="http://schemas.openxmlformats.org/officeDocument/2006/relationships/tags" Target="../tags/tag363.xml" /><Relationship Id="rId14" Type="http://schemas.openxmlformats.org/officeDocument/2006/relationships/tags" Target="../tags/tag364.xml" /><Relationship Id="rId15" Type="http://schemas.openxmlformats.org/officeDocument/2006/relationships/tags" Target="../tags/tag365.xml" /><Relationship Id="rId16" Type="http://schemas.openxmlformats.org/officeDocument/2006/relationships/tags" Target="../tags/tag366.xml" /><Relationship Id="rId17" Type="http://schemas.openxmlformats.org/officeDocument/2006/relationships/tags" Target="../tags/tag367.xml" /><Relationship Id="rId18" Type="http://schemas.openxmlformats.org/officeDocument/2006/relationships/tags" Target="../tags/tag368.xml" /><Relationship Id="rId2" Type="http://schemas.openxmlformats.org/officeDocument/2006/relationships/tags" Target="../tags/tag352.xml" /><Relationship Id="rId3" Type="http://schemas.openxmlformats.org/officeDocument/2006/relationships/tags" Target="../tags/tag353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tags" Target="../tags/tag356.xml" /><Relationship Id="rId7" Type="http://schemas.openxmlformats.org/officeDocument/2006/relationships/tags" Target="../tags/tag357.xml" /><Relationship Id="rId8" Type="http://schemas.openxmlformats.org/officeDocument/2006/relationships/tags" Target="../tags/tag358.xml" /><Relationship Id="rId9" Type="http://schemas.openxmlformats.org/officeDocument/2006/relationships/tags" Target="../tags/tag3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69.xml" /><Relationship Id="rId3" Type="http://schemas.openxmlformats.org/officeDocument/2006/relationships/tags" Target="../tags/tag370.xml" /><Relationship Id="rId4" Type="http://schemas.openxmlformats.org/officeDocument/2006/relationships/tags" Target="../tags/tag3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80.xml" /><Relationship Id="rId11" Type="http://schemas.openxmlformats.org/officeDocument/2006/relationships/tags" Target="../tags/tag381.xml" /><Relationship Id="rId12" Type="http://schemas.openxmlformats.org/officeDocument/2006/relationships/tags" Target="../tags/tag382.xml" /><Relationship Id="rId13" Type="http://schemas.openxmlformats.org/officeDocument/2006/relationships/tags" Target="../tags/tag383.xml" /><Relationship Id="rId14" Type="http://schemas.openxmlformats.org/officeDocument/2006/relationships/tags" Target="../tags/tag384.xml" /><Relationship Id="rId15" Type="http://schemas.openxmlformats.org/officeDocument/2006/relationships/tags" Target="../tags/tag385.xml" /><Relationship Id="rId16" Type="http://schemas.openxmlformats.org/officeDocument/2006/relationships/tags" Target="../tags/tag386.xml" /><Relationship Id="rId2" Type="http://schemas.openxmlformats.org/officeDocument/2006/relationships/tags" Target="../tags/tag372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tags" Target="../tags/tag376.xml" /><Relationship Id="rId7" Type="http://schemas.openxmlformats.org/officeDocument/2006/relationships/tags" Target="../tags/tag377.xml" /><Relationship Id="rId8" Type="http://schemas.openxmlformats.org/officeDocument/2006/relationships/tags" Target="../tags/tag378.xml" /><Relationship Id="rId9" Type="http://schemas.openxmlformats.org/officeDocument/2006/relationships/tags" Target="../tags/tag3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4310133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3002280" y="2868135"/>
            <a:ext cx="6187440" cy="106807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 fontScale="50000"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6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60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妇产科子宫颈炎症患者诊疗技术</a:t>
            </a:r>
            <a:endParaRPr lang="en-US" sz="60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7" name="副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4119497"/>
            <a:ext cx="6187442" cy="395196"/>
          </a:xfrm>
          <a:prstGeom prst="rect">
            <a:avLst/>
          </a:prstGeom>
        </p:spPr>
        <p:txBody>
          <a:bodyPr vert="horz" lIns="90170" tIns="46990" rIns="90170" bIns="46990" rtlCol="0">
            <a:normAutofit/>
          </a:bodyPr>
          <a:lstStyle>
            <a:defPPr>
              <a:defRPr lang="en-US"/>
            </a:defPPr>
            <a:lvl1pPr mar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en-US" sz="1100">
                <a:solidFill>
                  <a:schemeClr val="dk1">
                    <a:lumMod val="75000"/>
                    <a:lumOff val="25000"/>
                  </a:schemeClr>
                </a:solidFill>
                <a:ea typeface="汉仪闫锐敏行楷简" panose="00020600040101010101" charset="-122"/>
              </a:rPr>
              <a:t>汇报时间：2024-01-10</a:t>
            </a:r>
            <a:endParaRPr lang="en-US" sz="1100">
              <a:solidFill>
                <a:schemeClr val="dk1">
                  <a:lumMod val="75000"/>
                  <a:lumOff val="25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8" name="文本占位符 6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3600547" y="4646768"/>
            <a:ext cx="2023152" cy="329211"/>
          </a:xfrm>
          <a:prstGeom prst="rect">
            <a:avLst/>
          </a:prstGeom>
        </p:spPr>
        <p:txBody>
          <a:bodyPr vert="horz" lIns="101600" tIns="0" rIns="82550" bIns="0" rtlCol="0">
            <a:normAutofit fontScale="80000"/>
          </a:bodyPr>
          <a:lstStyle>
            <a:defPPr>
              <a:defRPr lang="en-US"/>
            </a:defPPr>
            <a:lvl1pPr mar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en-US" sz="1400">
                <a:solidFill>
                  <a:schemeClr val="dk1">
                    <a:lumMod val="85000"/>
                    <a:lumOff val="15000"/>
                  </a:schemeClr>
                </a:solidFill>
                <a:ea typeface="汉仪闫锐敏行楷简" panose="00020600040101010101" charset="-122"/>
              </a:rPr>
              <a:t>汇报人：小刺猬知识库</a:t>
            </a:r>
            <a:endParaRPr lang="en-US" sz="1400">
              <a:solidFill>
                <a:schemeClr val="dk1">
                  <a:lumMod val="85000"/>
                  <a:lumOff val="15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9" name="文本占位符 7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6566233" y="4646768"/>
            <a:ext cx="2023152" cy="329211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en-US"/>
            </a:defPPr>
            <a:lvl1pPr mar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100">
                <a:solidFill>
                  <a:schemeClr val="dk1">
                    <a:lumMod val="85000"/>
                    <a:lumOff val="15000"/>
                  </a:schemeClr>
                </a:solidFill>
                <a:ea typeface="汉仪闫锐敏行楷简" panose="00020600040101010101" charset="-122"/>
              </a:rPr>
              <a:t>202X/01/01</a:t>
            </a:r>
            <a:endParaRPr lang="en-US" altLang="zh-CN" sz="1100">
              <a:solidFill>
                <a:schemeClr val="dk1">
                  <a:lumMod val="85000"/>
                  <a:lumOff val="15000"/>
                </a:schemeClr>
              </a:solidFill>
              <a:ea typeface="汉仪闫锐敏行楷简" panose="00020600040101010101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4793933" y="1992857"/>
            <a:ext cx="2604135" cy="822763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7200" b="1" kern="1200">
                <a:solidFill>
                  <a:schemeClr val="accent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000">
                <a:solidFill>
                  <a:schemeClr val="accent1">
                    <a:lumMod val="50000"/>
                  </a:schemeClr>
                </a:solidFill>
              </a:rPr>
              <a:t>202X</a:t>
            </a:r>
            <a:endParaRPr lang="en-US" altLang="zh-CN" sz="600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/>
          <p:nvPr>
            <p:custDataLst>
              <p:tags r:id="rId2"/>
            </p:custDataLst>
          </p:nvPr>
        </p:nvSpPr>
        <p:spPr>
          <a:xfrm>
            <a:off x="7729029" y="161925"/>
            <a:ext cx="2690159" cy="76835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35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目录</a:t>
            </a:r>
            <a:endParaRPr lang="en-US" sz="35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3"/>
            </p:custDataLst>
          </p:nvPr>
        </p:nvSpPr>
        <p:spPr>
          <a:xfrm>
            <a:off x="2943225" y="250507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概述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1" name="淘宝店chenying0907 18"/>
          <p:cNvSpPr txBox="1"/>
          <p:nvPr>
            <p:custDataLst>
              <p:tags r:id="rId4"/>
            </p:custDataLst>
          </p:nvPr>
        </p:nvSpPr>
        <p:spPr>
          <a:xfrm>
            <a:off x="3484880" y="203018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01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6630035" y="250507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病因、病理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5" name="淘宝店chenying0907 18"/>
          <p:cNvSpPr txBox="1"/>
          <p:nvPr>
            <p:custDataLst>
              <p:tags r:id="rId6"/>
            </p:custDataLst>
          </p:nvPr>
        </p:nvSpPr>
        <p:spPr>
          <a:xfrm>
            <a:off x="7171055" y="203018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02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7"/>
            </p:custDataLst>
          </p:nvPr>
        </p:nvSpPr>
        <p:spPr>
          <a:xfrm>
            <a:off x="2943225" y="3810000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临床表现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7" name="淘宝店chenying0907 18"/>
          <p:cNvSpPr txBox="1"/>
          <p:nvPr>
            <p:custDataLst>
              <p:tags r:id="rId8"/>
            </p:custDataLst>
          </p:nvPr>
        </p:nvSpPr>
        <p:spPr>
          <a:xfrm>
            <a:off x="3484880" y="333447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03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18" name="文本框 17"/>
          <p:cNvSpPr txBox="1"/>
          <p:nvPr>
            <p:custDataLst>
              <p:tags r:id="rId9"/>
            </p:custDataLst>
          </p:nvPr>
        </p:nvSpPr>
        <p:spPr>
          <a:xfrm>
            <a:off x="6630035" y="3810000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处理原则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19" name="淘宝店chenying0907 18"/>
          <p:cNvSpPr txBox="1"/>
          <p:nvPr>
            <p:custDataLst>
              <p:tags r:id="rId10"/>
            </p:custDataLst>
          </p:nvPr>
        </p:nvSpPr>
        <p:spPr>
          <a:xfrm>
            <a:off x="7171055" y="3334476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04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2940685" y="511492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护理评估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7" name="淘宝店chenying0907 18"/>
          <p:cNvSpPr txBox="1"/>
          <p:nvPr>
            <p:custDataLst>
              <p:tags r:id="rId12"/>
            </p:custDataLst>
          </p:nvPr>
        </p:nvSpPr>
        <p:spPr>
          <a:xfrm>
            <a:off x="3482340" y="4639401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05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  <p:sp>
        <p:nvSpPr>
          <p:cNvPr id="8" name="文本框 7"/>
          <p:cNvSpPr txBox="1"/>
          <p:nvPr>
            <p:custDataLst>
              <p:tags r:id="rId13"/>
            </p:custDataLst>
          </p:nvPr>
        </p:nvSpPr>
        <p:spPr>
          <a:xfrm>
            <a:off x="6627495" y="5114925"/>
            <a:ext cx="2621280" cy="460375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sz="2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闫锐敏行楷简" panose="00020600040101010101" charset="-122"/>
              </a:rPr>
              <a:t>护理问题</a:t>
            </a:r>
            <a:endParaRPr lang="en-US" sz="2300">
              <a:solidFill>
                <a:schemeClr val="dk1">
                  <a:lumMod val="85000"/>
                  <a:lumOff val="15000"/>
                </a:schemeClr>
              </a:solidFill>
              <a:uFillTx/>
              <a:latin typeface="Arial" pitchFamily="34" charset="0"/>
              <a:ea typeface="汉仪闫锐敏行楷简" panose="00020600040101010101" charset="-122"/>
            </a:endParaRPr>
          </a:p>
        </p:txBody>
      </p:sp>
      <p:sp>
        <p:nvSpPr>
          <p:cNvPr id="9" name="淘宝店chenying0907 18"/>
          <p:cNvSpPr txBox="1"/>
          <p:nvPr>
            <p:custDataLst>
              <p:tags r:id="rId14"/>
            </p:custDataLst>
          </p:nvPr>
        </p:nvSpPr>
        <p:spPr>
          <a:xfrm>
            <a:off x="7168515" y="4639401"/>
            <a:ext cx="1538605" cy="460375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kern="1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</a:rPr>
              <a:t>06</a:t>
            </a:r>
            <a:endParaRPr lang="en-US" altLang="zh-CN" sz="4400" b="1" kern="1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01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概述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" name="组合 55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57" name="直接连接符 56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直接连接符 57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直接连接符 58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5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AutoShape 3"/>
          <p:cNvSpPr/>
          <p:nvPr>
            <p:custDataLst>
              <p:tags r:id="rId7"/>
            </p:custDataLst>
          </p:nvPr>
        </p:nvSpPr>
        <p:spPr>
          <a:xfrm>
            <a:off x="7497445" y="2172970"/>
            <a:ext cx="3856990" cy="6527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子宫颈炎症简称宫颈炎，是生育期妇女常见的疾病，有急性宫颈炎和慢性宫颈炎两种。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>
            <p:custDataLst>
              <p:tags r:id="rId8"/>
            </p:custDataLst>
          </p:nvPr>
        </p:nvSpPr>
        <p:spPr>
          <a:xfrm>
            <a:off x="6683375" y="2172970"/>
            <a:ext cx="652780" cy="6527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23075" y="2564765"/>
            <a:ext cx="132080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19595" y="2498090"/>
            <a:ext cx="100330" cy="100330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995160" y="2303780"/>
            <a:ext cx="207645" cy="20764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6090" y="2385695"/>
            <a:ext cx="304165" cy="309880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>
            <p:custDataLst>
              <p:tags r:id="rId9"/>
            </p:custDataLst>
          </p:nvPr>
        </p:nvSpPr>
        <p:spPr>
          <a:xfrm>
            <a:off x="6683375" y="3294380"/>
            <a:ext cx="652780" cy="6527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859270" y="3655695"/>
            <a:ext cx="300355" cy="162560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11645" y="3422650"/>
            <a:ext cx="395605" cy="229235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58965" y="3655695"/>
            <a:ext cx="100330" cy="112395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958965" y="3529965"/>
            <a:ext cx="100330" cy="100330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>
            <p:custDataLst>
              <p:tags r:id="rId10"/>
            </p:custDataLst>
          </p:nvPr>
        </p:nvSpPr>
        <p:spPr>
          <a:xfrm>
            <a:off x="6692900" y="4617085"/>
            <a:ext cx="652780" cy="6527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797675" y="4902200"/>
            <a:ext cx="97155" cy="165735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43750" y="4902200"/>
            <a:ext cx="97155" cy="165735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72325" y="5095240"/>
            <a:ext cx="41275" cy="41275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16445" y="5109210"/>
            <a:ext cx="55880" cy="2730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040245" y="5081905"/>
            <a:ext cx="83185" cy="83185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6867525" y="4721860"/>
            <a:ext cx="304800" cy="151765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11"/>
          <a:srcRect l="12503" r="1250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12"/>
          <a:srcRect t="5381" b="5381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13"/>
          <a:srcRect t="3100" b="310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14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>
            <p:custDataLst>
              <p:tags r:id="rId15"/>
            </p:custDataLst>
          </p:nvPr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急性宫颈炎通常由感染引起，表现为宫颈红肿、疼痛、分泌物增多等症状。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2" name="AutoShape 32"/>
          <p:cNvSpPr/>
          <p:nvPr>
            <p:custDataLst>
              <p:tags r:id="rId16"/>
            </p:custDataLst>
          </p:nvPr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慢性宫颈炎则通常由急性宫颈炎治疗不彻底或反复感染导致，表现为宫颈肥大、充血、水肿等症状。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54" name="TextBox 54"/>
          <p:cNvSpPr txBox="1"/>
          <p:nvPr>
            <p:custDataLst>
              <p:tags r:id="rId17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概述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02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病因、病理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" name="组合 33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5" name="直接连接符 34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连接符 35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01</a:t>
            </a:r>
            <a:endParaRPr lang="en-US" sz="36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>
            <p:custDataLst>
              <p:tags r:id="rId8"/>
            </p:custDataLst>
          </p:nvPr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>
            <p:custDataLst>
              <p:tags r:id="rId9"/>
            </p:custDataLst>
          </p:nvPr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>
            <p:custDataLst>
              <p:tags r:id="rId10"/>
            </p:custDataLst>
          </p:nvPr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25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急性宫颈炎是淋病奈瑟菌和沙眼衣原体感染导致的常见性传播疾病。</a:t>
            </a:r>
            <a:endParaRPr lang="en-US" sz="1425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02</a:t>
            </a:r>
            <a:endParaRPr lang="en-US" sz="36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>
            <p:custDataLst>
              <p:tags r:id="rId11"/>
            </p:custDataLst>
          </p:nvPr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25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病原体沿阴道黏膜上行侵袭宫颈管，同时还会侵入尿道移行上皮、尿道旁腺及前庭大腺。</a:t>
            </a:r>
            <a:endParaRPr lang="en-US" sz="1425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03</a:t>
            </a:r>
            <a:endParaRPr lang="en-US" sz="360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>
            <p:custDataLst>
              <p:tags r:id="rId12"/>
            </p:custDataLst>
          </p:nvPr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25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宫颈黏膜充血、水肿、有脓性渗出物是急性宫颈炎的主要病理表现。</a:t>
            </a:r>
            <a:endParaRPr lang="en-US" sz="1425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>
            <p:custDataLst>
              <p:tags r:id="rId13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急性宫颈炎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3" name="组合 62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64" name="直接连接符 6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直接连接符 64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直接连接符 65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TextBox 3"/>
          <p:cNvSpPr txBox="1"/>
          <p:nvPr>
            <p:custDataLst>
              <p:tags r:id="rId7"/>
            </p:custDataLst>
          </p:nvPr>
        </p:nvSpPr>
        <p:spPr>
          <a:xfrm>
            <a:off x="1829435" y="1605280"/>
            <a:ext cx="4088130" cy="6451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慢性宫颈炎是急性宫颈炎未治疗或治疗不彻底转变而来，多见于流产、分娩或手术损伤宫颈，导致病原体入侵所致。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>
            <p:custDataLst>
              <p:tags r:id="rId8"/>
            </p:custDataLst>
          </p:nvPr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>
            <p:custDataLst>
              <p:tags r:id="rId9"/>
            </p:custDataLst>
          </p:nvPr>
        </p:nvSpPr>
        <p:spPr>
          <a:xfrm>
            <a:off x="1858010" y="4845685"/>
            <a:ext cx="4059555" cy="6451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宫颈肥大：由于慢性炎症长期刺激，宫颈组织充血、水肿，腺体和间质增生，使宫颈呈不同程度的肥大，硬度增加。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9" name="AutoShape 9"/>
          <p:cNvSpPr/>
          <p:nvPr>
            <p:custDataLst>
              <p:tags r:id="rId10"/>
            </p:custDataLst>
          </p:nvPr>
        </p:nvSpPr>
        <p:spPr>
          <a:xfrm>
            <a:off x="626745" y="4993005"/>
            <a:ext cx="759460" cy="7594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100">
              <a:solidFill>
                <a:schemeClr val="dk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778510" y="5337810"/>
            <a:ext cx="123190" cy="250190"/>
          </a:xfrm>
          <a:custGeom>
            <a:rect l="l" t="t" r="r" b="b"/>
            <a:pathLst>
              <a:path w="54" h="109">
                <a:moveTo>
                  <a:pt x="41" y="13"/>
                </a:moveTo>
                <a:cubicBezTo>
                  <a:pt x="41" y="47"/>
                  <a:pt x="41" y="47"/>
                  <a:pt x="41" y="47"/>
                </a:cubicBezTo>
                <a:cubicBezTo>
                  <a:pt x="13" y="47"/>
                  <a:pt x="13" y="47"/>
                  <a:pt x="13" y="47"/>
                </a:cubicBezTo>
                <a:cubicBezTo>
                  <a:pt x="13" y="13"/>
                  <a:pt x="13" y="13"/>
                  <a:pt x="13" y="13"/>
                </a:cubicBezTo>
                <a:cubicBezTo>
                  <a:pt x="41" y="13"/>
                  <a:pt x="41" y="13"/>
                  <a:pt x="41" y="13"/>
                </a:cubicBezTo>
                <a:moveTo>
                  <a:pt x="50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5"/>
                </a:cubicBezTo>
                <a:cubicBezTo>
                  <a:pt x="0" y="105"/>
                  <a:pt x="0" y="105"/>
                  <a:pt x="0" y="105"/>
                </a:cubicBezTo>
                <a:cubicBezTo>
                  <a:pt x="0" y="107"/>
                  <a:pt x="2" y="109"/>
                  <a:pt x="4" y="109"/>
                </a:cubicBezTo>
                <a:cubicBezTo>
                  <a:pt x="50" y="109"/>
                  <a:pt x="50" y="109"/>
                  <a:pt x="50" y="109"/>
                </a:cubicBezTo>
                <a:cubicBezTo>
                  <a:pt x="52" y="109"/>
                  <a:pt x="54" y="107"/>
                  <a:pt x="54" y="105"/>
                </a:cubicBezTo>
                <a:cubicBezTo>
                  <a:pt x="54" y="5"/>
                  <a:pt x="54" y="5"/>
                  <a:pt x="54" y="5"/>
                </a:cubicBezTo>
                <a:cubicBezTo>
                  <a:pt x="54" y="2"/>
                  <a:pt x="52" y="0"/>
                  <a:pt x="5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32180" y="5278120"/>
            <a:ext cx="125095" cy="309245"/>
          </a:xfrm>
          <a:custGeom>
            <a:rect l="l" t="t" r="r" b="b"/>
            <a:pathLst>
              <a:path w="55" h="135">
                <a:moveTo>
                  <a:pt x="42" y="13"/>
                </a:moveTo>
                <a:cubicBezTo>
                  <a:pt x="42" y="81"/>
                  <a:pt x="42" y="81"/>
                  <a:pt x="42" y="81"/>
                </a:cubicBezTo>
                <a:cubicBezTo>
                  <a:pt x="13" y="81"/>
                  <a:pt x="13" y="81"/>
                  <a:pt x="13" y="81"/>
                </a:cubicBezTo>
                <a:cubicBezTo>
                  <a:pt x="13" y="13"/>
                  <a:pt x="13" y="13"/>
                  <a:pt x="13" y="13"/>
                </a:cubicBezTo>
                <a:cubicBezTo>
                  <a:pt x="42" y="13"/>
                  <a:pt x="42" y="13"/>
                  <a:pt x="42" y="13"/>
                </a:cubicBezTo>
                <a:moveTo>
                  <a:pt x="51" y="0"/>
                </a:moveTo>
                <a:cubicBezTo>
                  <a:pt x="5" y="0"/>
                  <a:pt x="5" y="0"/>
                  <a:pt x="5" y="0"/>
                </a:cubicBezTo>
                <a:cubicBezTo>
                  <a:pt x="2" y="0"/>
                  <a:pt x="0" y="2"/>
                  <a:pt x="0" y="5"/>
                </a:cubicBezTo>
                <a:cubicBezTo>
                  <a:pt x="0" y="131"/>
                  <a:pt x="0" y="131"/>
                  <a:pt x="0" y="131"/>
                </a:cubicBezTo>
                <a:cubicBezTo>
                  <a:pt x="0" y="133"/>
                  <a:pt x="2" y="135"/>
                  <a:pt x="5" y="135"/>
                </a:cubicBezTo>
                <a:cubicBezTo>
                  <a:pt x="51" y="135"/>
                  <a:pt x="51" y="135"/>
                  <a:pt x="51" y="135"/>
                </a:cubicBezTo>
                <a:cubicBezTo>
                  <a:pt x="53" y="135"/>
                  <a:pt x="55" y="133"/>
                  <a:pt x="55" y="131"/>
                </a:cubicBezTo>
                <a:cubicBezTo>
                  <a:pt x="55" y="5"/>
                  <a:pt x="55" y="5"/>
                  <a:pt x="55" y="5"/>
                </a:cubicBezTo>
                <a:cubicBezTo>
                  <a:pt x="55" y="2"/>
                  <a:pt x="53" y="0"/>
                  <a:pt x="5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89660" y="5175250"/>
            <a:ext cx="125730" cy="412750"/>
          </a:xfrm>
          <a:custGeom>
            <a:rect l="l" t="t" r="r" b="b"/>
            <a:pathLst>
              <a:path w="55" h="180">
                <a:moveTo>
                  <a:pt x="42" y="13"/>
                </a:moveTo>
                <a:cubicBezTo>
                  <a:pt x="42" y="96"/>
                  <a:pt x="42" y="96"/>
                  <a:pt x="42" y="96"/>
                </a:cubicBezTo>
                <a:cubicBezTo>
                  <a:pt x="13" y="96"/>
                  <a:pt x="13" y="96"/>
                  <a:pt x="13" y="96"/>
                </a:cubicBezTo>
                <a:cubicBezTo>
                  <a:pt x="13" y="13"/>
                  <a:pt x="13" y="13"/>
                  <a:pt x="13" y="13"/>
                </a:cubicBezTo>
                <a:cubicBezTo>
                  <a:pt x="42" y="13"/>
                  <a:pt x="42" y="13"/>
                  <a:pt x="42" y="13"/>
                </a:cubicBezTo>
                <a:moveTo>
                  <a:pt x="50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176"/>
                  <a:pt x="0" y="176"/>
                  <a:pt x="0" y="176"/>
                </a:cubicBezTo>
                <a:cubicBezTo>
                  <a:pt x="0" y="178"/>
                  <a:pt x="2" y="180"/>
                  <a:pt x="4" y="180"/>
                </a:cubicBezTo>
                <a:cubicBezTo>
                  <a:pt x="50" y="180"/>
                  <a:pt x="50" y="180"/>
                  <a:pt x="50" y="180"/>
                </a:cubicBezTo>
                <a:cubicBezTo>
                  <a:pt x="53" y="180"/>
                  <a:pt x="55" y="178"/>
                  <a:pt x="55" y="176"/>
                </a:cubicBezTo>
                <a:cubicBezTo>
                  <a:pt x="55" y="4"/>
                  <a:pt x="55" y="4"/>
                  <a:pt x="55" y="4"/>
                </a:cubicBezTo>
                <a:cubicBezTo>
                  <a:pt x="55" y="2"/>
                  <a:pt x="53" y="0"/>
                  <a:pt x="5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>
            <p:custDataLst>
              <p:tags r:id="rId11"/>
            </p:custDataLst>
          </p:nvPr>
        </p:nvSpPr>
        <p:spPr>
          <a:xfrm>
            <a:off x="1829435" y="3220720"/>
            <a:ext cx="3945255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慢性宫颈炎有以下几种病理类型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>
            <p:custDataLst>
              <p:tags r:id="rId12"/>
            </p:custDataLst>
          </p:nvPr>
        </p:nvSpPr>
        <p:spPr>
          <a:xfrm>
            <a:off x="617220" y="3366135"/>
            <a:ext cx="759460" cy="7594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94385" y="3504565"/>
            <a:ext cx="405130" cy="482600"/>
          </a:xfrm>
          <a:custGeom>
            <a:rect l="l" t="t" r="r" b="b"/>
            <a:pathLst>
              <a:path w="156" h="178">
                <a:moveTo>
                  <a:pt x="145" y="22"/>
                </a:moveTo>
                <a:cubicBezTo>
                  <a:pt x="134" y="22"/>
                  <a:pt x="134" y="22"/>
                  <a:pt x="134" y="22"/>
                </a:cubicBezTo>
                <a:cubicBezTo>
                  <a:pt x="134" y="11"/>
                  <a:pt x="134" y="11"/>
                  <a:pt x="134" y="11"/>
                </a:cubicBezTo>
                <a:cubicBezTo>
                  <a:pt x="134" y="5"/>
                  <a:pt x="129" y="0"/>
                  <a:pt x="123" y="0"/>
                </a:cubicBezTo>
                <a:cubicBezTo>
                  <a:pt x="11" y="0"/>
                  <a:pt x="11" y="0"/>
                  <a:pt x="11" y="0"/>
                </a:cubicBezTo>
                <a:cubicBezTo>
                  <a:pt x="5" y="0"/>
                  <a:pt x="0" y="5"/>
                  <a:pt x="0" y="11"/>
                </a:cubicBezTo>
                <a:cubicBezTo>
                  <a:pt x="0" y="145"/>
                  <a:pt x="0" y="145"/>
                  <a:pt x="0" y="145"/>
                </a:cubicBezTo>
                <a:cubicBezTo>
                  <a:pt x="0" y="151"/>
                  <a:pt x="5" y="156"/>
                  <a:pt x="11" y="156"/>
                </a:cubicBezTo>
                <a:cubicBezTo>
                  <a:pt x="22" y="156"/>
                  <a:pt x="22" y="156"/>
                  <a:pt x="22" y="156"/>
                </a:cubicBezTo>
                <a:cubicBezTo>
                  <a:pt x="22" y="167"/>
                  <a:pt x="22" y="167"/>
                  <a:pt x="22" y="167"/>
                </a:cubicBezTo>
                <a:cubicBezTo>
                  <a:pt x="22" y="173"/>
                  <a:pt x="27" y="178"/>
                  <a:pt x="33" y="178"/>
                </a:cubicBezTo>
                <a:cubicBezTo>
                  <a:pt x="145" y="178"/>
                  <a:pt x="145" y="178"/>
                  <a:pt x="145" y="178"/>
                </a:cubicBezTo>
                <a:cubicBezTo>
                  <a:pt x="151" y="178"/>
                  <a:pt x="156" y="173"/>
                  <a:pt x="156" y="167"/>
                </a:cubicBezTo>
                <a:cubicBezTo>
                  <a:pt x="156" y="33"/>
                  <a:pt x="156" y="33"/>
                  <a:pt x="156" y="33"/>
                </a:cubicBezTo>
                <a:cubicBezTo>
                  <a:pt x="156" y="27"/>
                  <a:pt x="151" y="22"/>
                  <a:pt x="145" y="22"/>
                </a:cubicBezTo>
                <a:close/>
                <a:moveTo>
                  <a:pt x="11" y="145"/>
                </a:moveTo>
                <a:cubicBezTo>
                  <a:pt x="11" y="11"/>
                  <a:pt x="11" y="11"/>
                  <a:pt x="11" y="11"/>
                </a:cubicBezTo>
                <a:cubicBezTo>
                  <a:pt x="123" y="11"/>
                  <a:pt x="123" y="11"/>
                  <a:pt x="123" y="11"/>
                </a:cubicBezTo>
                <a:cubicBezTo>
                  <a:pt x="123" y="145"/>
                  <a:pt x="123" y="145"/>
                  <a:pt x="123" y="145"/>
                </a:cubicBezTo>
                <a:lnTo>
                  <a:pt x="11" y="145"/>
                </a:lnTo>
                <a:close/>
                <a:moveTo>
                  <a:pt x="145" y="167"/>
                </a:moveTo>
                <a:cubicBezTo>
                  <a:pt x="33" y="167"/>
                  <a:pt x="33" y="167"/>
                  <a:pt x="33" y="167"/>
                </a:cubicBezTo>
                <a:cubicBezTo>
                  <a:pt x="33" y="156"/>
                  <a:pt x="33" y="156"/>
                  <a:pt x="33" y="156"/>
                </a:cubicBezTo>
                <a:cubicBezTo>
                  <a:pt x="123" y="156"/>
                  <a:pt x="123" y="156"/>
                  <a:pt x="123" y="156"/>
                </a:cubicBezTo>
                <a:cubicBezTo>
                  <a:pt x="129" y="156"/>
                  <a:pt x="134" y="151"/>
                  <a:pt x="134" y="145"/>
                </a:cubicBezTo>
                <a:cubicBezTo>
                  <a:pt x="134" y="33"/>
                  <a:pt x="134" y="33"/>
                  <a:pt x="134" y="33"/>
                </a:cubicBezTo>
                <a:cubicBezTo>
                  <a:pt x="145" y="33"/>
                  <a:pt x="145" y="33"/>
                  <a:pt x="145" y="33"/>
                </a:cubicBezTo>
                <a:lnTo>
                  <a:pt x="145" y="16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11225" y="3594735"/>
            <a:ext cx="173990" cy="29210"/>
          </a:xfrm>
          <a:custGeom>
            <a:rect l="l" t="t" r="r" b="b"/>
            <a:pathLst>
              <a:path w="67" h="11">
                <a:moveTo>
                  <a:pt x="61" y="0"/>
                </a:moveTo>
                <a:cubicBezTo>
                  <a:pt x="5" y="0"/>
                  <a:pt x="5" y="0"/>
                  <a:pt x="5" y="0"/>
                </a:cubicBezTo>
                <a:cubicBezTo>
                  <a:pt x="2" y="0"/>
                  <a:pt x="0" y="3"/>
                  <a:pt x="0" y="6"/>
                </a:cubicBezTo>
                <a:cubicBezTo>
                  <a:pt x="0" y="9"/>
                  <a:pt x="2" y="11"/>
                  <a:pt x="5" y="11"/>
                </a:cubicBezTo>
                <a:cubicBezTo>
                  <a:pt x="61" y="11"/>
                  <a:pt x="61" y="11"/>
                  <a:pt x="61" y="11"/>
                </a:cubicBezTo>
                <a:cubicBezTo>
                  <a:pt x="64" y="11"/>
                  <a:pt x="67" y="9"/>
                  <a:pt x="67" y="6"/>
                </a:cubicBezTo>
                <a:cubicBezTo>
                  <a:pt x="67" y="3"/>
                  <a:pt x="64" y="0"/>
                  <a:pt x="6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0900" y="3804920"/>
            <a:ext cx="234315" cy="32385"/>
          </a:xfrm>
          <a:custGeom>
            <a:rect l="l" t="t" r="r" b="b"/>
            <a:pathLst>
              <a:path w="90" h="12">
                <a:moveTo>
                  <a:pt x="84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6"/>
                </a:cubicBezTo>
                <a:cubicBezTo>
                  <a:pt x="0" y="9"/>
                  <a:pt x="3" y="12"/>
                  <a:pt x="6" y="12"/>
                </a:cubicBezTo>
                <a:cubicBezTo>
                  <a:pt x="84" y="12"/>
                  <a:pt x="84" y="12"/>
                  <a:pt x="84" y="12"/>
                </a:cubicBezTo>
                <a:cubicBezTo>
                  <a:pt x="87" y="12"/>
                  <a:pt x="90" y="9"/>
                  <a:pt x="90" y="6"/>
                </a:cubicBezTo>
                <a:cubicBezTo>
                  <a:pt x="90" y="3"/>
                  <a:pt x="87" y="0"/>
                  <a:pt x="84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>
            <p:custDataLst>
              <p:tags r:id="rId13"/>
            </p:custDataLst>
          </p:nvPr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>
            <p:custDataLst>
              <p:tags r:id="rId14"/>
            </p:custDataLst>
          </p:nvPr>
        </p:nvSpPr>
        <p:spPr>
          <a:xfrm>
            <a:off x="7644130" y="1605280"/>
            <a:ext cx="3926205" cy="92202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慢性宫颈炎的病原体主要有葡萄球菌、链球菌、大肠杆菌及厌氧菌，近年来淋病奈瑟菌、沙眼衣原体已成为常见病原体。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>
            <p:custDataLst>
              <p:tags r:id="rId15"/>
            </p:custDataLst>
          </p:nvPr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>
            <p:custDataLst>
              <p:tags r:id="rId16"/>
            </p:custDataLst>
          </p:nvPr>
        </p:nvSpPr>
        <p:spPr>
          <a:xfrm>
            <a:off x="7644130" y="3220720"/>
            <a:ext cx="3926205" cy="6451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宫颈糜烂：由于宫颈外口处鳞状上皮受炎症刺激脱落，被柱状上皮所覆盖，外观呈鲜红色，称为宫颈糜烂。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3" name="AutoShape 33"/>
          <p:cNvSpPr/>
          <p:nvPr>
            <p:custDataLst>
              <p:tags r:id="rId17"/>
            </p:custDataLst>
          </p:nvPr>
        </p:nvSpPr>
        <p:spPr>
          <a:xfrm>
            <a:off x="6408420" y="5005705"/>
            <a:ext cx="751205" cy="7512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833235" y="5433060"/>
            <a:ext cx="192405" cy="189230"/>
          </a:xfrm>
          <a:custGeom>
            <a:rect l="l" t="t" r="r" b="b"/>
            <a:pathLst>
              <a:path w="75" h="74">
                <a:moveTo>
                  <a:pt x="68" y="42"/>
                </a:moveTo>
                <a:cubicBezTo>
                  <a:pt x="25" y="0"/>
                  <a:pt x="25" y="0"/>
                  <a:pt x="25" y="0"/>
                </a:cubicBezTo>
                <a:cubicBezTo>
                  <a:pt x="19" y="10"/>
                  <a:pt x="10" y="18"/>
                  <a:pt x="0" y="24"/>
                </a:cubicBezTo>
                <a:cubicBezTo>
                  <a:pt x="43" y="67"/>
                  <a:pt x="43" y="67"/>
                  <a:pt x="43" y="67"/>
                </a:cubicBezTo>
                <a:cubicBezTo>
                  <a:pt x="50" y="74"/>
                  <a:pt x="61" y="74"/>
                  <a:pt x="68" y="67"/>
                </a:cubicBezTo>
                <a:cubicBezTo>
                  <a:pt x="75" y="60"/>
                  <a:pt x="75" y="49"/>
                  <a:pt x="68" y="4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543040" y="5140325"/>
            <a:ext cx="356870" cy="358775"/>
          </a:xfrm>
          <a:custGeom>
            <a:rect l="l" t="t" r="r" b="b"/>
            <a:pathLst>
              <a:path w="139" h="140">
                <a:moveTo>
                  <a:pt x="139" y="70"/>
                </a:moveTo>
                <a:cubicBezTo>
                  <a:pt x="139" y="31"/>
                  <a:pt x="108" y="0"/>
                  <a:pt x="70" y="0"/>
                </a:cubicBezTo>
                <a:cubicBezTo>
                  <a:pt x="31" y="0"/>
                  <a:pt x="0" y="31"/>
                  <a:pt x="0" y="70"/>
                </a:cubicBezTo>
                <a:cubicBezTo>
                  <a:pt x="0" y="108"/>
                  <a:pt x="31" y="140"/>
                  <a:pt x="70" y="140"/>
                </a:cubicBezTo>
                <a:cubicBezTo>
                  <a:pt x="108" y="140"/>
                  <a:pt x="139" y="108"/>
                  <a:pt x="139" y="70"/>
                </a:cubicBezTo>
                <a:close/>
                <a:moveTo>
                  <a:pt x="70" y="122"/>
                </a:moveTo>
                <a:cubicBezTo>
                  <a:pt x="41" y="122"/>
                  <a:pt x="17" y="99"/>
                  <a:pt x="17" y="70"/>
                </a:cubicBezTo>
                <a:cubicBezTo>
                  <a:pt x="17" y="41"/>
                  <a:pt x="41" y="17"/>
                  <a:pt x="70" y="17"/>
                </a:cubicBezTo>
                <a:cubicBezTo>
                  <a:pt x="98" y="17"/>
                  <a:pt x="122" y="41"/>
                  <a:pt x="122" y="70"/>
                </a:cubicBezTo>
                <a:cubicBezTo>
                  <a:pt x="122" y="99"/>
                  <a:pt x="98" y="122"/>
                  <a:pt x="70" y="1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617970" y="5215255"/>
            <a:ext cx="106045" cy="104775"/>
          </a:xfrm>
          <a:custGeom>
            <a:rect l="l" t="t" r="r" b="b"/>
            <a:pathLst>
              <a:path w="41" h="41">
                <a:moveTo>
                  <a:pt x="0" y="41"/>
                </a:moveTo>
                <a:cubicBezTo>
                  <a:pt x="12" y="41"/>
                  <a:pt x="12" y="41"/>
                  <a:pt x="12" y="41"/>
                </a:cubicBezTo>
                <a:cubicBezTo>
                  <a:pt x="12" y="25"/>
                  <a:pt x="25" y="12"/>
                  <a:pt x="41" y="12"/>
                </a:cubicBezTo>
                <a:cubicBezTo>
                  <a:pt x="41" y="0"/>
                  <a:pt x="41" y="0"/>
                  <a:pt x="41" y="0"/>
                </a:cubicBezTo>
                <a:cubicBezTo>
                  <a:pt x="18" y="0"/>
                  <a:pt x="0" y="18"/>
                  <a:pt x="0" y="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>
            <p:custDataLst>
              <p:tags r:id="rId18"/>
            </p:custDataLst>
          </p:nvPr>
        </p:nvSpPr>
        <p:spPr>
          <a:xfrm>
            <a:off x="7644130" y="4845685"/>
            <a:ext cx="392620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宫颈息肉：慢性炎症长期刺激，使宫颈管局部黏膜增生并向宫颈外口突出形成息肉。息肉为一个或多个不等，直径约1cm，色红、呈舌形、质软而脆，易出血，蒂细长。由于炎症存在，除去息肉后仍可复发。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61" name="TextBox 61"/>
          <p:cNvSpPr txBox="1"/>
          <p:nvPr>
            <p:custDataLst>
              <p:tags r:id="rId19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慢性宫颈炎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" name="组合 33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5" name="直接连接符 34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连接符 35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连接符 36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>
            <p:custDataLst>
              <p:tags r:id="rId8"/>
            </p:custDataLst>
          </p:nvPr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6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9"/>
            </p:custDataLst>
          </p:nvPr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2174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腺管被周围增生的结缔组织或瘢痕压迫而变窄，甚至阻塞，宫颈腺体分泌物不能排出、潴留形成囊肿，又称纳氏囊肿。</a:t>
            </a:r>
            <a:endParaRPr lang="en-US" sz="1500">
              <a:solidFill>
                <a:srgbClr val="FFFFFF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6680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子宫颈表面有大小不等的白色透明或淡黄色突出物。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10"/>
          <a:srcRect l="2094" r="209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11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2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94488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在宫颈糜烂愈合过程中，新生的鳞状上皮覆盖宫颈腺管口或伸入腺管，将宫颈腺管口阻塞；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>
            <p:custDataLst>
              <p:tags r:id="rId13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宫颈腺体囊肿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" name="组合 39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41" name="直接连接符 40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直接连接符 41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直接连接符 42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" name="AutoShape 3"/>
          <p:cNvSpPr/>
          <p:nvPr>
            <p:custDataLst>
              <p:tags r:id="rId7"/>
            </p:custDataLst>
          </p:nvPr>
        </p:nvSpPr>
        <p:spPr>
          <a:xfrm>
            <a:off x="981710" y="1604645"/>
            <a:ext cx="3394710" cy="211645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94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Calibri" panose="020f0502020204030204"/>
              </a:rPr>
              <a:t>    </a:t>
            </a:r>
            <a:endParaRPr lang="en-US" sz="2940">
              <a:solidFill>
                <a:srgbClr val="000000"/>
              </a:solidFill>
              <a:latin typeface="微软雅黑" panose="020b0503020204020204" charset="-122"/>
              <a:ea typeface="微软雅黑"/>
              <a:cs typeface="Calibri" panose="020f0502020204030204"/>
            </a:endParaRPr>
          </a:p>
        </p:txBody>
      </p:sp>
      <p:sp>
        <p:nvSpPr>
          <p:cNvPr id="5" name="AutoShape 5"/>
          <p:cNvSpPr/>
          <p:nvPr>
            <p:custDataLst>
              <p:tags r:id="rId8"/>
            </p:custDataLst>
          </p:nvPr>
        </p:nvSpPr>
        <p:spPr>
          <a:xfrm>
            <a:off x="4377055" y="3721735"/>
            <a:ext cx="3394710" cy="211645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>
            <p:custDataLst>
              <p:tags r:id="rId9"/>
            </p:custDataLst>
          </p:nvPr>
        </p:nvSpPr>
        <p:spPr>
          <a:xfrm>
            <a:off x="7771765" y="1604645"/>
            <a:ext cx="3394710" cy="211645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10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11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2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32" name="TextBox 32"/>
          <p:cNvSpPr txBox="1"/>
          <p:nvPr>
            <p:custDataLst>
              <p:tags r:id="rId13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宫颈黏膜炎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1057910" y="1822450"/>
            <a:ext cx="3286125" cy="165481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宫颈黏膜炎，又称宫颈管炎，是一种局限于宫颈管黏膜及黏膜下组织的疾病。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4452620" y="3966210"/>
            <a:ext cx="3286125" cy="165481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宫颈管黏膜增生向外口突出，子宫颈口充血、红、肿。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7847965" y="1822450"/>
            <a:ext cx="3286125" cy="165481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00000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由于炎性细胞浸润及结缔组织增生，可致子宫颈肥大。</a:t>
            </a:r>
            <a:endParaRPr lang="en-US" sz="1500">
              <a:solidFill>
                <a:srgbClr val="000000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03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临床表现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43" name="直接连接符 42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直接连接符 43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直接连接符 44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AutoShape 2"/>
          <p:cNvSpPr/>
          <p:nvPr>
            <p:custDataLst>
              <p:tags r:id="rId7"/>
            </p:custDataLst>
          </p:nvPr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>
            <p:custDataLst>
              <p:tags r:id="rId8"/>
            </p:custDataLst>
          </p:nvPr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9"/>
            </p:custDataLst>
          </p:nvPr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>
            <p:custDataLst>
              <p:tags r:id="rId10"/>
            </p:custDataLst>
          </p:nvPr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>
            <p:custDataLst>
              <p:tags r:id="rId11"/>
            </p:custDataLst>
          </p:nvPr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急性宫颈炎：白带增多，呈黏液脓性，严重者可出现性交后出血、月经间期出血。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>
            <p:custDataLst>
              <p:tags r:id="rId12"/>
            </p:custDataLst>
          </p:nvPr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合并尿道感染时，可出现尿急、尿频、尿痛。妇科检查见宫颈红肿、黏膜外翻，有脓性分泌物从宫颈管流出。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>
            <p:custDataLst>
              <p:tags r:id="rId13"/>
            </p:custDataLst>
          </p:nvPr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慢性宫颈炎：白带增多，呈乳白色黏液状，也可为淡黄色脓性，伴有息肉形成时为血性白带或出现性交后出血。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9" name="AutoShape 9"/>
          <p:cNvSpPr/>
          <p:nvPr>
            <p:custDataLst>
              <p:tags r:id="rId14"/>
            </p:custDataLst>
          </p:nvPr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炎症沿宫骶韧带向盆腔扩散时则出现腰骶部疼痛及腹部下坠感。黏稠白带或脓性白带均不利于精子活动，可致不孕。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>
            <p:custDataLst>
              <p:tags r:id="rId15"/>
            </p:custDataLst>
          </p:nvPr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>
            <p:custDataLst>
              <p:tags r:id="rId16"/>
            </p:custDataLst>
          </p:nvPr>
        </p:nvSpPr>
        <p:spPr>
          <a:xfrm>
            <a:off x="9634855" y="1550670"/>
            <a:ext cx="1434465" cy="1532890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73792" y="5255209"/>
            <a:ext cx="2164080" cy="714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01</a:t>
            </a:r>
            <a:endParaRPr lang="en-US" sz="405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14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02</a:t>
            </a:r>
            <a:endParaRPr lang="en-US" sz="405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14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03</a:t>
            </a:r>
            <a:endParaRPr lang="en-US" sz="405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14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04</a:t>
            </a:r>
            <a:endParaRPr lang="en-US" sz="405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14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05</a:t>
            </a:r>
            <a:endParaRPr lang="en-US" sz="405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>
            <p:custDataLst>
              <p:tags r:id="rId17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临床表现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18"/>
          <p:cNvSpPr txBox="1"/>
          <p:nvPr>
            <p:custDataLst>
              <p:tags r:id="rId2"/>
            </p:custDataLst>
          </p:nvPr>
        </p:nvSpPr>
        <p:spPr>
          <a:xfrm>
            <a:off x="4997027" y="1844248"/>
            <a:ext cx="2197946" cy="120032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72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行楷简" panose="02010600000101010101" charset="-122"/>
              </a:rPr>
              <a:t>04</a:t>
            </a:r>
            <a:endParaRPr lang="en-US" altLang="zh-CN" sz="72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行楷简" panose="02010600000101010101" charset="-122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3002280" y="2973705"/>
            <a:ext cx="6187440" cy="985520"/>
          </a:xfrm>
          <a:prstGeom prst="rect">
            <a:avLst/>
          </a:prstGeom>
        </p:spPr>
        <p:txBody>
          <a:bodyPr vert="horz" lIns="90170" tIns="46990" rIns="90170" bIns="46990" rtlCol="0" anchor="b" anchorCtr="0">
            <a:normAutofit/>
          </a:bodyPr>
          <a:lstStyle>
            <a:defPPr>
              <a:defRPr lang="en-US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44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sz="4400">
                <a:solidFill>
                  <a:schemeClr val="accent1">
                    <a:lumMod val="50000"/>
                  </a:schemeClr>
                </a:solidFill>
                <a:ea typeface="汉仪闫锐敏行楷简" panose="00020600040101010101" charset="-122"/>
              </a:rPr>
              <a:t>处理原则</a:t>
            </a:r>
            <a:endParaRPr lang="en-US" sz="4400">
              <a:solidFill>
                <a:schemeClr val="accent1">
                  <a:lumMod val="50000"/>
                </a:schemeClr>
              </a:solidFill>
              <a:ea typeface="汉仪闫锐敏行楷简" panose="00020600040101010101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" name="组合 32"/>
          <p:cNvGrpSpPr/>
          <p:nvPr userDrawn="1">
            <p:custDataLst>
              <p:tags r:id="rId2"/>
            </p:custDataLst>
          </p:nvPr>
        </p:nvGrpSpPr>
        <p:grpSpPr>
          <a:xfrm>
            <a:off x="11310620" y="443230"/>
            <a:ext cx="521335" cy="428625"/>
            <a:chOff x="383382" y="4958557"/>
            <a:chExt cx="521493" cy="428627"/>
          </a:xfrm>
        </p:grpSpPr>
        <p:cxnSp>
          <p:nvCxnSpPr>
            <p:cNvPr id="34" name="直接连接符 33"/>
            <p:cNvCxnSpPr/>
            <p:nvPr userDrawn="1">
              <p:custDataLst>
                <p:tags r:id="rId3"/>
              </p:custDataLst>
            </p:nvPr>
          </p:nvCxnSpPr>
          <p:spPr>
            <a:xfrm>
              <a:off x="383382" y="4958557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连接符 34"/>
            <p:cNvCxnSpPr/>
            <p:nvPr userDrawn="1">
              <p:custDataLst>
                <p:tags r:id="rId4"/>
              </p:custDataLst>
            </p:nvPr>
          </p:nvCxnSpPr>
          <p:spPr>
            <a:xfrm>
              <a:off x="383382" y="5172871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连接符 35"/>
            <p:cNvCxnSpPr/>
            <p:nvPr userDrawn="1">
              <p:custDataLst>
                <p:tags r:id="rId5"/>
              </p:custDataLst>
            </p:nvPr>
          </p:nvCxnSpPr>
          <p:spPr>
            <a:xfrm>
              <a:off x="383382" y="5387184"/>
              <a:ext cx="521493" cy="0"/>
            </a:xfrm>
            <a:prstGeom prst="line">
              <a:avLst/>
            </a:prstGeom>
            <a:ln w="63500">
              <a:gradFill>
                <a:gsLst>
                  <a:gs pos="0">
                    <a:srgbClr val="F3DFD0">
                      <a:lumMod val="40000"/>
                      <a:lumOff val="60000"/>
                    </a:srgbClr>
                  </a:gs>
                  <a:gs pos="57000">
                    <a:srgbClr val="E2B08A"/>
                  </a:gs>
                </a:gsLst>
                <a:lin ang="0" scaled="0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任意多边形: 形状 17"/>
          <p:cNvSpPr/>
          <p:nvPr userDrawn="1">
            <p:custDataLst>
              <p:tags r:id="rId6"/>
            </p:custDataLst>
          </p:nvPr>
        </p:nvSpPr>
        <p:spPr>
          <a:xfrm rot="10800000">
            <a:off x="157480" y="6153785"/>
            <a:ext cx="1443990" cy="704215"/>
          </a:xfrm>
          <a:custGeom>
            <a:gdLst>
              <a:gd name="connsiteX0" fmla="*/ 0 w 4498061"/>
              <a:gd name="connsiteY0" fmla="*/ 0 h 2192408"/>
              <a:gd name="connsiteX1" fmla="*/ 4498061 w 4498061"/>
              <a:gd name="connsiteY1" fmla="*/ 0 h 2192408"/>
              <a:gd name="connsiteX2" fmla="*/ 4489445 w 4498061"/>
              <a:gd name="connsiteY2" fmla="*/ 170624 h 2192408"/>
              <a:gd name="connsiteX3" fmla="*/ 2249030 w 4498061"/>
              <a:gd name="connsiteY3" fmla="*/ 2192408 h 2192408"/>
              <a:gd name="connsiteX4" fmla="*/ 8615 w 4498061"/>
              <a:gd name="connsiteY4" fmla="*/ 170624 h 21924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98061" h="2192408">
                <a:moveTo>
                  <a:pt x="0" y="0"/>
                </a:moveTo>
                <a:lnTo>
                  <a:pt x="4498061" y="0"/>
                </a:lnTo>
                <a:lnTo>
                  <a:pt x="4489445" y="170624"/>
                </a:lnTo>
                <a:cubicBezTo>
                  <a:pt x="4374118" y="1306230"/>
                  <a:pt x="3415063" y="2192408"/>
                  <a:pt x="2249030" y="2192408"/>
                </a:cubicBezTo>
                <a:cubicBezTo>
                  <a:pt x="1082998" y="2192408"/>
                  <a:pt x="123943" y="1306230"/>
                  <a:pt x="8615" y="170624"/>
                </a:cubicBez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Freeform 2"/>
          <p:cNvSpPr/>
          <p:nvPr>
            <p:custDataLst>
              <p:tags r:id="rId7"/>
            </p:custDataLst>
          </p:nvPr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>
            <p:custDataLst>
              <p:tags r:id="rId8"/>
            </p:custDataLst>
          </p:nvPr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>
            <p:custDataLst>
              <p:tags r:id="rId9"/>
            </p:custDataLst>
          </p:nvPr>
        </p:nvSpPr>
        <p:spPr>
          <a:xfrm>
            <a:off x="1673654" y="2032650"/>
            <a:ext cx="2532763" cy="148026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急性宫颈炎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>
            <p:custDataLst>
              <p:tags r:id="rId10"/>
            </p:custDataLst>
          </p:nvPr>
        </p:nvSpPr>
        <p:spPr>
          <a:xfrm>
            <a:off x="1067480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针对病原体给予敏感抗生素治疗。淋病奈瑟菌感染常用第三代头孢菌素，沙眼衣原体感染主要用四环素类（多西环素）、红霉素类（阿奇霉素）等。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>
            <p:custDataLst>
              <p:tags r:id="rId11"/>
            </p:custDataLst>
          </p:nvPr>
        </p:nvSpPr>
        <p:spPr>
          <a:xfrm>
            <a:off x="8402519" y="2032650"/>
            <a:ext cx="2532763" cy="149610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慢性宫颈炎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>
            <p:custDataLst>
              <p:tags r:id="rId12"/>
            </p:custDataLst>
          </p:nvPr>
        </p:nvSpPr>
        <p:spPr>
          <a:xfrm>
            <a:off x="7901767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</a:pPr>
            <a:r>
              <a:rPr lang="en-US" sz="1200">
                <a:solidFill>
                  <a:schemeClr val="dk1"/>
                </a:solidFill>
                <a:latin typeface="Arial" pitchFamily="34" charset="0"/>
                <a:ea typeface="汉仪行楷简" panose="02010600000101010101" charset="-122"/>
                <a:cs typeface="微软雅黑" panose="020b0503020204020204" charset="-122"/>
              </a:rPr>
              <a:t>以局部治疗为主，治疗前先排除早期宫颈癌。可采用物理治疗、药物治疗及手术治疗，其中物理治疗是目前治疗效果较好、疗程最短的方法，因而较为常用。</a:t>
            </a:r>
            <a:endParaRPr lang="en-US" sz="1200">
              <a:solidFill>
                <a:schemeClr val="dk1"/>
              </a:solidFill>
              <a:latin typeface="Arial" pitchFamily="34" charset="0"/>
              <a:ea typeface="汉仪行楷简" panose="02010600000101010101" charset="-122"/>
              <a:cs typeface="微软雅黑" panose="020b0503020204020204" charset="-122"/>
            </a:endParaRPr>
          </a:p>
        </p:txBody>
      </p:sp>
      <p:sp>
        <p:nvSpPr>
          <p:cNvPr id="8" name="Freeform 8"/>
          <p:cNvSpPr/>
          <p:nvPr>
            <p:custDataLst>
              <p:tags r:id="rId13"/>
            </p:custDataLst>
          </p:nvPr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>
            <p:custDataLst>
              <p:tags r:id="rId14"/>
            </p:custDataLst>
          </p:nvPr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>
            <p:custDataLst>
              <p:tags r:id="rId15"/>
            </p:custDataLst>
          </p:nvPr>
        </p:nvSpPr>
        <p:spPr>
          <a:xfrm>
            <a:off x="1094740" y="93980"/>
            <a:ext cx="10001250" cy="89344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汉仪闫锐敏行楷简" panose="00020600040101010101" charset="-122"/>
                <a:cs typeface="微软雅黑" panose="020b0503020204020204" charset="-122"/>
              </a:rPr>
              <a:t>处理原则</a:t>
            </a:r>
            <a:endParaRPr lang="en-US" sz="3000" b="1">
              <a:solidFill>
                <a:schemeClr val="accent1">
                  <a:lumMod val="50000"/>
                </a:schemeClr>
              </a:solidFill>
              <a:latin typeface="Arial" pitchFamily="34" charset="0"/>
              <a:ea typeface="汉仪闫锐敏行楷简" panose="00020600040101010101" charset="-122"/>
              <a:cs typeface="微软雅黑" panose="020b0503020204020204" charset="-122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https://d.book118.com/975143101334011040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7"/>
  <p:tag name="KSO_WM_UNIT_INDEX" val="7"/>
  <p:tag name="KSO_WM_UNIT_LAYERLEVEL" val="1"/>
  <p:tag name="KSO_WM_UNIT_TYPE" val="y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6"/>
  <p:tag name="KSO_WM_UNIT_INDEX" val="6"/>
  <p:tag name="KSO_WM_UNIT_LAYERLEVEL" val="1"/>
  <p:tag name="KSO_WM_UNIT_TYPE" val="y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5"/>
  <p:tag name="KSO_WM_UNIT_INDEX" val="5"/>
  <p:tag name="KSO_WM_UNIT_LAYERLEVEL" val="1"/>
  <p:tag name="KSO_WM_UNIT_TYPE" val="y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8"/>
  <p:tag name="KSO_WM_UNIT_INDEX" val="8"/>
  <p:tag name="KSO_WM_UNIT_LAYERLEVEL" val="1"/>
  <p:tag name="KSO_WM_UNIT_TYPE" val="y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20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工作汇报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8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23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b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汇报人姓名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b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202X/01/01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1*i*1"/>
  <p:tag name="KSO_WM_UNIT_INDEX" val="1"/>
  <p:tag name="KSO_WM_UNIT_ISCONTENTSTITLE" val="0"/>
  <p:tag name="KSO_WM_UNIT_LAYERLEVEL" val="1"/>
  <p:tag name="KSO_WM_UNIT_NOCLEAR" val="0"/>
  <p:tag name="KSO_WM_UNIT_TEXT_FILL_FORE_SCHEMECOLOR_INDEX" val="5"/>
  <p:tag name="KSO_WM_UNIT_TEXT_FILL_FORE_SCHEMECOLOR_INDEX_BRIGHTNESS" val="0"/>
  <p:tag name="KSO_WM_UNIT_TEXT_FILL_TYPE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ID" val="custom20202620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20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USESOURCEFORMAT_APPLY" val="1"/>
  <p:tag name="KSO_WM_UNIT_VALUE" val="6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i*1_1_1"/>
  <p:tag name="KSO_WM_UNIT_INDEX" val="1_1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i*1_2_1"/>
  <p:tag name="KSO_WM_UNIT_INDEX" val="1_2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i*1_3_1"/>
  <p:tag name="KSO_WM_UNIT_INDEX" val="1_3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i*1_4_1"/>
  <p:tag name="KSO_WM_UNIT_INDEX" val="1_4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i*1_5_1"/>
  <p:tag name="KSO_WM_UNIT_INDEX" val="1_5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9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6*l_h_i*1_6_1"/>
  <p:tag name="KSO_WM_UNIT_INDEX" val="1_6_1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2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1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6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28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8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8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290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291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292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93.xml><?xml version="1.0" encoding="utf-8"?>
<p:tagLst xmlns:p="http://schemas.openxmlformats.org/presentationml/2006/main">
  <p:tag name="KSO_WM_SLIDE_BACKGROUND_TYPE" val="general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2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296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29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2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0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0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05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06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07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08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09.xml><?xml version="1.0" encoding="utf-8"?>
<p:tagLst xmlns:p="http://schemas.openxmlformats.org/presentationml/2006/main">
  <p:tag name="KSO_WM_SLIDE_BACKGROUND_TYPE" val="general"/>
</p:tagLst>
</file>

<file path=ppt/tags/tag31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5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1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17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18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319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20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1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2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2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4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2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26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27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28.xml><?xml version="1.0" encoding="utf-8"?>
<p:tagLst xmlns:p="http://schemas.openxmlformats.org/presentationml/2006/main">
  <p:tag name="KSO_WM_SLIDE_BACKGROUND_TYPE" val="general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3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3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5.xml><?xml version="1.0" encoding="utf-8"?>
<p:tagLst xmlns:p="http://schemas.openxmlformats.org/presentationml/2006/main">
  <p:tag name="KSO_WM_UNIT_FILL_FORE_SCHEMECOLOR_INDEX" val="10"/>
  <p:tag name="KSO_WM_UNIT_FILL_FORE_SCHEMECOLOR_INDEX_BRIGHTNESS" val="0"/>
  <p:tag name="KSO_WM_UNIT_FILL_TYPE" val="1"/>
</p:tagLst>
</file>

<file path=ppt/tags/tag33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37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38.xml><?xml version="1.0" encoding="utf-8"?>
<p:tagLst xmlns:p="http://schemas.openxmlformats.org/presentationml/2006/main">
  <p:tag name="KSO_WM_SLIDE_BACKGROUND_TYPE" val="general"/>
</p:tagLst>
</file>

<file path=ppt/tags/tag33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4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6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47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48.xml><?xml version="1.0" encoding="utf-8"?>
<p:tagLst xmlns:p="http://schemas.openxmlformats.org/presentationml/2006/main">
  <p:tag name="KSO_WM_SLIDE_BACKGROUND_TYPE" val="general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3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351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5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5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5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58.xml><?xml version="1.0" encoding="utf-8"?>
<p:tagLst xmlns:p="http://schemas.openxmlformats.org/presentationml/2006/main">
  <p:tag name="KSO_WM_UNIT_FILL_FORE_SCHEMECOLOR_INDEX" val="7"/>
  <p:tag name="KSO_WM_UNIT_FILL_FORE_SCHEMECOLOR_INDEX_BRIGHTNESS" val="0.4"/>
  <p:tag name="KSO_WM_UNIT_FILL_TYPE" val="1"/>
</p:tagLst>
</file>

<file path=ppt/tags/tag359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0.xml><?xml version="1.0" encoding="utf-8"?>
<p:tagLst xmlns:p="http://schemas.openxmlformats.org/presentationml/2006/main">
  <p:tag name="KSO_WM_UNIT_FILL_FORE_SCHEMECOLOR_INDEX" val="7"/>
  <p:tag name="KSO_WM_UNIT_FILL_FORE_SCHEMECOLOR_INDEX_BRIGHTNESS" val="0.4"/>
  <p:tag name="KSO_WM_UNIT_FILL_TYPE" val="1"/>
</p:tagLst>
</file>

<file path=ppt/tags/tag361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62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63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64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65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66.xml><?xml version="1.0" encoding="utf-8"?>
<p:tagLst xmlns:p="http://schemas.openxmlformats.org/presentationml/2006/main">
  <p:tag name="KSO_WM_UNIT_FILL_FORE_SCHEMECOLOR_INDEX" val="7"/>
  <p:tag name="KSO_WM_UNIT_FILL_FORE_SCHEMECOLOR_INDEX_BRIGHTNESS" val="0.4"/>
  <p:tag name="KSO_WM_UNIT_FILL_TYPE" val="1"/>
</p:tagLst>
</file>

<file path=ppt/tags/tag367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68.xml><?xml version="1.0" encoding="utf-8"?>
<p:tagLst xmlns:p="http://schemas.openxmlformats.org/presentationml/2006/main">
  <p:tag name="KSO_WM_SLIDE_BACKGROUND_TYPE" val="general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1"/>
  <p:tag name="KSO_WM_UNIT_DIAGRAM_ISNUMVISUAL" val="0"/>
  <p:tag name="KSO_WM_UNIT_DIAGRAM_ISREFERUNIT" val="0"/>
  <p:tag name="KSO_WM_UNIT_HIGHLIGHT" val="0"/>
  <p:tag name="KSO_WM_UNIT_ID" val="custom20202620_7*e*1"/>
  <p:tag name="KSO_WM_UNIT_INDEX" val="1"/>
  <p:tag name="KSO_WM_UNIT_ISCONTENTSTITLE" val="0"/>
  <p:tag name="KSO_WM_UNIT_LAYERLEVEL" val="1"/>
  <p:tag name="KSO_WM_UNIT_NOCLEAR" val="0"/>
  <p:tag name="KSO_WM_UNIT_PRESET_TEXT" val="04"/>
  <p:tag name="KSO_WM_UNIT_TEXT_FILL_FORE_SCHEMECOLOR_INDEX" val="5"/>
  <p:tag name="KSO_WM_UNIT_TEXT_FILL_FORE_SCHEMECOLOR_INDEX_BRIGHTNESS" val="0"/>
  <p:tag name="KSO_WM_UNIT_TEXT_FILL_TYPE" val="1"/>
  <p:tag name="KSO_WM_UNIT_TYPE" val="e"/>
  <p:tag name="KSO_WM_UNIT_VALUE" val="2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20"/>
  <p:tag name="KSO_WM_UNIT_COMPATIBLE" val="0"/>
  <p:tag name="KSO_WM_UNIT_DIAGRAM_ISNUMVISUAL" val="0"/>
  <p:tag name="KSO_WM_UNIT_DIAGRAM_ISREFERUNIT" val="0"/>
  <p:tag name="KSO_WM_UNIT_HIGHLIGHT" val="0"/>
  <p:tag name="KSO_WM_UNIT_ID" val="custom2020262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1"/>
</p:tagLst>
</file>

<file path=ppt/tags/tag371.xml><?xml version="1.0" encoding="utf-8"?>
<p:tagLst xmlns:p="http://schemas.openxmlformats.org/presentationml/2006/main">
  <p:tag name="KSO_WM_BEAUTIFY_FLAG" val="#wm#"/>
  <p:tag name="KSO_WM_SLIDE_ID" val="custom20202620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20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7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7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7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LINE_FILL_TYPE" val="5"/>
  <p:tag name="KSO_WM_UNIT_LINE_FORE_SCHEMECOLOR_INDEX_1" val="5"/>
  <p:tag name="KSO_WM_UNIT_LINE_FORE_SCHEMECOLOR_INDEX_1_BRIGHTNESS" val="0.6"/>
  <p:tag name="KSO_WM_UNIT_LINE_FORE_SCHEMECOLOR_INDEX_1_POS" val="0"/>
  <p:tag name="KSO_WM_UNIT_LINE_FORE_SCHEMECOLOR_INDEX_1_TRANS" val="0"/>
  <p:tag name="KSO_WM_UNIT_LINE_FORE_SCHEMECOLOR_INDEX_2" val="5"/>
  <p:tag name="KSO_WM_UNIT_LINE_FORE_SCHEMECOLOR_INDEX_2_BRIGHTNESS" val="0"/>
  <p:tag name="KSO_WM_UNIT_LINE_FORE_SCHEMECOLOR_INDEX_2_POS" val="0.57"/>
  <p:tag name="KSO_WM_UNIT_LINE_FORE_SCHEMECOLOR_INDEX_2_TRANS" val="0"/>
  <p:tag name="KSO_WM_UNIT_LINE_GRADIENT_ANGLE" val="0"/>
  <p:tag name="KSO_WM_UNIT_LINE_GRADIENT_DIRECTION" val="3"/>
  <p:tag name="KSO_WM_UNIT_LINE_GRADIENT_TYPE" val="0"/>
</p:tagLst>
</file>

<file path=ppt/tags/tag37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12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7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78.xml><?xml version="1.0" encoding="utf-8"?>
<p:tagLst xmlns:p="http://schemas.openxmlformats.org/presentationml/2006/main">
  <p:tag name="KSO_WM_UNIT_FILL_FORE_SCHEMECOLOR_INDEX" val="7"/>
  <p:tag name="KSO_WM_UNIT_FILL_FORE_SCHEMECOLOR_INDEX_BRIGHTNESS" val="0.4"/>
  <p:tag name="KSO_WM_UNIT_FILL_TYPE" val="1"/>
</p:tagLst>
</file>

<file path=ppt/tags/tag379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80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81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82.xml><?xml version="1.0" encoding="utf-8"?>
<p:tagLst xmlns:p="http://schemas.openxmlformats.org/presentationml/2006/main">
  <p:tag name="KSO_WM_UNIT_TEXT_FILL_FORE_SCHEMECOLOR_INDEX" val="1"/>
  <p:tag name="KSO_WM_UNIT_TEXT_FILL_FORE_SCHEMECOLOR_INDEX_BRIGHTNESS" val="0"/>
  <p:tag name="KSO_WM_UNIT_TEXT_FILL_TYPE" val="1"/>
</p:tagLst>
</file>

<file path=ppt/tags/tag38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</p:tagLst>
</file>

<file path=ppt/tags/tag384.xml><?xml version="1.0" encoding="utf-8"?>
<p:tagLst xmlns:p="http://schemas.openxmlformats.org/presentationml/2006/main">
  <p:tag name="KSO_WM_UNIT_FILL_FORE_SCHEMECOLOR_INDEX" val="7"/>
  <p:tag name="KSO_WM_UNIT_FILL_FORE_SCHEMECOLOR_INDEX_BRIGHTNESS" val="0.4"/>
  <p:tag name="KSO_WM_UNIT_FILL_TYPE" val="1"/>
</p:tagLst>
</file>

<file path=ppt/tags/tag385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386.xml><?xml version="1.0" encoding="utf-8"?>
<p:tagLst xmlns:p="http://schemas.openxmlformats.org/presentationml/2006/main">
  <p:tag name="KSO_WM_SLIDE_BACKGROUND_TYPE" val="general"/>
</p:tagLst>
</file>

<file path=ppt/tags/tag3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0F0EF"/>
      </a:dk2>
      <a:lt2>
        <a:srgbClr val="FFFFFF"/>
      </a:lt2>
      <a:accent1>
        <a:srgbClr val="E2B08A"/>
      </a:accent1>
      <a:accent2>
        <a:srgbClr val="EDA499"/>
      </a:accent2>
      <a:accent3>
        <a:srgbClr val="EB9EAF"/>
      </a:accent3>
      <a:accent4>
        <a:srgbClr val="DDA0C7"/>
      </a:accent4>
      <a:accent5>
        <a:srgbClr val="C1A6D9"/>
      </a:accent5>
      <a:accent6>
        <a:srgbClr val="9FAEE0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63500">
          <a:solidFill>
            <a:srgbClr val="C4AC6A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汉仪旗黑-85S</vt:lpstr>
      <vt:lpstr>汉仪闫锐敏行楷简</vt:lpstr>
      <vt:lpstr>汉仪行楷简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2024-09-01T07:27:53.780</cp:lastPrinted>
  <dcterms:created xsi:type="dcterms:W3CDTF">2024-08-31T23:27:53Z</dcterms:created>
  <dcterms:modified xsi:type="dcterms:W3CDTF">2024-08-31T23:27:59Z</dcterms:modified>
</cp:coreProperties>
</file>