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RMJGAV+MS-UIGothic"/>
      <p:regular r:id="rId19"/>
    </p:embeddedFont>
    <p:embeddedFont>
      <p:font typeface="ESNCNE+PKMHBF+MicrosoftYaHei-Bold"/>
      <p:regular r:id="rId20"/>
    </p:embeddedFont>
    <p:embeddedFont>
      <p:font typeface="TRNSHL+IDWMNT+ArialMT"/>
      <p:regular r:id="rId21"/>
    </p:embeddedFont>
    <p:embeddedFont>
      <p:font typeface="LWLJBG+RPWMUB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819F3-51D9-4A12-95EB-2E4E2A94F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FD948-76F4-47A4-840B-8E3D5025A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5C4E3-D984-402C-AC16-E8C3E45B0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BFD47-7EBC-4180-87D0-B2E04D0E1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16DDA7-273D-4A51-BAF2-30FBDD78B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B5C92B-DED1-4DC7-AFAE-F3E09B83E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9AB41-69B3-4840-9766-B4BF7D2D3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BE7B0-7A14-49A7-9F2F-6E4CDEB5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1742B-1979-4992-9957-3662261E7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4398B-0D01-4D08-8853-AA7A7F2F5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55551-DC47-4909-853C-320BB50C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10142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283986" cy="19362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RMJGAV+MS-UIGothic"/>
                <a:cs typeface="RMJGAV+MS-UIGothic"/>
              </a:rPr>
              <a:t>高考复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习词类</a:t>
            </a:r>
            <a:r>
              <a:rPr sz="3800" spc="27">
                <a:solidFill>
                  <a:srgbClr val="020000"/>
                </a:solidFill>
                <a:latin typeface="RMJGAV+MS-UIGothic"/>
                <a:cs typeface="RMJGAV+MS-UIGothic"/>
              </a:rPr>
              <a:t>活用</a:t>
            </a:r>
            <a:r>
              <a:rPr sz="3800" spc="23">
                <a:solidFill>
                  <a:srgbClr val="020000"/>
                </a:solidFill>
                <a:latin typeface="ESNCNE+PKMHBF+MicrosoftYaHei-Bold"/>
                <a:cs typeface="ESNCNE+PKMHBF+MicrosoftYaHei-Bold"/>
              </a:rPr>
              <a:t>(</a:t>
            </a:r>
            <a:r>
              <a:rPr sz="3800">
                <a:solidFill>
                  <a:srgbClr val="020000"/>
                </a:solidFill>
                <a:latin typeface="RMJGAV+MS-UIGothic"/>
                <a:cs typeface="RMJGAV+MS-UIGothic"/>
              </a:rPr>
              <a:t>上</a:t>
            </a:r>
          </a:p>
          <a:p>
            <a:pPr marL="0" marR="0">
              <a:lnSpc>
                <a:spcPts val="3959"/>
              </a:lnSpc>
              <a:spcBef>
                <a:spcPts val="1545"/>
              </a:spcBef>
              <a:spcAft>
                <a:spcPct val="0"/>
              </a:spcAft>
            </a:pPr>
            <a:r>
              <a:rPr sz="3800" spc="18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 spc="20">
                <a:solidFill>
                  <a:srgbClr val="020000"/>
                </a:solidFill>
                <a:latin typeface="ESNCNE+PKMHBF+MicrosoftYaHei-Bold"/>
                <a:cs typeface="ESNCNE+PKMHBF+MicrosoftYaHei-Bold"/>
              </a:rPr>
              <a:t>)</a:t>
            </a:r>
            <a:r>
              <a:rPr sz="3800" spc="18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RMJGAV+MS-UIGothic"/>
                <a:cs typeface="RMJGA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RMJGAV+MS-UIGothic"/>
                <a:cs typeface="RMJGAV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3483292" cy="28733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TRNSHL+IDWMNT+ArialMT"/>
                <a:cs typeface="TRNSHL+IDWMNT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2000" spc="25">
                <a:solidFill>
                  <a:srgbClr val="000000"/>
                </a:solidFill>
                <a:latin typeface="RMJGAV+MS-UIGothic"/>
                <a:cs typeface="RMJGAV+MS-UIGothic"/>
              </a:rPr>
              <a:t>活用的定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2000" spc="25">
                <a:solidFill>
                  <a:srgbClr val="000000"/>
                </a:solidFill>
                <a:latin typeface="RMJGAV+MS-UIGothic"/>
                <a:cs typeface="RMJGAV+MS-UIGothic"/>
              </a:rPr>
              <a:t>和重要性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TRNSHL+IDWMNT+ArialMT"/>
                <a:cs typeface="TRNSHL+IDWMNT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2000" spc="25">
                <a:solidFill>
                  <a:srgbClr val="000000"/>
                </a:solidFill>
                <a:latin typeface="RMJGAV+MS-UIGothic"/>
                <a:cs typeface="RMJGAV+MS-UIGothic"/>
              </a:rPr>
              <a:t>活用的常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见类</a:t>
            </a:r>
            <a:r>
              <a:rPr sz="2000">
                <a:solidFill>
                  <a:srgbClr val="000000"/>
                </a:solidFill>
                <a:latin typeface="RMJGAV+MS-UIGothic"/>
                <a:cs typeface="RMJGAV+MS-UIGothic"/>
              </a:rPr>
              <a:t>型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TRNSHL+IDWMNT+ArialMT"/>
                <a:cs typeface="TRNSHL+IDWMNT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2000" spc="25">
                <a:solidFill>
                  <a:srgbClr val="000000"/>
                </a:solidFill>
                <a:latin typeface="RMJGAV+MS-UIGothic"/>
                <a:cs typeface="RMJGAV+MS-UIGothic"/>
              </a:rPr>
              <a:t>活用的判断方法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TRNSHL+IDWMNT+ArialMT"/>
                <a:cs typeface="TRNSHL+IDWMNT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2000" spc="25">
                <a:solidFill>
                  <a:srgbClr val="000000"/>
                </a:solidFill>
                <a:latin typeface="RMJGAV+MS-UIGothic"/>
                <a:cs typeface="RMJGAV+MS-UIGothic"/>
              </a:rPr>
              <a:t>活用的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练习</a:t>
            </a:r>
            <a:r>
              <a:rPr sz="2000" spc="25">
                <a:solidFill>
                  <a:srgbClr val="000000"/>
                </a:solidFill>
                <a:latin typeface="RMJGAV+MS-UIGothic"/>
                <a:cs typeface="RMJGAV+MS-UIGothic"/>
              </a:rPr>
              <a:t>和解析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TRNSHL+IDWMNT+ArialMT"/>
                <a:cs typeface="TRNSHL+IDWMNT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RMJGAV+MS-UIGothic"/>
                <a:cs typeface="RMJGAV+MS-UIGothic"/>
              </a:rPr>
              <a:t>高考真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2000" spc="25">
                <a:solidFill>
                  <a:srgbClr val="000000"/>
                </a:solidFill>
                <a:latin typeface="RMJGAV+MS-UIGothic"/>
                <a:cs typeface="RMJGAV+MS-UIGothic"/>
              </a:rPr>
              <a:t>解析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4696364"/>
            <a:ext cx="4074795" cy="653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TRNSHL+IDWMNT+ArialMT"/>
                <a:cs typeface="TRNSHL+IDWMNT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RMJGAV+MS-UIGothic"/>
                <a:cs typeface="RMJGAV+MS-UIGothic"/>
              </a:rPr>
              <a:t>如何提高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2000" spc="25">
                <a:solidFill>
                  <a:srgbClr val="000000"/>
                </a:solidFill>
                <a:latin typeface="RMJGAV+MS-UIGothic"/>
                <a:cs typeface="RMJGAV+MS-UIGothic"/>
              </a:rPr>
              <a:t>活用的掌握程度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3450">
                <a:solidFill>
                  <a:srgbClr val="000000"/>
                </a:solidFill>
                <a:latin typeface="RMJGAV+MS-UIGothic"/>
                <a:cs typeface="RMJGAV+MS-UIGothic"/>
              </a:rPr>
              <a:t>活用的定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3450">
                <a:solidFill>
                  <a:srgbClr val="000000"/>
                </a:solidFill>
                <a:latin typeface="RMJGAV+MS-UIGothic"/>
                <a:cs typeface="RMJGAV+MS-UIGothic"/>
              </a:rPr>
              <a:t>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定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词类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活用是指某些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在特定的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境中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临时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其原有的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性、功能和意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象。例如，名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用作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动词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，形容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用作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动词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词类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活用是文言文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中常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的一种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象，也是高考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文考察的重点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词类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活用是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中一种常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象，尤其在古代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中更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RMJGAV+MS-UIGothic"/>
                <a:cs typeface="RMJGAV+MS-UIGothic"/>
              </a:rPr>
              <a:t>普遍。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1054" y="314298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活用有助于更好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36615" y="314298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活用有助于提高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言表达能力，使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言更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加丰富和生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29165" y="314298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在高考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文中，正确理解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和运用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活用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于文言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和写作都至关重要。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91054" y="3485888"/>
            <a:ext cx="24817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地理解文言文的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境，提高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和理解能力。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高考中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词类</a:t>
            </a: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活用的考察重点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3894" y="1236974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STEP 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13825" y="1810122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考察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对词类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活用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律的掌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握，如哪些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容易活用，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活用的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律和特点等。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385945" y="2905754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STEP 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04609" y="36884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考察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对词类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活用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境的把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握，即理解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该词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在特定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境中的意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和功能。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39570" y="4474204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STEP 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88054" y="5324847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考察常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见词类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活用的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和理解，如名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用作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动词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形容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用作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动词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6005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3450">
                <a:solidFill>
                  <a:srgbClr val="000000"/>
                </a:solidFill>
                <a:latin typeface="RMJGAV+MS-UIGothic"/>
                <a:cs typeface="RMJGAV+MS-UIGothic"/>
              </a:rPr>
              <a:t>活用的常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见类</a:t>
            </a:r>
            <a:r>
              <a:rPr sz="3450">
                <a:solidFill>
                  <a:srgbClr val="000000"/>
                </a:solidFill>
                <a:latin typeface="RMJGAV+MS-UIGothic"/>
                <a:cs typeface="RMJGAV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使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用法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用法是指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谓语动词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宾语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怎么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的意思，是一种特殊的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动宾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262626"/>
                </a:solidFill>
                <a:latin typeface="RMJGAV+MS-UIGothic"/>
                <a:cs typeface="RMJGA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在使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用法的句子中，主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不是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作的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行者，而是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作的接受者，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谓语动词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具有支配、影响的作用。例如，</a:t>
            </a:r>
            <a:r>
              <a:rPr sz="15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沛公旦暮来而而攻之</a:t>
            </a:r>
            <a:r>
              <a:rPr sz="15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来</a:t>
            </a:r>
            <a:r>
              <a:rPr sz="15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攻</a:t>
            </a:r>
            <a:r>
              <a:rPr sz="15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，都是使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用法，表示</a:t>
            </a:r>
            <a:r>
              <a:rPr sz="15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使沛公来攻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RMJGAV+MS-UIGothic"/>
                <a:cs typeface="RMJGA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名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活用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为动词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活用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为动词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是指名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在句子中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临时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用作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动词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法功能。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62626"/>
                </a:solidFill>
                <a:latin typeface="RMJGAV+MS-UIGothic"/>
                <a:cs typeface="RMJGA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863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在名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活用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为动词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的句子中，名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失去了原有的意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，而具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有了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法特点，如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时态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语态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气等。例如，</a:t>
            </a:r>
            <a:r>
              <a:rPr sz="135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沛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霸上</a:t>
            </a:r>
            <a:r>
              <a:rPr sz="135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中的</a:t>
            </a:r>
            <a:r>
              <a:rPr sz="135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，就是名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活用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为动词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，表示</a:t>
            </a:r>
            <a:r>
              <a:rPr sz="135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驻军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96341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动词</a:t>
            </a: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、形容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、名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的活用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除了上述三种常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词类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活用外，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有一些其他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词类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活用，如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动词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活用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、形容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活用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动词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RMJGAV+MS-UIGothic"/>
                <a:cs typeface="RMJGA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词类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活用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虽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然不常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，但在一些特定的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境中也会出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。例如，</a:t>
            </a:r>
            <a:r>
              <a:rPr sz="1350">
                <a:solidFill>
                  <a:srgbClr val="FFFFFF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壮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骄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阳</a:t>
            </a:r>
            <a:r>
              <a:rPr sz="1350">
                <a:solidFill>
                  <a:srgbClr val="FFFFFF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中的</a:t>
            </a:r>
            <a:r>
              <a:rPr sz="1350">
                <a:solidFill>
                  <a:srgbClr val="FFFFFF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骄</a:t>
            </a:r>
            <a:r>
              <a:rPr sz="1350">
                <a:solidFill>
                  <a:srgbClr val="FFFFFF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，就是形容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活用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为动词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，表示</a:t>
            </a:r>
            <a:r>
              <a:rPr sz="1350">
                <a:solidFill>
                  <a:srgbClr val="FFFFFF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使</a:t>
            </a:r>
            <a:r>
              <a:rPr sz="1350">
                <a:solidFill>
                  <a:srgbClr val="FFFFFF"/>
                </a:solidFill>
                <a:latin typeface="LWLJBG+RPWMUB+MicrosoftYaHei"/>
                <a:cs typeface="LWLJBG+RPWMUB+MicrosoftYaHei"/>
              </a:rPr>
              <a:t>……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骄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傲</a:t>
            </a:r>
            <a:r>
              <a:rPr sz="1350">
                <a:solidFill>
                  <a:srgbClr val="FFFFFF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RMJGAV+MS-UIGothic"/>
                <a:cs typeface="RMJGA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6005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3450">
                <a:solidFill>
                  <a:srgbClr val="000000"/>
                </a:solidFill>
                <a:latin typeface="RMJGAV+MS-UIGothic"/>
                <a:cs typeface="RMJGAV+MS-UIGothic"/>
              </a:rPr>
              <a:t>活用的判断方法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法判断法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构来判断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词类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活用。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262626"/>
                </a:solidFill>
                <a:latin typeface="RMJGAV+MS-UIGothic"/>
                <a:cs typeface="RMJGA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1357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法判断法是根据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词语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在句子中的位置和功能，判断其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性是否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生了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化。例如，在古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中，</a:t>
            </a:r>
            <a:r>
              <a:rPr sz="135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一般用作名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，表示将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位，但在某些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境中，</a:t>
            </a:r>
            <a:r>
              <a:rPr sz="135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0000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用作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动词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，表示指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挥军队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RMJGAV+MS-UIGothic"/>
                <a:cs typeface="RMJGA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词汇</a:t>
            </a:r>
            <a:r>
              <a:rPr sz="3000">
                <a:solidFill>
                  <a:srgbClr val="262626"/>
                </a:solidFill>
                <a:latin typeface="RMJGAV+MS-UIGothic"/>
                <a:cs typeface="RMJGAV+MS-UIGothic"/>
              </a:rPr>
              <a:t>判断法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JGAV+MS-UIGothic"/>
                <a:cs typeface="RMJGA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MJGAV+MS-UIGothic"/>
                <a:cs typeface="RMJGAV+MS-UIGothic"/>
              </a:rPr>
              <a:t>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RMJGAV+MS-UIGothic"/>
                <a:cs typeface="RMJGAV+MS-UIGothic"/>
              </a:rPr>
              <a:t>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义词</a:t>
            </a:r>
            <a:r>
              <a:rPr sz="1500">
                <a:solidFill>
                  <a:srgbClr val="FFFFFF"/>
                </a:solidFill>
                <a:latin typeface="RMJGAV+MS-UIGothic"/>
                <a:cs typeface="RMJGAV+MS-UIGothic"/>
              </a:rPr>
              <a:t>或近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义词</a:t>
            </a:r>
            <a:r>
              <a:rPr sz="1500">
                <a:solidFill>
                  <a:srgbClr val="FFFFFF"/>
                </a:solidFill>
                <a:latin typeface="RMJGAV+MS-UIGothic"/>
                <a:cs typeface="RMJGAV+MS-UIGothic"/>
              </a:rPr>
              <a:t>来判断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词类</a:t>
            </a:r>
            <a:r>
              <a:rPr sz="1500">
                <a:solidFill>
                  <a:srgbClr val="FFFFFF"/>
                </a:solidFill>
                <a:latin typeface="RMJGAV+MS-UIGothic"/>
                <a:cs typeface="RMJGAV+MS-UIGothic"/>
              </a:rPr>
              <a:t>活用。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62626"/>
                </a:solidFill>
                <a:latin typeface="RMJGAV+MS-UIGothic"/>
                <a:cs typeface="RMJGA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判断法是通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过查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找同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义词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或近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义词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，比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它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的用法和意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，来判断某个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是否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生了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词类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活用。例如，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衣</a:t>
            </a:r>
            <a:r>
              <a:rPr sz="1500">
                <a:solidFill>
                  <a:srgbClr val="131313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和</a:t>
            </a:r>
            <a:r>
              <a:rPr sz="1500">
                <a:solidFill>
                  <a:srgbClr val="131313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裳</a:t>
            </a:r>
            <a:r>
              <a:rPr sz="1500">
                <a:solidFill>
                  <a:srgbClr val="131313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都有穿衣服的意思，但在某些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境中，</a:t>
            </a:r>
            <a:r>
              <a:rPr sz="1500">
                <a:solidFill>
                  <a:srgbClr val="131313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衣</a:t>
            </a:r>
            <a:r>
              <a:rPr sz="1500">
                <a:solidFill>
                  <a:srgbClr val="131313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用作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动词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，表示穿衣服，而</a:t>
            </a:r>
            <a:r>
              <a:rPr sz="1500">
                <a:solidFill>
                  <a:srgbClr val="131313"/>
                </a:solidFill>
                <a:latin typeface="LWLJBG+RPWMUB+MicrosoftYaHei"/>
                <a:cs typeface="LWLJBG+RPWMUB+MicrosoftYaHei"/>
              </a:rPr>
              <a:t>“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裳</a:t>
            </a:r>
            <a:r>
              <a:rPr sz="1500">
                <a:solidFill>
                  <a:srgbClr val="131313"/>
                </a:solidFill>
                <a:latin typeface="LWLJBG+RPWMUB+MicrosoftYaHei"/>
                <a:cs typeface="LWLJBG+RPWMUB+MicrosoftYaHei"/>
              </a:rPr>
              <a:t>”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用作名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，表示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RMJGAV+MS-UIGothic"/>
                <a:cs typeface="RMJGAV+MS-UIGothic"/>
              </a:rPr>
              <a:t>下身穿的衣物。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https://d.book118.com/975210142012011104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RMJGAV+MS-UIGothic</vt:lpstr>
      <vt:lpstr>SimSun</vt:lpstr>
      <vt:lpstr>ESNCNE+PKMHBF+MicrosoftYaHei-Bold</vt:lpstr>
      <vt:lpstr>TRNSHL+IDWMNT+ArialMT</vt:lpstr>
      <vt:lpstr>Times New Roman</vt:lpstr>
      <vt:lpstr>LWLJBG+RPWMUB+MicrosoftYaHei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2024-09-13T17:31:52.504</cp:lastPrinted>
  <dcterms:created xsi:type="dcterms:W3CDTF">2024-09-13T09:31:52Z</dcterms:created>
  <dcterms:modified xsi:type="dcterms:W3CDTF">2024-09-13T09:31:53Z</dcterms:modified>
</cp:coreProperties>
</file>