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69" r:id="rId41"/>
  </p:sldIdLst>
  <p:sldSz cx="9144000" cy="6858000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tags" Target="tags/tag1.xml" /><Relationship Id="rId43" Type="http://schemas.openxmlformats.org/officeDocument/2006/relationships/presProps" Target="presProps.xml" /><Relationship Id="rId44" Type="http://schemas.openxmlformats.org/officeDocument/2006/relationships/viewProps" Target="viewProps.xml" /><Relationship Id="rId45" Type="http://schemas.openxmlformats.org/officeDocument/2006/relationships/theme" Target="theme/theme1.xml" /><Relationship Id="rId46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Relationship Id="rId2" Type="http://schemas.openxmlformats.org/officeDocument/2006/relationships/image" Target="../media/image6.wmf" /><Relationship Id="rId3" Type="http://schemas.openxmlformats.org/officeDocument/2006/relationships/image" Target="../media/image7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Header 1" title="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 title="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9D8385-5A24-4DEC-A0BB-D7D89465A26E}" type="datetimeFigureOut">
              <a:t>2024/8/28</a:t>
            </a:fld>
          </a:p>
        </p:txBody>
      </p:sp>
      <p:sp>
        <p:nvSpPr>
          <p:cNvPr id="4" name="SlideImage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sz="1200"/>
            </a:defPPr>
          </a:lstStyle>
          <a:p>
            <a:r>
              <a:rPr smtClean="0"/>
              <a:t>First Level</a:t>
            </a:r>
          </a:p>
          <a:p>
            <a:pPr lvl="1"/>
            <a:r>
              <a:rPr smtClean="0"/>
              <a:t>Second Level</a:t>
            </a:r>
          </a:p>
          <a:p>
            <a:pPr lvl="2"/>
            <a:r>
              <a:rPr smtClean="0"/>
              <a:t>Third level</a:t>
            </a:r>
          </a:p>
          <a:p>
            <a:pPr lvl="3"/>
            <a:r>
              <a:rPr smtClean="0"/>
              <a:t>Fourth level</a:t>
            </a:r>
          </a:p>
          <a:p>
            <a:pPr lvl="4"/>
            <a:r>
              <a:rPr smtClean="0"/>
              <a:t>Fifth level</a:t>
            </a:r>
          </a:p>
        </p:txBody>
      </p:sp>
      <p:sp>
        <p:nvSpPr>
          <p:cNvPr id="6" name="Footer 5" title="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 title=""/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4666A1-C0AC-4D85-938C-E56403C07259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5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6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</a:t>
            </a:r>
          </a:p>
          <a:p>
            <a:r>
              <a:t>                        第四章 </a:t>
            </a:r>
          </a:p>
          <a:p>
            <a:r>
              <a:t>镇静催眠药、抗癫痫药及抗精神失常药 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  <a:p>
            <a:r>
              <a:t>1.掌握镇静催眠药、抗癫痫药、抗精神失常药分类、各类结构特点及代表药品。</a:t>
            </a:r>
          </a:p>
          <a:p>
            <a:r>
              <a:t>2.熟悉巴比妥类药品构效关系；熟悉吩噻嗪类药品构效关系。</a:t>
            </a:r>
          </a:p>
          <a:p>
            <a:r>
              <a:t>3.掌握地西泮、苯巴比妥、苯妥英钠、盐酸氯丙嗪结构特征、理化性质及其应用。</a:t>
            </a:r>
          </a:p>
          <a:p>
            <a:r>
              <a:t>4.了解水合氯醛、丙戊酸钠结构特征、理化性质及其应用。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镇静催眠药</a:t>
            </a:r>
          </a:p>
          <a:p>
            <a:r>
              <a:t>抗癫痫药品</a:t>
            </a:r>
          </a:p>
          <a:p>
            <a:r>
              <a:t>抗精神病药</a:t>
            </a:r>
          </a:p>
          <a:p>
            <a:r>
              <a:t>抗抑郁药</a:t>
            </a:r>
          </a:p>
          <a:p>
            <a:r>
              <a:t>镇痛药</a:t>
            </a:r>
          </a:p>
          <a:p>
            <a:r>
              <a:t>中枢兴奋药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全球大约有2600万人患某种形式神经性疼痛，年该症治疗费用大约为25亿美元。在神经性疼痛领域，依然存在着大量还未得到满足临床需求。</a:t>
            </a:r>
          </a:p>
          <a:p>
            <a:r>
              <a:t>年，全球疼痛产品销售额快要到达400亿美元（其中包含麻醉剂和抗周期性偏头痛药品），预计到年，这一市场销售额将增加一倍。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神经系统在人体各器官系统中起主导作用,它调整人体内各器官、系统功效，以适应体内、外环境改变。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药品成瘾已成为当今世界令人瞩目标医学和社会问题，本章药品大多数为第二类精神药品。临床应用中要严格按照国家特殊管理二类精神药品要求执行。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依据脑电图及其它活动表现，睡眠可分为两种不一样时相：</a:t>
            </a:r>
          </a:p>
          <a:p>
            <a:r>
              <a:t>慢波睡眠（SWS）时相，又称为非快动眼睡眠（NREM）：脑电图波为同时化波，慢而高，没有眼球快速转动，对促进生长有利。</a:t>
            </a:r>
          </a:p>
          <a:p>
            <a:r>
              <a:t>快波睡眠（FWS）时相，又称为快动眼睡眠（REM）：脑电图波为快而低，并伴有眼球快速转动，与神经系统发育和维持正常精神活动相关。</a:t>
            </a:r>
          </a:p>
          <a:p>
            <a:r>
              <a:t>镇静催眠药是一类能抑制中枢神经系统而引发镇静和近似生理</a:t>
            </a:r>
          </a:p>
          <a:p>
            <a:r>
              <a:t>睡眠药品。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睡眠时相</a:t>
            </a:r>
          </a:p>
          <a:p/>
          <a:p>
            <a:r>
              <a:t>（1）慢波睡眠（非快动眼睡眠）：与体力</a:t>
            </a:r>
          </a:p>
          <a:p>
            <a:r>
              <a:t>                        恢复、促进生长相关。</a:t>
            </a:r>
          </a:p>
          <a:p>
            <a:r>
              <a:t>（2）快波睡眠（快动眼睡眠）：</a:t>
            </a:r>
          </a:p>
          <a:p>
            <a:r>
              <a:t>                       与智力恢复相关。 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催眠药：引发类似正常睡眠药品。</a:t>
            </a:r>
          </a:p>
          <a:p>
            <a:r>
              <a:t>镇静药：小剂量时可使服用者处于平静或思睡状态</a:t>
            </a:r>
          </a:p>
          <a:p>
            <a:r>
              <a:t>二者之间无显著界限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巴比妥类药品作用强弱、快慢、作用时间长短取决于</a:t>
            </a:r>
          </a:p>
          <a:p>
            <a:r>
              <a:t>药品解离常数(pKa)</a:t>
            </a:r>
          </a:p>
          <a:p>
            <a:r>
              <a:t>油水分配系数(lgP)</a:t>
            </a:r>
          </a:p>
          <a:p>
            <a:r>
              <a:t>代谢失活过程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　　化学名：5-乙基-5-苯基-丙二酰脲，又称鲁米那。</a:t>
            </a:r>
          </a:p>
          <a:p>
            <a:r>
              <a:t>　　为白色有光泽结晶性粉末，无臭，味微苦。在乙醚、氯仿、乙醇、氢氧化钠或碳酸钠中溶解，水中极微溶解。熔点174.5-178℃。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分子中含有环丙二酰脲结构，可互变为烯醇式呈弱酸性，溶于氢氧化钠或碳酸钠溶液中生成苯巴比妥钠盐。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苯巴比妥钠易溶于水，可作成注射剂，忌与酸性药品配伍，勿暴露于空气中。 </a:t>
            </a:r>
          </a:p>
          <a:p>
            <a:r>
              <a:t>   苯巴比妥分子中含有酰脲结构，易水解，其钠盐水溶液更易水解。水解速率随温度升高而加速，产生2-苯基丁酰脲沉淀而失去活性。为预防水解需制成粉针剂，临用现配。 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判别巴比妥类药品和含硫巴比妥类药品方法：</a:t>
            </a:r>
          </a:p>
          <a:p>
            <a:r>
              <a:t>  苯巴比妥与吡啶和硫酸铜溶液作用显紫色，</a:t>
            </a:r>
          </a:p>
          <a:p>
            <a:r>
              <a:t>　含硫巴比妥类药品显绿色。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用于区分不含芳环巴比妥类药品</a:t>
            </a:r>
            <a:br/>
          </a:p>
          <a:p>
            <a:r>
              <a:t>分子中含有芳环，可与亚硝酸钠-硫酸反应呈橙黄色；</a:t>
            </a:r>
          </a:p>
          <a:p>
            <a:r>
              <a:t>与甲醛-硫酸反应在两液层交界处生成玫瑰红色环。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用于判别和含量测定 </a:t>
            </a:r>
          </a:p>
          <a:p/>
          <a:p>
            <a:r>
              <a:t>   苯巴比妥在碳酸钠溶液中与硝酸银溶液作用，先生成可溶性一银盐，再与硝酸银溶液作用生成不溶性二银盐白色沉淀，可溶于过量氨试液中（与苯妥英钠相区分）。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适用    </a:t>
            </a:r>
          </a:p>
          <a:p>
            <a:r>
              <a:t>  镇静、催眠、抗惊厥、抗癫痫及麻醉前给药。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基本化学结构是由一个含两个氮原子二氮杂卓环（B）和苯环（A）并和而成,两个氮原子多数在1和4位，故又称为1，4-苯并二氮杂卓。</a:t>
            </a:r>
          </a:p>
          <a:p>
            <a:r>
              <a:t>  苯二氮卓类又以1，4-苯二氮卓类化合物生理活性最强。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1-甲基-5-苯基-7-氯-1,3-二氢-2H-1,4-苯并二氮杂卓-2-酮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理化性质</a:t>
            </a:r>
          </a:p>
          <a:p>
            <a:r>
              <a:t>    1-甲基-5-苯基-7-氯-1,3-二氢-2H-1,4-苯并二氮杂卓-2-酮，又称安定。</a:t>
            </a:r>
          </a:p>
          <a:p>
            <a:r>
              <a:t>  为白色或类白色结晶性粉末，无臭，味微苦。在空气中稳定，在丙酮、氯仿、乙醇中易溶解，在水中几乎不溶。熔点130-134℃。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  <a:p>
            <a:r>
              <a:t>   含有烯胺和酰胺结构，遇酸或碱，受热易水解，生成2-甲氨基-5-氯－二苯甲酮和甘氨酸。注射液常以盐酸调整为PH6.2-6.9，并用100℃流通蒸汽进行灭菌。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CDF1C-111E-453F-8636-D8E8A1A31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CDDE5-55E4-4C4F-B382-05F22A6FE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CFB1F-2F98-4F8B-B0DD-820FED853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D3FB8-A3C5-4EFB-98D7-36F0F880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2EA7E-82FD-44B0-874F-6C7F870AB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C35FA9-CFFE-4B58-B20B-06B869E9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5C79F3-F814-4ADB-873E-5A23A3819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DEE3D-8D97-481C-9C1F-588CB25A1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415E6-21B3-4438-A2F7-AE3FBB4CB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95177-A2E3-49B3-A9FC-49E07D33E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30849-F95F-4F9F-AECF-BC7566E73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2050" name="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grpSp>
          <p:nvGrpSpPr>
            <p:cNvPr id="2051" name=""/>
            <p:cNvGrpSpPr/>
            <p:nvPr/>
          </p:nvGrpSpPr>
          <p:grpSpPr>
            <a:xfrm>
              <a:off x="0" y="0"/>
              <a:ext cx="5760" cy="4320"/>
              <a:chExt cx="5760" cy="4320"/>
            </a:xfrm>
          </p:grpSpPr>
          <p:sp>
            <p:nvSpPr>
              <p:cNvPr id="2052" name=""/>
              <p:cNvSpPr/>
              <p:nvPr/>
            </p:nvSpPr>
            <p:spPr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  <a:miter lim="800000"/>
              </a:ln>
              <a:effectLst/>
            </p:spPr>
            <p:txBody>
              <a:bodyPr/>
              <a:lstStyle>
                <a:defPPr algn="ctr" eaLnBrk="1" hangingPunct="1">
                  <a:defRPr lang="zh-CN">
                    <a:latin typeface="Tahoma" pitchFamily="2" charset="0"/>
                  </a:defRPr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5pPr>
              </a:lstStyle>
              <a:p/>
            </p:txBody>
          </p:sp>
          <p:grpSp>
            <p:nvGrpSpPr>
              <p:cNvPr id="2053" name=""/>
              <p:cNvGrpSpPr/>
              <p:nvPr/>
            </p:nvGrpSpPr>
            <p:grpSpPr>
              <a:xfrm>
                <a:off x="0" y="0"/>
                <a:ext cx="5760" cy="4320"/>
                <a:chExt cx="5760" cy="4320"/>
              </a:xfrm>
            </p:grpSpPr>
            <p:cxnSp>
              <p:nvCxnSpPr>
                <p:cNvPr id="2054" name=""/>
                <p:cNvCxnSpPr/>
                <p:nvPr/>
              </p:nvCxnSpPr>
              <p:spPr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55" name=""/>
                <p:cNvCxnSpPr/>
                <p:nvPr/>
              </p:nvCxnSpPr>
              <p:spPr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56" name=""/>
                <p:cNvCxnSpPr/>
                <p:nvPr/>
              </p:nvCxnSpPr>
              <p:spPr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57" name=""/>
                <p:cNvCxnSpPr/>
                <p:nvPr/>
              </p:nvCxnSpPr>
              <p:spPr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58" name=""/>
                <p:cNvCxnSpPr/>
                <p:nvPr/>
              </p:nvCxnSpPr>
              <p:spPr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59" name=""/>
                <p:cNvCxnSpPr/>
                <p:nvPr/>
              </p:nvCxnSpPr>
              <p:spPr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0" name=""/>
                <p:cNvCxnSpPr/>
                <p:nvPr/>
              </p:nvCxnSpPr>
              <p:spPr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1" name=""/>
                <p:cNvCxnSpPr/>
                <p:nvPr/>
              </p:nvCxnSpPr>
              <p:spPr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2" name=""/>
                <p:cNvCxnSpPr/>
                <p:nvPr/>
              </p:nvCxnSpPr>
              <p:spPr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3" name=""/>
                <p:cNvCxnSpPr/>
                <p:nvPr/>
              </p:nvCxnSpPr>
              <p:spPr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4" name=""/>
                <p:cNvCxnSpPr/>
                <p:nvPr/>
              </p:nvCxnSpPr>
              <p:spPr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5" name=""/>
                <p:cNvCxnSpPr/>
                <p:nvPr/>
              </p:nvCxnSpPr>
              <p:spPr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6" name=""/>
                <p:cNvCxnSpPr/>
                <p:nvPr/>
              </p:nvCxnSpPr>
              <p:spPr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7" name=""/>
                <p:cNvCxnSpPr/>
                <p:nvPr/>
              </p:nvCxnSpPr>
              <p:spPr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8" name=""/>
                <p:cNvCxnSpPr/>
                <p:nvPr/>
              </p:nvCxnSpPr>
              <p:spPr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69" name=""/>
                <p:cNvCxnSpPr/>
                <p:nvPr/>
              </p:nvCxnSpPr>
              <p:spPr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0" name=""/>
                <p:cNvCxnSpPr/>
                <p:nvPr/>
              </p:nvCxnSpPr>
              <p:spPr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1" name=""/>
                <p:cNvCxnSpPr/>
                <p:nvPr/>
              </p:nvCxnSpPr>
              <p:spPr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2" name=""/>
                <p:cNvCxnSpPr/>
                <p:nvPr/>
              </p:nvCxnSpPr>
              <p:spPr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3" name=""/>
                <p:cNvCxnSpPr/>
                <p:nvPr/>
              </p:nvCxnSpPr>
              <p:spPr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4" name=""/>
                <p:cNvCxnSpPr/>
                <p:nvPr/>
              </p:nvCxnSpPr>
              <p:spPr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5" name=""/>
                <p:cNvCxnSpPr/>
                <p:nvPr/>
              </p:nvCxnSpPr>
              <p:spPr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6" name=""/>
                <p:cNvCxnSpPr/>
                <p:nvPr/>
              </p:nvCxnSpPr>
              <p:spPr>
                <a:xfrm flipH="1">
                  <a:off x="19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7" name=""/>
                <p:cNvCxnSpPr/>
                <p:nvPr/>
              </p:nvCxnSpPr>
              <p:spPr>
                <a:xfrm flipH="1">
                  <a:off x="38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8" name=""/>
                <p:cNvCxnSpPr/>
                <p:nvPr/>
              </p:nvCxnSpPr>
              <p:spPr>
                <a:xfrm flipH="1">
                  <a:off x="57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79" name=""/>
                <p:cNvCxnSpPr/>
                <p:nvPr/>
              </p:nvCxnSpPr>
              <p:spPr>
                <a:xfrm flipH="1">
                  <a:off x="76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0" name=""/>
                <p:cNvCxnSpPr/>
                <p:nvPr/>
              </p:nvCxnSpPr>
              <p:spPr>
                <a:xfrm flipH="1">
                  <a:off x="96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1" name=""/>
                <p:cNvCxnSpPr/>
                <p:nvPr/>
              </p:nvCxnSpPr>
              <p:spPr>
                <a:xfrm flipH="1">
                  <a:off x="115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2" name=""/>
                <p:cNvCxnSpPr/>
                <p:nvPr/>
              </p:nvCxnSpPr>
              <p:spPr>
                <a:xfrm flipH="1">
                  <a:off x="134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3" name=""/>
                <p:cNvCxnSpPr/>
                <p:nvPr/>
              </p:nvCxnSpPr>
              <p:spPr>
                <a:xfrm flipH="1">
                  <a:off x="153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4" name=""/>
                <p:cNvCxnSpPr/>
                <p:nvPr/>
              </p:nvCxnSpPr>
              <p:spPr>
                <a:xfrm flipH="1">
                  <a:off x="172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5" name=""/>
                <p:cNvCxnSpPr/>
                <p:nvPr/>
              </p:nvCxnSpPr>
              <p:spPr>
                <a:xfrm flipH="1">
                  <a:off x="192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6" name=""/>
                <p:cNvCxnSpPr/>
                <p:nvPr/>
              </p:nvCxnSpPr>
              <p:spPr>
                <a:xfrm flipH="1">
                  <a:off x="211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7" name=""/>
                <p:cNvCxnSpPr/>
                <p:nvPr/>
              </p:nvCxnSpPr>
              <p:spPr>
                <a:xfrm flipH="1">
                  <a:off x="230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8" name=""/>
                <p:cNvCxnSpPr/>
                <p:nvPr/>
              </p:nvCxnSpPr>
              <p:spPr>
                <a:xfrm flipH="1">
                  <a:off x="249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89" name=""/>
                <p:cNvCxnSpPr/>
                <p:nvPr/>
              </p:nvCxnSpPr>
              <p:spPr>
                <a:xfrm flipH="1">
                  <a:off x="268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0" name=""/>
                <p:cNvCxnSpPr/>
                <p:nvPr/>
              </p:nvCxnSpPr>
              <p:spPr>
                <a:xfrm flipH="1">
                  <a:off x="288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1" name=""/>
                <p:cNvCxnSpPr/>
                <p:nvPr/>
              </p:nvCxnSpPr>
              <p:spPr>
                <a:xfrm flipH="1">
                  <a:off x="307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2" name=""/>
                <p:cNvCxnSpPr/>
                <p:nvPr/>
              </p:nvCxnSpPr>
              <p:spPr>
                <a:xfrm flipH="1">
                  <a:off x="326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3" name=""/>
                <p:cNvCxnSpPr/>
                <p:nvPr/>
              </p:nvCxnSpPr>
              <p:spPr>
                <a:xfrm flipH="1">
                  <a:off x="345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4" name=""/>
                <p:cNvCxnSpPr/>
                <p:nvPr/>
              </p:nvCxnSpPr>
              <p:spPr>
                <a:xfrm flipH="1">
                  <a:off x="364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5" name=""/>
                <p:cNvCxnSpPr/>
                <p:nvPr/>
              </p:nvCxnSpPr>
              <p:spPr>
                <a:xfrm flipH="1">
                  <a:off x="384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6" name=""/>
                <p:cNvCxnSpPr/>
                <p:nvPr/>
              </p:nvCxnSpPr>
              <p:spPr>
                <a:xfrm flipH="1">
                  <a:off x="403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7" name=""/>
                <p:cNvCxnSpPr/>
                <p:nvPr/>
              </p:nvCxnSpPr>
              <p:spPr>
                <a:xfrm flipH="1">
                  <a:off x="422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8" name=""/>
                <p:cNvCxnSpPr/>
                <p:nvPr/>
              </p:nvCxnSpPr>
              <p:spPr>
                <a:xfrm flipH="1">
                  <a:off x="441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099" name=""/>
                <p:cNvCxnSpPr/>
                <p:nvPr/>
              </p:nvCxnSpPr>
              <p:spPr>
                <a:xfrm flipH="1">
                  <a:off x="460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100" name=""/>
                <p:cNvCxnSpPr/>
                <p:nvPr/>
              </p:nvCxnSpPr>
              <p:spPr>
                <a:xfrm flipH="1">
                  <a:off x="480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101" name=""/>
                <p:cNvCxnSpPr/>
                <p:nvPr/>
              </p:nvCxnSpPr>
              <p:spPr>
                <a:xfrm flipH="1">
                  <a:off x="499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102" name=""/>
                <p:cNvCxnSpPr/>
                <p:nvPr/>
              </p:nvCxnSpPr>
              <p:spPr>
                <a:xfrm flipH="1">
                  <a:off x="518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103" name=""/>
                <p:cNvCxnSpPr/>
                <p:nvPr/>
              </p:nvCxnSpPr>
              <p:spPr>
                <a:xfrm flipH="1">
                  <a:off x="537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2104" name=""/>
                <p:cNvCxnSpPr/>
                <p:nvPr/>
              </p:nvCxnSpPr>
              <p:spPr>
                <a:xfrm flipH="1">
                  <a:off x="556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</p:grpSp>
          <p:cxnSp>
            <p:nvCxnSpPr>
              <p:cNvPr id="2105" name=""/>
              <p:cNvCxnSpPr/>
              <p:nvPr/>
            </p:nvCxnSpPr>
            <p:spPr>
              <a:xfrm flipH="1">
                <a:off x="5568" y="0"/>
                <a:ext cx="0" cy="1488"/>
              </a:xfrm>
              <a:prstGeom prst="line">
                <a:avLst/>
              </a:prstGeom>
              <a:noFill/>
              <a:ln cmpd="sng">
                <a:solidFill>
                  <a:schemeClr val="hlink"/>
                </a:solidFill>
                <a:miter lim="800000"/>
              </a:ln>
            </p:spPr>
          </p:cxnSp>
        </p:grpSp>
        <p:grpSp>
          <p:nvGrpSpPr>
            <p:cNvPr id="2106" name=""/>
            <p:cNvGrpSpPr/>
            <p:nvPr/>
          </p:nvGrpSpPr>
          <p:grpSpPr>
            <a:xfrm>
              <a:off x="3" y="559"/>
              <a:ext cx="4192" cy="1796"/>
              <a:chExt cx="4192" cy="1796"/>
            </a:xfrm>
          </p:grpSpPr>
          <p:cxnSp>
            <p:nvCxnSpPr>
              <p:cNvPr id="2107" name=""/>
              <p:cNvCxnSpPr/>
              <p:nvPr/>
            </p:nvCxnSpPr>
            <p:spPr>
              <a:xfrm flipH="1">
                <a:off x="503" y="0"/>
                <a:ext cx="0" cy="1796"/>
              </a:xfrm>
              <a:prstGeom prst="line">
                <a:avLst/>
              </a:prstGeom>
              <a:noFill/>
              <a:ln cmpd="sng"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2108" name=""/>
              <p:cNvCxnSpPr/>
              <p:nvPr/>
            </p:nvCxnSpPr>
            <p:spPr>
              <a:xfrm flipH="1" flipV="1">
                <a:off x="0" y="1365"/>
                <a:ext cx="3211" cy="1"/>
              </a:xfrm>
              <a:prstGeom prst="line">
                <a:avLst/>
              </a:prstGeom>
              <a:noFill/>
              <a:ln cmpd="sng"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2109" name=""/>
              <p:cNvCxnSpPr/>
              <p:nvPr/>
            </p:nvCxnSpPr>
            <p:spPr>
              <a:xfrm flipH="1" flipV="1">
                <a:off x="381" y="379"/>
                <a:ext cx="3811" cy="1"/>
              </a:xfrm>
              <a:prstGeom prst="line">
                <a:avLst/>
              </a:prstGeom>
              <a:noFill/>
              <a:ln cmpd="sng">
                <a:solidFill>
                  <a:schemeClr val="hlink"/>
                </a:solidFill>
                <a:miter lim="800000"/>
              </a:ln>
            </p:spPr>
          </p:cxnSp>
          <p:sp>
            <p:nvSpPr>
              <p:cNvPr id="2110" name=""/>
              <p:cNvSpPr/>
              <p:nvPr/>
            </p:nvSpPr>
            <p:spPr>
              <a:xfrm rot="16200000" flipH="1">
                <a:off x="421" y="301"/>
                <a:ext cx="156" cy="157"/>
              </a:xfrm>
              <a:custGeom>
                <a:avLst>
                  <a:gd name="adj0" fmla="val -27693894"/>
                  <a:gd name="adj1" fmla="val 54246537"/>
                </a:avLst>
                <a:gdLst>
                  <a:gd name="GT10" fmla="*/ adj0 21600 100000"/>
                  <a:gd name="GT11" fmla="*/ adj1 21600 100000"/>
                  <a:gd name="GT12" fmla="*/ 21600 w 43195"/>
                  <a:gd name="GT13" fmla="+- l GT12 0"/>
                  <a:gd name="GT14" fmla="*/ 21600 h 43200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21114" y="5"/>
                  </a:cxn>
                  <a:cxn ang="0">
                    <a:pos x="0" y="22056"/>
                  </a:cxn>
                  <a:cxn ang="0">
                    <a:pos x="21595" y="21600"/>
                  </a:cxn>
                </a:cxnLst>
                <a:rect l="l" t="t" r="GT13" b="GT15"/>
                <a:pathLst>
                  <a:path w="43195" h="43200" fill="none">
                    <a:moveTo>
                      <a:pt x="21114" y="5"/>
                    </a:moveTo>
                    <a:arcTo wR="21600" hR="21600" stAng="-5476559" swAng="16203978"/>
                  </a:path>
                  <a:path w="43195" h="43200" stroke="0">
                    <a:moveTo>
                      <a:pt x="21114" y="5"/>
                    </a:moveTo>
                    <a:arcTo wR="21600" hR="21600" stAng="-5476559" swAng="16203978"/>
                    <a:lnTo>
                      <a:pt x="21595" y="21600"/>
                    </a:lnTo>
                    <a:close/>
                  </a:path>
                </a:pathLst>
              </a:custGeom>
              <a:noFill/>
              <a:ln cmpd="sng"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ctr" eaLnBrk="1" hangingPunct="1">
                  <a:defRPr lang="zh-CN">
                    <a:latin typeface="Tahoma" pitchFamily="2" charset="0"/>
                  </a:defRPr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5pPr>
              </a:lstStyle>
              <a:p/>
            </p:txBody>
          </p:sp>
        </p:grpSp>
        <p:grpSp>
          <p:nvGrpSpPr>
            <p:cNvPr id="2111" name=""/>
            <p:cNvGrpSpPr/>
            <p:nvPr/>
          </p:nvGrpSpPr>
          <p:grpSpPr>
            <a:xfrm>
              <a:off x="1480" y="1952"/>
              <a:ext cx="3808" cy="1812"/>
              <a:chExt cx="3808" cy="1812"/>
            </a:xfrm>
          </p:grpSpPr>
          <p:cxnSp>
            <p:nvCxnSpPr>
              <p:cNvPr id="2112" name=""/>
              <p:cNvCxnSpPr/>
              <p:nvPr/>
            </p:nvCxnSpPr>
            <p:spPr>
              <a:xfrm flipV="1">
                <a:off x="0" y="1490"/>
                <a:ext cx="3808" cy="0"/>
              </a:xfrm>
              <a:prstGeom prst="line">
                <a:avLst/>
              </a:prstGeom>
              <a:noFill/>
              <a:ln cmpd="sng"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2113" name=""/>
              <p:cNvCxnSpPr/>
              <p:nvPr/>
            </p:nvCxnSpPr>
            <p:spPr>
              <a:xfrm flipH="1">
                <a:off x="3692" y="0"/>
                <a:ext cx="0" cy="1812"/>
              </a:xfrm>
              <a:prstGeom prst="line">
                <a:avLst/>
              </a:prstGeom>
              <a:noFill/>
              <a:ln cmpd="sng">
                <a:solidFill>
                  <a:schemeClr val="hlink"/>
                </a:solidFill>
                <a:miter lim="800000"/>
              </a:ln>
            </p:spPr>
          </p:cxnSp>
          <p:sp>
            <p:nvSpPr>
              <p:cNvPr id="2114" name=""/>
              <p:cNvSpPr/>
              <p:nvPr/>
            </p:nvSpPr>
            <p:spPr>
              <a:xfrm rot="5400000">
                <a:off x="3616" y="1394"/>
                <a:ext cx="156" cy="157"/>
              </a:xfrm>
              <a:custGeom>
                <a:avLst>
                  <a:gd name="adj0" fmla="val -27693894"/>
                  <a:gd name="adj1" fmla="val 54246537"/>
                </a:avLst>
                <a:gdLst>
                  <a:gd name="GT10" fmla="*/ adj0 21600 100000"/>
                  <a:gd name="GT11" fmla="*/ adj1 21600 100000"/>
                  <a:gd name="GT12" fmla="*/ 21600 w 43195"/>
                  <a:gd name="GT13" fmla="+- l GT12 0"/>
                  <a:gd name="GT14" fmla="*/ 21600 h 43200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21114" y="5"/>
                  </a:cxn>
                  <a:cxn ang="0">
                    <a:pos x="0" y="22056"/>
                  </a:cxn>
                  <a:cxn ang="0">
                    <a:pos x="21595" y="21600"/>
                  </a:cxn>
                </a:cxnLst>
                <a:rect l="l" t="t" r="GT13" b="GT15"/>
                <a:pathLst>
                  <a:path w="43195" h="43200" fill="none">
                    <a:moveTo>
                      <a:pt x="21114" y="5"/>
                    </a:moveTo>
                    <a:arcTo wR="21600" hR="21600" stAng="-5476559" swAng="16203978"/>
                  </a:path>
                  <a:path w="43195" h="43200" stroke="0">
                    <a:moveTo>
                      <a:pt x="21114" y="5"/>
                    </a:moveTo>
                    <a:arcTo wR="21600" hR="21600" stAng="-5476559" swAng="16203978"/>
                    <a:lnTo>
                      <a:pt x="21595" y="21600"/>
                    </a:lnTo>
                    <a:close/>
                  </a:path>
                </a:pathLst>
              </a:custGeom>
              <a:noFill/>
              <a:ln cmpd="sng"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ctr" eaLnBrk="1" hangingPunct="1">
                  <a:defRPr lang="zh-CN">
                    <a:latin typeface="Tahoma" pitchFamily="2" charset="0"/>
                  </a:defRPr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5pPr>
              </a:lstStyle>
              <a:p/>
            </p:txBody>
          </p:sp>
        </p:grpSp>
      </p:grpSp>
      <p:sp>
        <p:nvSpPr>
          <p:cNvPr id="2115" name=""/>
          <p:cNvSpPr/>
          <p:nvPr>
            <p:ph type="ctrTitle"/>
          </p:nvPr>
        </p:nvSpPr>
        <p:spPr>
          <a:xfrm>
            <a:off x="990600" y="1752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116" name="" descr="Rectangle: Click to edit Master text styles&#13;&#10;Second level&#13;&#10;Third level&#13;&#10;Fourth level&#13;&#10;Fifth level"/>
          <p:cNvSpPr/>
          <p:nvPr>
            <p:ph type="subTitle" idx="1"/>
          </p:nvPr>
        </p:nvSpPr>
        <p:spPr>
          <a:xfrm>
            <a:off x="990600" y="3309938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None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4572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None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9144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None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3716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None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18288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None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117" name=""/>
          <p:cNvSpPr/>
          <p:nvPr>
            <p:ph type="dt" sz="quarter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118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8D1D7A04-A198-4A3D-B51E-3F93B3F26A5B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119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2D0EA7E1-79CB-48A0-A270-E0D14A383407}" type="slidenum">
              <a:rPr sz="1400">
                <a:latin typeface="Tahoma" pitchFamily="2" charset="0"/>
              </a:rPr>
              <a:t>*</a:t>
            </a:fld>
            <a:endParaRPr sz="1400">
              <a:latin typeface="Tahoma" pitchFamily="2" charset="0"/>
            </a:endParaRPr>
          </a:p>
        </p:txBody>
      </p:sp>
      <p:pic>
        <p:nvPicPr>
          <p:cNvPr id="2120" name=""/>
          <p:cNvPicPr/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6324600"/>
            <a:ext cx="9144000" cy="533400"/>
          </a:xfrm>
          <a:prstGeom prst="rect">
            <a:avLst/>
          </a:prstGeom>
          <a:noFill/>
          <a:ln cmpd="sng">
            <a:noFill/>
            <a:miter lim="800000"/>
          </a:ln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0F8B365-C866-4AFB-9F4E-0B251100342E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latin typeface="Tahoma" pitchFamily="2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72D8F214-B48E-4898-A360-1B5D4227144F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latin typeface="Tahoma" pitchFamily="2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682D113-C866-4692-85B4-3617BC065748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latin typeface="Tahoma" pitchFamily="2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1026" name="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grpSp>
          <p:nvGrpSpPr>
            <p:cNvPr id="1027" name=""/>
            <p:cNvGrpSpPr/>
            <p:nvPr/>
          </p:nvGrpSpPr>
          <p:grpSpPr>
            <a:xfrm>
              <a:off x="0" y="0"/>
              <a:ext cx="5760" cy="4320"/>
              <a:chExt cx="5760" cy="4320"/>
            </a:xfrm>
          </p:grpSpPr>
          <p:grpSp>
            <p:nvGrpSpPr>
              <p:cNvPr id="1028" name=""/>
              <p:cNvGrpSpPr/>
              <p:nvPr/>
            </p:nvGrpSpPr>
            <p:grpSpPr>
              <a:xfrm>
                <a:off x="0" y="192"/>
                <a:ext cx="5760" cy="4032"/>
                <a:chExt cx="5760" cy="4032"/>
              </a:xfrm>
            </p:grpSpPr>
            <p:cxnSp>
              <p:nvCxnSpPr>
                <p:cNvPr id="1029" name=""/>
                <p:cNvCxnSpPr/>
                <p:nvPr/>
              </p:nvCxnSpPr>
              <p:spPr>
                <a:xfrm>
                  <a:off x="0" y="0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0" name=""/>
                <p:cNvCxnSpPr/>
                <p:nvPr/>
              </p:nvCxnSpPr>
              <p:spPr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1" name=""/>
                <p:cNvCxnSpPr/>
                <p:nvPr/>
              </p:nvCxnSpPr>
              <p:spPr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2" name=""/>
                <p:cNvCxnSpPr/>
                <p:nvPr/>
              </p:nvCxnSpPr>
              <p:spPr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3" name=""/>
                <p:cNvCxnSpPr/>
                <p:nvPr/>
              </p:nvCxnSpPr>
              <p:spPr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4" name=""/>
                <p:cNvCxnSpPr/>
                <p:nvPr/>
              </p:nvCxnSpPr>
              <p:spPr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5" name=""/>
                <p:cNvCxnSpPr/>
                <p:nvPr/>
              </p:nvCxnSpPr>
              <p:spPr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6" name=""/>
                <p:cNvCxnSpPr/>
                <p:nvPr/>
              </p:nvCxnSpPr>
              <p:spPr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7" name=""/>
                <p:cNvCxnSpPr/>
                <p:nvPr/>
              </p:nvCxnSpPr>
              <p:spPr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8" name=""/>
                <p:cNvCxnSpPr/>
                <p:nvPr/>
              </p:nvCxnSpPr>
              <p:spPr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39" name=""/>
                <p:cNvCxnSpPr/>
                <p:nvPr/>
              </p:nvCxnSpPr>
              <p:spPr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0" name=""/>
                <p:cNvCxnSpPr/>
                <p:nvPr/>
              </p:nvCxnSpPr>
              <p:spPr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1" name=""/>
                <p:cNvCxnSpPr/>
                <p:nvPr/>
              </p:nvCxnSpPr>
              <p:spPr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2" name=""/>
                <p:cNvCxnSpPr/>
                <p:nvPr/>
              </p:nvCxnSpPr>
              <p:spPr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3" name=""/>
                <p:cNvCxnSpPr/>
                <p:nvPr/>
              </p:nvCxnSpPr>
              <p:spPr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4" name=""/>
                <p:cNvCxnSpPr/>
                <p:nvPr/>
              </p:nvCxnSpPr>
              <p:spPr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5" name=""/>
                <p:cNvCxnSpPr/>
                <p:nvPr/>
              </p:nvCxnSpPr>
              <p:spPr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6" name=""/>
                <p:cNvCxnSpPr/>
                <p:nvPr/>
              </p:nvCxnSpPr>
              <p:spPr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7" name=""/>
                <p:cNvCxnSpPr/>
                <p:nvPr/>
              </p:nvCxnSpPr>
              <p:spPr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8" name=""/>
                <p:cNvCxnSpPr/>
                <p:nvPr/>
              </p:nvCxnSpPr>
              <p:spPr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49" name=""/>
                <p:cNvCxnSpPr/>
                <p:nvPr/>
              </p:nvCxnSpPr>
              <p:spPr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50" name=""/>
                <p:cNvCxnSpPr/>
                <p:nvPr/>
              </p:nvCxnSpPr>
              <p:spPr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</p:grpSp>
          <p:grpSp>
            <p:nvGrpSpPr>
              <p:cNvPr id="1051" name=""/>
              <p:cNvGrpSpPr/>
              <p:nvPr/>
            </p:nvGrpSpPr>
            <p:grpSpPr>
              <a:xfrm>
                <a:off x="192" y="0"/>
                <a:ext cx="5376" cy="4320"/>
                <a:chExt cx="5376" cy="4320"/>
              </a:xfrm>
            </p:grpSpPr>
            <p:cxnSp>
              <p:nvCxnSpPr>
                <p:cNvPr id="1052" name=""/>
                <p:cNvCxnSpPr/>
                <p:nvPr/>
              </p:nvCxnSpPr>
              <p:spPr>
                <a:xfrm flipH="1">
                  <a:off x="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53" name=""/>
                <p:cNvCxnSpPr/>
                <p:nvPr/>
              </p:nvCxnSpPr>
              <p:spPr>
                <a:xfrm flipH="1">
                  <a:off x="19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54" name=""/>
                <p:cNvCxnSpPr/>
                <p:nvPr/>
              </p:nvCxnSpPr>
              <p:spPr>
                <a:xfrm flipH="1">
                  <a:off x="38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55" name=""/>
                <p:cNvCxnSpPr/>
                <p:nvPr/>
              </p:nvCxnSpPr>
              <p:spPr>
                <a:xfrm flipH="1">
                  <a:off x="57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56" name=""/>
                <p:cNvCxnSpPr/>
                <p:nvPr/>
              </p:nvCxnSpPr>
              <p:spPr>
                <a:xfrm flipH="1">
                  <a:off x="76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57" name=""/>
                <p:cNvCxnSpPr/>
                <p:nvPr/>
              </p:nvCxnSpPr>
              <p:spPr>
                <a:xfrm flipH="1">
                  <a:off x="96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58" name=""/>
                <p:cNvCxnSpPr/>
                <p:nvPr/>
              </p:nvCxnSpPr>
              <p:spPr>
                <a:xfrm flipH="1">
                  <a:off x="115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59" name=""/>
                <p:cNvCxnSpPr/>
                <p:nvPr/>
              </p:nvCxnSpPr>
              <p:spPr>
                <a:xfrm flipH="1">
                  <a:off x="134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0" name=""/>
                <p:cNvCxnSpPr/>
                <p:nvPr/>
              </p:nvCxnSpPr>
              <p:spPr>
                <a:xfrm flipH="1">
                  <a:off x="153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1" name=""/>
                <p:cNvCxnSpPr/>
                <p:nvPr/>
              </p:nvCxnSpPr>
              <p:spPr>
                <a:xfrm flipH="1">
                  <a:off x="172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2" name=""/>
                <p:cNvCxnSpPr/>
                <p:nvPr/>
              </p:nvCxnSpPr>
              <p:spPr>
                <a:xfrm flipH="1">
                  <a:off x="192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3" name=""/>
                <p:cNvCxnSpPr/>
                <p:nvPr/>
              </p:nvCxnSpPr>
              <p:spPr>
                <a:xfrm flipH="1">
                  <a:off x="211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4" name=""/>
                <p:cNvCxnSpPr/>
                <p:nvPr/>
              </p:nvCxnSpPr>
              <p:spPr>
                <a:xfrm flipH="1">
                  <a:off x="230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5" name=""/>
                <p:cNvCxnSpPr/>
                <p:nvPr/>
              </p:nvCxnSpPr>
              <p:spPr>
                <a:xfrm flipH="1">
                  <a:off x="249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6" name=""/>
                <p:cNvCxnSpPr/>
                <p:nvPr/>
              </p:nvCxnSpPr>
              <p:spPr>
                <a:xfrm flipH="1">
                  <a:off x="268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7" name=""/>
                <p:cNvCxnSpPr/>
                <p:nvPr/>
              </p:nvCxnSpPr>
              <p:spPr>
                <a:xfrm flipH="1">
                  <a:off x="288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8" name=""/>
                <p:cNvCxnSpPr/>
                <p:nvPr/>
              </p:nvCxnSpPr>
              <p:spPr>
                <a:xfrm flipH="1">
                  <a:off x="307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69" name=""/>
                <p:cNvCxnSpPr/>
                <p:nvPr/>
              </p:nvCxnSpPr>
              <p:spPr>
                <a:xfrm flipH="1">
                  <a:off x="326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0" name=""/>
                <p:cNvCxnSpPr/>
                <p:nvPr/>
              </p:nvCxnSpPr>
              <p:spPr>
                <a:xfrm flipH="1">
                  <a:off x="345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1" name=""/>
                <p:cNvCxnSpPr/>
                <p:nvPr/>
              </p:nvCxnSpPr>
              <p:spPr>
                <a:xfrm flipH="1">
                  <a:off x="364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2" name=""/>
                <p:cNvCxnSpPr/>
                <p:nvPr/>
              </p:nvCxnSpPr>
              <p:spPr>
                <a:xfrm flipH="1">
                  <a:off x="384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3" name=""/>
                <p:cNvCxnSpPr/>
                <p:nvPr/>
              </p:nvCxnSpPr>
              <p:spPr>
                <a:xfrm flipH="1">
                  <a:off x="403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4" name=""/>
                <p:cNvCxnSpPr/>
                <p:nvPr/>
              </p:nvCxnSpPr>
              <p:spPr>
                <a:xfrm flipH="1">
                  <a:off x="422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5" name=""/>
                <p:cNvCxnSpPr/>
                <p:nvPr/>
              </p:nvCxnSpPr>
              <p:spPr>
                <a:xfrm flipH="1">
                  <a:off x="441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6" name=""/>
                <p:cNvCxnSpPr/>
                <p:nvPr/>
              </p:nvCxnSpPr>
              <p:spPr>
                <a:xfrm flipH="1">
                  <a:off x="4608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7" name=""/>
                <p:cNvCxnSpPr/>
                <p:nvPr/>
              </p:nvCxnSpPr>
              <p:spPr>
                <a:xfrm flipH="1">
                  <a:off x="4800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8" name=""/>
                <p:cNvCxnSpPr/>
                <p:nvPr/>
              </p:nvCxnSpPr>
              <p:spPr>
                <a:xfrm flipH="1">
                  <a:off x="4992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79" name=""/>
                <p:cNvCxnSpPr/>
                <p:nvPr/>
              </p:nvCxnSpPr>
              <p:spPr>
                <a:xfrm flipH="1">
                  <a:off x="5184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1080" name=""/>
                <p:cNvCxnSpPr/>
                <p:nvPr/>
              </p:nvCxnSpPr>
              <p:spPr>
                <a:xfrm flipH="1">
                  <a:off x="5376" y="0"/>
                  <a:ext cx="0" cy="4320"/>
                </a:xfrm>
                <a:prstGeom prst="line">
                  <a:avLst/>
                </a:prstGeom>
                <a:noFill/>
                <a:ln cmpd="sng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</p:grpSp>
        </p:grpSp>
        <p:sp>
          <p:nvSpPr>
            <p:cNvPr id="1081" name=""/>
            <p:cNvSpPr/>
            <p:nvPr/>
          </p:nvSpPr>
          <p:spPr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  <a:miter lim="800000"/>
            </a:ln>
            <a:effectLst/>
          </p:spPr>
          <p:txBody>
            <a:bodyPr/>
            <a:lstStyle>
              <a:defPPr algn="ctr" eaLnBrk="1" hangingPunct="1">
                <a:defRPr lang="zh-CN">
                  <a:latin typeface="Tahoma" pitchFamily="2" charset="0"/>
                </a:defRPr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none" baseline="0">
                  <a:solidFill>
                    <a:schemeClr val="tx1"/>
                  </a:solidFill>
                  <a:latin typeface="Times New Roman" pitchFamily="2" charset="0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none" baseline="0">
                  <a:solidFill>
                    <a:schemeClr val="tx1"/>
                  </a:solidFill>
                  <a:latin typeface="Times New Roman" pitchFamily="2" charset="0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none" baseline="0">
                  <a:solidFill>
                    <a:schemeClr val="tx1"/>
                  </a:solidFill>
                  <a:latin typeface="Times New Roman" pitchFamily="2" charset="0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none" baseline="0">
                  <a:solidFill>
                    <a:schemeClr val="tx1"/>
                  </a:solidFill>
                  <a:latin typeface="Times New Roman" pitchFamily="2" charset="0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none" baseline="0">
                  <a:solidFill>
                    <a:schemeClr val="tx1"/>
                  </a:solidFill>
                  <a:latin typeface="Times New Roman" pitchFamily="2" charset="0"/>
                  <a:ea typeface="宋体" charset="-122"/>
                </a:defRPr>
              </a:lvl5pPr>
            </a:lstStyle>
            <a:p/>
          </p:txBody>
        </p:sp>
        <p:cxnSp>
          <p:nvCxnSpPr>
            <p:cNvPr id="1082" name=""/>
            <p:cNvCxnSpPr/>
            <p:nvPr/>
          </p:nvCxnSpPr>
          <p:spPr>
            <a:xfrm flipH="1">
              <a:off x="5568" y="0"/>
              <a:ext cx="0" cy="1488"/>
            </a:xfrm>
            <a:prstGeom prst="line">
              <a:avLst/>
            </a:prstGeom>
            <a:noFill/>
            <a:ln cmpd="sng">
              <a:solidFill>
                <a:schemeClr val="hlink"/>
              </a:solidFill>
              <a:miter lim="800000"/>
            </a:ln>
          </p:spPr>
        </p:cxnSp>
        <p:grpSp>
          <p:nvGrpSpPr>
            <p:cNvPr id="1083" name=""/>
            <p:cNvGrpSpPr/>
            <p:nvPr/>
          </p:nvGrpSpPr>
          <p:grpSpPr>
            <a:xfrm>
              <a:off x="261" y="892"/>
              <a:ext cx="1124" cy="1464"/>
              <a:chExt cx="2208" cy="2876"/>
            </a:xfrm>
          </p:grpSpPr>
          <p:cxnSp>
            <p:nvCxnSpPr>
              <p:cNvPr id="1084" name=""/>
              <p:cNvCxnSpPr/>
              <p:nvPr/>
            </p:nvCxnSpPr>
            <p:spPr>
              <a:xfrm flipH="1">
                <a:off x="0" y="121"/>
                <a:ext cx="2208" cy="0"/>
              </a:xfrm>
              <a:prstGeom prst="line">
                <a:avLst/>
              </a:prstGeom>
              <a:noFill/>
              <a:ln cmpd="sng"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1085" name=""/>
              <p:cNvCxnSpPr/>
              <p:nvPr/>
            </p:nvCxnSpPr>
            <p:spPr>
              <a:xfrm flipH="1">
                <a:off x="240" y="4"/>
                <a:ext cx="0" cy="2872"/>
              </a:xfrm>
              <a:prstGeom prst="line">
                <a:avLst/>
              </a:prstGeom>
              <a:noFill/>
              <a:ln cmpd="sng">
                <a:solidFill>
                  <a:schemeClr val="hlink"/>
                </a:solidFill>
                <a:miter lim="800000"/>
              </a:ln>
            </p:spPr>
          </p:cxnSp>
          <p:sp>
            <p:nvSpPr>
              <p:cNvPr id="1086" name=""/>
              <p:cNvSpPr/>
              <p:nvPr/>
            </p:nvSpPr>
            <p:spPr>
              <a:xfrm flipH="1">
                <a:off x="121" y="0"/>
                <a:ext cx="239" cy="239"/>
              </a:xfrm>
              <a:custGeom>
                <a:avLst>
                  <a:gd name="adj0" fmla="val -27693894"/>
                  <a:gd name="adj1" fmla="val 54246537"/>
                </a:avLst>
                <a:gdLst>
                  <a:gd name="GT10" fmla="*/ adj0 21600 100000"/>
                  <a:gd name="GT11" fmla="*/ adj1 21600 100000"/>
                  <a:gd name="GT12" fmla="*/ 21600 w 43195"/>
                  <a:gd name="GT13" fmla="+- l GT12 0"/>
                  <a:gd name="GT14" fmla="*/ 21600 h 43200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21114" y="5"/>
                  </a:cxn>
                  <a:cxn ang="0">
                    <a:pos x="0" y="22056"/>
                  </a:cxn>
                  <a:cxn ang="0">
                    <a:pos x="21595" y="21600"/>
                  </a:cxn>
                </a:cxnLst>
                <a:rect l="l" t="t" r="GT13" b="GT15"/>
                <a:pathLst>
                  <a:path w="43195" h="43200" fill="none">
                    <a:moveTo>
                      <a:pt x="21114" y="5"/>
                    </a:moveTo>
                    <a:arcTo wR="21600" hR="21600" stAng="-5476559" swAng="16203978"/>
                  </a:path>
                  <a:path w="43195" h="43200" stroke="0">
                    <a:moveTo>
                      <a:pt x="21114" y="5"/>
                    </a:moveTo>
                    <a:arcTo wR="21600" hR="21600" stAng="-5476559" swAng="16203978"/>
                    <a:lnTo>
                      <a:pt x="21595" y="21600"/>
                    </a:lnTo>
                    <a:close/>
                  </a:path>
                </a:pathLst>
              </a:custGeom>
              <a:noFill/>
              <a:ln cmpd="sng"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ctr" eaLnBrk="1" hangingPunct="1">
                  <a:defRPr lang="zh-CN">
                    <a:latin typeface="Tahoma" pitchFamily="2" charset="0"/>
                  </a:defRPr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none" baseline="0">
                    <a:solidFill>
                      <a:schemeClr val="tx1"/>
                    </a:solidFill>
                    <a:latin typeface="Times New Roman" pitchFamily="2" charset="0"/>
                    <a:ea typeface="宋体" charset="-122"/>
                  </a:defRPr>
                </a:lvl5pPr>
              </a:lstStyle>
              <a:p/>
            </p:txBody>
          </p:sp>
        </p:grpSp>
      </p:grpSp>
      <p:sp>
        <p:nvSpPr>
          <p:cNvPr id="1087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88" name="" descr="Rectangle: Click to edit Master text styles&#13;&#10;Second level&#13;&#10;Third level&#13;&#10;Fourth level&#13;&#10;Fifth level"/>
          <p:cNvSpPr/>
          <p:nvPr>
            <p:ph type="body" idx="1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89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090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/>
            <a:fld id="{1FD3EC69-D5E5-44AF-AA72-3EB95AB33AE8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091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r"/>
            <a:fld id="{A9DA2292-9984-442E-B944-083CE836BFDB}" type="slidenum">
              <a:rPr sz="1400">
                <a:latin typeface="Tahoma" pitchFamily="2" charset="0"/>
              </a:rPr>
              <a:t>*</a:t>
            </a:fld>
            <a:endParaRPr sz="1400">
              <a:latin typeface="Tahoma" pitchFamily="2" charset="0"/>
            </a:endParaRPr>
          </a:p>
        </p:txBody>
      </p:sp>
      <p:pic>
        <p:nvPicPr>
          <p:cNvPr id="1092" name="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6324600"/>
            <a:ext cx="9144000" cy="533400"/>
          </a:xfrm>
          <a:prstGeom prst="rect">
            <a:avLst/>
          </a:prstGeom>
          <a:noFill/>
          <a:ln cmpd="sng">
            <a:noFill/>
            <a:miter lim="800000"/>
          </a:ln>
        </p:spPr>
      </p:pic>
      <p:sp>
        <p:nvSpPr>
          <p:cNvPr id="1093" name=""/>
          <p:cNvSpPr/>
          <p:nvPr/>
        </p:nvSpPr>
        <p:spPr>
          <a:xfrm>
            <a:off x="0" y="6400800"/>
            <a:ext cx="9144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/>
            <a:r>
              <a:rPr sz="2800" i="1">
                <a:solidFill>
                  <a:srgbClr val="FF6699"/>
                </a:solidFill>
                <a:latin typeface="Monotype Corsiva" pitchFamily="2" charset="0"/>
                <a:ea typeface="华文行楷" pitchFamily="2" charset="-122"/>
              </a:rPr>
              <a:t>药物化学                        Medicinal Chemistry</a:t>
            </a:r>
            <a:r>
              <a:rPr sz="1400" i="1">
                <a:solidFill>
                  <a:srgbClr val="003399"/>
                </a:solidFill>
                <a:latin typeface="Monotype Corsiva" pitchFamily="2" charset="0"/>
                <a:ea typeface="华文行楷" pitchFamily="2" charset="-122"/>
              </a:rPr>
              <a:t> </a:t>
            </a:r>
            <a:endParaRPr sz="1400" i="1">
              <a:solidFill>
                <a:srgbClr val="003399"/>
              </a:solidFill>
              <a:latin typeface="Monotype Corsiva" pitchFamily="2" charset="0"/>
              <a:ea typeface="华文行楷" pitchFamily="2" charset="-122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hf sldNum="0" hdr="0" dt="0"/>
  <p:txStyles>
    <p:titleStyle>
      <a:lvl1pPr marL="0" indent="0" algn="l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baseline="0">
          <a:solidFill>
            <a:schemeClr val="tx2"/>
          </a:solidFill>
          <a:latin typeface="Tahoma" pitchFamily="2" charset="0"/>
          <a:ea typeface="宋体" charset="-122"/>
        </a:defRPr>
      </a:lvl1pPr>
    </p:titleStyle>
    <p:bodyStyle>
      <a:lvl1pPr marL="34290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charset="2"/>
        <a:buChar char="w"/>
        <a:defRPr sz="3200" b="0" i="0" u="none" baseline="0">
          <a:solidFill>
            <a:schemeClr val="tx1"/>
          </a:solidFill>
          <a:latin typeface="Tahoma" pitchFamily="2" charset="0"/>
          <a:ea typeface="宋体" charset="-122"/>
        </a:defRPr>
      </a:lvl1pPr>
      <a:lvl2pPr marL="742950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charset="2"/>
        <a:buChar char="n"/>
        <a:defRPr sz="2800" b="0" i="0" u="none" baseline="0">
          <a:solidFill>
            <a:schemeClr val="tx1"/>
          </a:solidFill>
          <a:latin typeface="Tahoma" pitchFamily="2" charset="0"/>
          <a:ea typeface="宋体" charset="-122"/>
        </a:defRPr>
      </a:lvl2pPr>
      <a:lvl3pPr marL="11430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charset="2"/>
        <a:buChar char="w"/>
        <a:defRPr sz="2400" b="0" i="0" u="none" baseline="0">
          <a:solidFill>
            <a:schemeClr val="tx1"/>
          </a:solidFill>
          <a:latin typeface="Tahoma" pitchFamily="2" charset="0"/>
          <a:ea typeface="宋体" charset="-122"/>
        </a:defRPr>
      </a:lvl3pPr>
      <a:lvl4pPr marL="16002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charset="2"/>
        <a:buChar char="n"/>
        <a:defRPr sz="2000" b="0" i="0" u="none" baseline="0">
          <a:solidFill>
            <a:schemeClr val="tx1"/>
          </a:solidFill>
          <a:latin typeface="Tahoma" pitchFamily="2" charset="0"/>
          <a:ea typeface="宋体" charset="-122"/>
        </a:defRPr>
      </a:lvl4pPr>
      <a:lvl5pPr marL="20574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charset="2"/>
        <a:buChar char="n"/>
        <a:defRPr sz="2000" b="0" i="0" u="none" baseline="0">
          <a:solidFill>
            <a:schemeClr val="tx1"/>
          </a:solidFill>
          <a:latin typeface="Tahoma" pitchFamily="2" charset="0"/>
          <a:ea typeface="宋体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6.w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7.wmf" /><Relationship Id="rId8" Type="http://schemas.openxmlformats.org/officeDocument/2006/relationships/vmlDrawing" Target="../drawings/vmlDrawing1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7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8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oleObject" Target="../embeddings/oleObject4.bin" TargetMode="Internal" /><Relationship Id="rId4" Type="http://schemas.openxmlformats.org/officeDocument/2006/relationships/image" Target="../media/image15.wmf" /><Relationship Id="rId5" Type="http://schemas.openxmlformats.org/officeDocument/2006/relationships/vmlDrawing" Target="../drawings/vmlDrawing2.v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0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1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1401422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"/>
          <p:cNvSpPr/>
          <p:nvPr>
            <p:ph type="ctrTitle"/>
          </p:nvPr>
        </p:nvSpPr>
        <p:spPr>
          <a:xfrm>
            <a:off x="685800" y="1143000"/>
            <a:ext cx="7848600" cy="17526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/>
          <a:p>
            <a:pPr lvl="0"/>
            <a:r>
              <a:rPr i="1">
                <a:solidFill>
                  <a:srgbClr val="FF0000"/>
                </a:solidFill>
                <a:latin typeface="Monotype Corsiva" pitchFamily="2" charset="0"/>
                <a:ea typeface="华文行楷" pitchFamily="2" charset="-122"/>
              </a:rPr>
              <a:t>  </a:t>
            </a:r>
            <a:endParaRPr i="1">
              <a:solidFill>
                <a:srgbClr val="FF0000"/>
              </a:solidFill>
              <a:latin typeface="Monotype Corsiva" pitchFamily="2" charset="0"/>
              <a:ea typeface="华文行楷" pitchFamily="2" charset="-122"/>
            </a:endParaRPr>
          </a:p>
        </p:txBody>
      </p:sp>
      <p:sp>
        <p:nvSpPr>
          <p:cNvPr id="4099" name="" descr="Rectangle: Click to edit Master text styles&#13;&#10;Second level&#13;&#10;Third level&#13;&#10;Fourth level&#13;&#10;Fifth level"/>
          <p:cNvSpPr/>
          <p:nvPr>
            <p:ph type="subTitle" idx="1"/>
          </p:nvPr>
        </p:nvSpPr>
        <p:spPr>
          <a:xfrm>
            <a:off x="755650" y="1557338"/>
            <a:ext cx="7129462" cy="27003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US" altLang="en-US" sz="1800" b="1">
                <a:solidFill>
                  <a:srgbClr val="FF0000"/>
                </a:solidFill>
                <a:ea typeface="华文新魏" pitchFamily="2" charset="-122"/>
              </a:rPr>
              <a:t>  </a:t>
            </a:r>
            <a:endParaRPr lang="en-US" altLang="en-US" sz="1800" b="1">
              <a:solidFill>
                <a:srgbClr val="FF0000"/>
              </a:solidFill>
              <a:ea typeface="华文新魏" pitchFamily="2" charset="-122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buClrTx/>
              <a:buSzTx/>
              <a:buFontTx/>
            </a:pPr>
            <a:r>
              <a:rPr lang="en-US" altLang="en-US" sz="2800" b="1">
                <a:solidFill>
                  <a:srgbClr val="FF0000"/>
                </a:solidFill>
              </a:rPr>
              <a:t>                        </a:t>
            </a:r>
            <a:r>
              <a:rPr lang="en-US" altLang="en-US" b="1">
                <a:solidFill>
                  <a:srgbClr val="FF0000"/>
                </a:solidFill>
              </a:rPr>
              <a:t>第</a:t>
            </a:r>
            <a:r>
              <a:rPr lang="zh-CN" altLang="en-US" b="1">
                <a:solidFill>
                  <a:srgbClr val="FF0000"/>
                </a:solidFill>
              </a:rPr>
              <a:t>四</a:t>
            </a:r>
            <a:r>
              <a:rPr lang="en-US" altLang="en-US" b="1">
                <a:solidFill>
                  <a:srgbClr val="FF0000"/>
                </a:solidFill>
              </a:rPr>
              <a:t>章 </a:t>
            </a:r>
            <a:endParaRPr lang="en-US" altLang="en-US" b="1">
              <a:solidFill>
                <a:srgbClr val="FF0000"/>
              </a:solidFill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buClrTx/>
              <a:buSzTx/>
              <a:buFontTx/>
            </a:pPr>
            <a:r>
              <a:rPr lang="en-US" altLang="en-US" b="1">
                <a:solidFill>
                  <a:srgbClr val="FF0000"/>
                </a:solidFill>
              </a:rPr>
              <a:t>镇静催眠药、抗癫痫药及抗精神失常药 </a:t>
            </a:r>
            <a:endParaRPr lang="en-US" altLang="en-US" b="1">
              <a:solidFill>
                <a:srgbClr val="FF0000"/>
              </a:solidFill>
            </a:endParaRPr>
          </a:p>
          <a:p>
            <a:pPr lvl="0">
              <a:lnSpc>
                <a:spcPct val="100000"/>
              </a:lnSpc>
              <a:spcBef>
                <a:spcPct val="0"/>
              </a:spcBef>
              <a:buClrTx/>
              <a:buSzTx/>
              <a:buFontTx/>
            </a:pPr>
            <a:endParaRPr lang="en-US" altLang="en-US" b="1">
              <a:solidFill>
                <a:srgbClr val="FF0000"/>
              </a:solidFill>
              <a:ea typeface="华文新魏" pitchFamily="2" charset="-122"/>
            </a:endParaRPr>
          </a:p>
        </p:txBody>
      </p:sp>
      <p:sp>
        <p:nvSpPr>
          <p:cNvPr id="4100" name=""/>
          <p:cNvSpPr>
            <a:spLocks noGrp="1"/>
          </p:cNvSpPr>
          <p:nvPr>
            <p:ph type="dt" sz="quarter" idx="2"/>
          </p:nvPr>
        </p:nvSpPr>
        <p:spPr/>
        <p:txBody>
          <a:bodyPr anchor="b" anchorCtr="0"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4101" name=""/>
          <p:cNvSpPr>
            <a:spLocks noGrp="1"/>
          </p:cNvSpPr>
          <p:nvPr>
            <p:ph type="ftr" sz="quarter" idx="3"/>
          </p:nvPr>
        </p:nvSpPr>
        <p:spPr/>
        <p:txBody>
          <a:bodyPr anchor="b" anchorCtr="0"/>
          <a:lstStyle/>
          <a:p>
            <a:pPr lvl="0" algn="ctr"/>
            <a:fld id="{E0DD54A7-83D9-4972-926F-2D0735BB6B1F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4102" name="TextBox 410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4103" name="TextBox 410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/>
              <a:t>能力目标</a:t>
            </a:r>
            <a:endParaRPr sz="3600" b="1"/>
          </a:p>
        </p:txBody>
      </p:sp>
      <p:sp>
        <p:nvSpPr>
          <p:cNvPr id="5123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323850" y="1557338"/>
            <a:ext cx="8496300" cy="44624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endParaRPr sz="2400"/>
          </a:p>
          <a:p>
            <a:pPr lvl="0">
              <a:lnSpc>
                <a:spcPct val="120000"/>
              </a:lnSpc>
            </a:pPr>
            <a:r>
              <a:rPr sz="2400" b="1"/>
              <a:t>1.掌握镇静催眠药、抗癫痫药、抗精神失常药分类、各类结构特点及代表药品。</a:t>
            </a:r>
            <a:endParaRPr sz="2400" b="1"/>
          </a:p>
          <a:p>
            <a:pPr lvl="0">
              <a:lnSpc>
                <a:spcPct val="120000"/>
              </a:lnSpc>
            </a:pPr>
            <a:r>
              <a:rPr sz="2400" b="1"/>
              <a:t>2.熟悉巴比妥类药品构效关系；熟悉吩噻嗪类药品构效关系。</a:t>
            </a:r>
            <a:endParaRPr sz="2400" b="1"/>
          </a:p>
          <a:p>
            <a:pPr lvl="0">
              <a:lnSpc>
                <a:spcPct val="120000"/>
              </a:lnSpc>
            </a:pPr>
            <a:r>
              <a:rPr sz="2400" b="1"/>
              <a:t>3.掌握地西泮、苯巴比妥、苯妥英钠、盐酸氯丙嗪结构特征、理化性质及其应用。</a:t>
            </a:r>
            <a:endParaRPr sz="2400" b="1"/>
          </a:p>
          <a:p>
            <a:pPr lvl="0">
              <a:lnSpc>
                <a:spcPct val="120000"/>
              </a:lnSpc>
            </a:pPr>
            <a:r>
              <a:rPr sz="2400" b="1"/>
              <a:t>4.了解水合氯醛、丙戊酸钠结构特征、理化性质及其应用。 </a:t>
            </a:r>
            <a:endParaRPr sz="2400" b="1"/>
          </a:p>
        </p:txBody>
      </p:sp>
      <p:sp>
        <p:nvSpPr>
          <p:cNvPr id="51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51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50EE0AD-2C60-4484-B4D3-BC4A3785AF23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5126" name="TextBox 512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5127" name="TextBox 512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>
            <p:ph type="title"/>
          </p:nvPr>
        </p:nvSpPr>
        <p:spPr>
          <a:xfrm>
            <a:off x="755650" y="620712"/>
            <a:ext cx="7626350" cy="827088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>
              <a:lnSpc>
                <a:spcPct val="120000"/>
              </a:lnSpc>
            </a:pPr>
            <a:r>
              <a:rPr sz="2400" b="1"/>
              <a:t>镇静催眠药、抗癫痫药、抗精神失常药之间有区分，又有内在联络，它们之间没有显著界限。</a:t>
            </a:r>
            <a:endParaRPr sz="2400" b="1"/>
          </a:p>
        </p:txBody>
      </p:sp>
      <p:sp>
        <p:nvSpPr>
          <p:cNvPr id="6147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2205038"/>
            <a:ext cx="7772400" cy="38147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400" b="1"/>
              <a:t>均为</a:t>
            </a:r>
            <a:r>
              <a:rPr sz="2400" b="1">
                <a:solidFill>
                  <a:srgbClr val="FF0000"/>
                </a:solidFill>
              </a:rPr>
              <a:t>抑制中枢神经兴奋活动药品</a:t>
            </a:r>
            <a:r>
              <a:rPr sz="2400" b="1"/>
              <a:t>(抗抑郁药除外)。</a:t>
            </a:r>
            <a:endParaRPr sz="2400" b="1"/>
          </a:p>
          <a:p>
            <a:pPr lvl="0">
              <a:lnSpc>
                <a:spcPct val="120000"/>
              </a:lnSpc>
            </a:pPr>
            <a:r>
              <a:rPr sz="2400" b="1"/>
              <a:t>小剂量产生镇静，</a:t>
            </a:r>
            <a:endParaRPr sz="2400" b="1"/>
          </a:p>
          <a:p>
            <a:pPr lvl="0">
              <a:lnSpc>
                <a:spcPct val="120000"/>
              </a:lnSpc>
            </a:pPr>
            <a:r>
              <a:rPr sz="2400" b="1"/>
              <a:t>中等剂量产生催眠，</a:t>
            </a:r>
            <a:endParaRPr sz="2400" b="1"/>
          </a:p>
          <a:p>
            <a:pPr lvl="0">
              <a:lnSpc>
                <a:spcPct val="120000"/>
              </a:lnSpc>
            </a:pPr>
            <a:r>
              <a:rPr sz="2400" b="1"/>
              <a:t>大剂量产生麻醉和抗惊厥。</a:t>
            </a:r>
            <a:endParaRPr sz="2400" b="1"/>
          </a:p>
          <a:p>
            <a:pPr lvl="0">
              <a:lnSpc>
                <a:spcPct val="120000"/>
              </a:lnSpc>
            </a:pPr>
            <a:endParaRPr sz="2400" b="1"/>
          </a:p>
        </p:txBody>
      </p:sp>
      <p:sp>
        <p:nvSpPr>
          <p:cNvPr id="61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61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FFEB628-EC07-4F21-AC25-256FBD1E88F7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6150" name="TextBox 614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6151" name="TextBox 615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"/>
          <p:cNvSpPr/>
          <p:nvPr>
            <p:ph type="title"/>
          </p:nvPr>
        </p:nvSpPr>
        <p:spPr>
          <a:xfrm>
            <a:off x="539750" y="1557338"/>
            <a:ext cx="7772400" cy="639762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200" b="1">
                <a:solidFill>
                  <a:srgbClr val="6600FF"/>
                </a:solidFill>
              </a:rPr>
              <a:t>按治疗疾病或药品作用分类</a:t>
            </a:r>
            <a:endParaRPr sz="3200" b="1">
              <a:solidFill>
                <a:srgbClr val="6600FF"/>
              </a:solidFill>
            </a:endParaRPr>
          </a:p>
        </p:txBody>
      </p:sp>
      <p:sp>
        <p:nvSpPr>
          <p:cNvPr id="7171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27088" y="2349500"/>
            <a:ext cx="3810000" cy="33845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1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1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  <a:r>
              <a:rPr b="1"/>
              <a:t>镇静催眠药</a:t>
            </a:r>
            <a:endParaRPr b="1"/>
          </a:p>
          <a:p>
            <a:pPr lvl="0"/>
            <a:r>
              <a:rPr b="1"/>
              <a:t>抗癫痫药品</a:t>
            </a:r>
            <a:endParaRPr b="1"/>
          </a:p>
          <a:p>
            <a:pPr lvl="0"/>
            <a:r>
              <a:rPr b="1"/>
              <a:t>抗精神病药</a:t>
            </a:r>
            <a:endParaRPr b="1"/>
          </a:p>
          <a:p>
            <a:pPr lvl="0"/>
            <a:r>
              <a:rPr b="1"/>
              <a:t>抗抑郁药</a:t>
            </a:r>
            <a:endParaRPr b="1"/>
          </a:p>
          <a:p>
            <a:pPr lvl="0"/>
            <a:r>
              <a:rPr b="1"/>
              <a:t>镇痛药</a:t>
            </a:r>
            <a:endParaRPr b="1"/>
          </a:p>
          <a:p>
            <a:pPr lvl="0"/>
            <a:r>
              <a:rPr b="1"/>
              <a:t>中枢兴奋药</a:t>
            </a:r>
            <a:endParaRPr b="1"/>
          </a:p>
          <a:p>
            <a:pPr lvl="0"/>
            <a:endParaRPr b="1"/>
          </a:p>
        </p:txBody>
      </p:sp>
      <p:sp>
        <p:nvSpPr>
          <p:cNvPr id="7172" name=""/>
          <p:cNvSpPr/>
          <p:nvPr/>
        </p:nvSpPr>
        <p:spPr>
          <a:xfrm>
            <a:off x="1692275" y="620712"/>
            <a:ext cx="5688012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/>
            <a:r>
              <a:rPr sz="3600" b="1">
                <a:solidFill>
                  <a:srgbClr val="FF0000"/>
                </a:solidFill>
                <a:latin typeface="宋体" charset="-122"/>
              </a:rPr>
              <a:t>中枢神经系统药品</a:t>
            </a:r>
            <a:endParaRPr sz="3600" b="1">
              <a:solidFill>
                <a:srgbClr val="FF0000"/>
              </a:solidFill>
              <a:latin typeface="宋体" charset="-122"/>
            </a:endParaRPr>
          </a:p>
        </p:txBody>
      </p:sp>
      <p:sp>
        <p:nvSpPr>
          <p:cNvPr id="7173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7174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6731F6EC-C229-4D8E-9F67-365990894A21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7175" name="TextBox 717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7176" name="TextBox 717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>
            <p:ph type="title"/>
          </p:nvPr>
        </p:nvSpPr>
        <p:spPr>
          <a:xfrm>
            <a:off x="609600" y="549275"/>
            <a:ext cx="7772400" cy="89852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6600FF"/>
                </a:solidFill>
                <a:latin typeface="宋体" charset="-122"/>
              </a:rPr>
              <a:t>抑郁症药品</a:t>
            </a:r>
            <a:endParaRPr sz="3600" b="1">
              <a:solidFill>
                <a:srgbClr val="6600FF"/>
              </a:solidFill>
              <a:latin typeface="宋体" charset="-122"/>
            </a:endParaRPr>
          </a:p>
        </p:txBody>
      </p:sp>
      <p:sp>
        <p:nvSpPr>
          <p:cNvPr id="8195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据预计，全球遭受抑郁症侵袭人口超出1.21亿。世界卫生组织（WHO）预测，到年，抑郁症将成为人们失去生活能力一个主要原因。</a:t>
            </a:r>
            <a:endParaRPr sz="2400" b="1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在药品市场中最大一部分是</a:t>
            </a:r>
            <a:r>
              <a:rPr sz="2400" b="1">
                <a:solidFill>
                  <a:srgbClr val="FF0000"/>
                </a:solidFill>
                <a:latin typeface="宋体" charset="-122"/>
              </a:rPr>
              <a:t>抑郁症药品市场</a:t>
            </a:r>
            <a:r>
              <a:rPr sz="2400" b="1">
                <a:latin typeface="宋体" charset="-122"/>
              </a:rPr>
              <a:t>。美国每年需要为抑郁症付出大约440亿美元。</a:t>
            </a:r>
            <a:endParaRPr sz="2400" b="1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年，抗抑郁药市场全球销售额到达159亿美元，年增加率为1.2%。</a:t>
            </a:r>
            <a:br>
              <a:rPr sz="2400" b="1">
                <a:latin typeface="宋体" charset="-122"/>
              </a:rPr>
            </a:br>
            <a:endParaRPr sz="2400" b="1">
              <a:latin typeface="宋体" charset="-122"/>
            </a:endParaRPr>
          </a:p>
        </p:txBody>
      </p:sp>
      <p:sp>
        <p:nvSpPr>
          <p:cNvPr id="81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81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B69D210-7F75-4D18-AC1C-E1A3AC13DD53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8198" name="TextBox 819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8199" name="TextBox 819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"/>
          <p:cNvSpPr/>
          <p:nvPr>
            <p:ph type="title"/>
          </p:nvPr>
        </p:nvSpPr>
        <p:spPr>
          <a:xfrm>
            <a:off x="609600" y="260350"/>
            <a:ext cx="7772400" cy="93662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6600FF"/>
                </a:solidFill>
              </a:rPr>
              <a:t>镇静催眠药</a:t>
            </a:r>
            <a:endParaRPr sz="3600" b="1">
              <a:solidFill>
                <a:srgbClr val="6600FF"/>
              </a:solidFill>
            </a:endParaRPr>
          </a:p>
        </p:txBody>
      </p:sp>
      <p:sp>
        <p:nvSpPr>
          <p:cNvPr id="9219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250825" y="2060575"/>
            <a:ext cx="8713788" cy="40354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据预计，全球有1亿多人遭受失眠侵袭。大约有25%老年人患失眠，普通人群这一百分比大约为15%。研究指出，在失眠患者中，就医并使用处方药百分比不足20%。</a:t>
            </a:r>
            <a:endParaRPr sz="2400" b="1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因为新药推出，药品不良反应改进以及老年病人增多，失眠药品市场正处于急速增加前期。　</a:t>
            </a:r>
            <a:endParaRPr sz="2400" b="1"/>
          </a:p>
        </p:txBody>
      </p:sp>
      <p:sp>
        <p:nvSpPr>
          <p:cNvPr id="92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4E1244A-3F53-4B08-ABBB-D62CAAC46673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9222" name="TextBox 922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9223" name="TextBox 922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/>
          </p:nvPr>
        </p:nvSpPr>
        <p:spPr>
          <a:xfrm>
            <a:off x="609600" y="549275"/>
            <a:ext cx="7772400" cy="89852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6600FF"/>
                </a:solidFill>
              </a:rPr>
              <a:t>镇痛药</a:t>
            </a:r>
            <a:endParaRPr sz="3600" b="1">
              <a:solidFill>
                <a:srgbClr val="6600FF"/>
              </a:solidFill>
            </a:endParaRPr>
          </a:p>
        </p:txBody>
      </p:sp>
      <p:sp>
        <p:nvSpPr>
          <p:cNvPr id="10243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323850" y="1905000"/>
            <a:ext cx="84963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全球大约有2600万人患某种形式神经性疼痛，年该症治疗费用大约为25亿美元。在神经性疼痛领域，依然存在着大量还未得到满足临床需求。</a:t>
            </a:r>
            <a:endParaRPr sz="2400" b="1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年，全球疼痛产品销售额快要到达400亿美元（其中包含麻醉剂和抗周期性偏头痛药品），预计到年，这一市场销售额将增加一倍。</a:t>
            </a:r>
            <a:endParaRPr sz="2400" b="1"/>
          </a:p>
        </p:txBody>
      </p:sp>
      <p:sp>
        <p:nvSpPr>
          <p:cNvPr id="102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02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4B3C65F-6783-4ABC-871A-002DD6B2A9E3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0246" name="TextBox 1024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0247" name="TextBox 1024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"/>
          <p:cNvSpPr/>
          <p:nvPr>
            <p:ph type="title"/>
          </p:nvPr>
        </p:nvSpPr>
        <p:spPr>
          <a:xfrm>
            <a:off x="609600" y="765175"/>
            <a:ext cx="7772400" cy="68262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6600FF"/>
                </a:solidFill>
              </a:rPr>
              <a:t>中枢兴奋药----</a:t>
            </a:r>
            <a:r>
              <a:rPr sz="3600" b="1">
                <a:solidFill>
                  <a:srgbClr val="6600FF"/>
                </a:solidFill>
                <a:latin typeface="宋体" charset="-122"/>
              </a:rPr>
              <a:t>抗AD药</a:t>
            </a:r>
            <a:endParaRPr sz="3600" b="1">
              <a:solidFill>
                <a:srgbClr val="6600FF"/>
              </a:solidFill>
              <a:latin typeface="宋体" charset="-122"/>
            </a:endParaRPr>
          </a:p>
        </p:txBody>
      </p:sp>
      <p:sp>
        <p:nvSpPr>
          <p:cNvPr id="11267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人口老龄化以及大量临床需求还未得到满足为抗老年性痴呆（AD）药品市场提供了相当大机会。 </a:t>
            </a:r>
            <a:endParaRPr sz="2400" b="1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在过去3年中，抗AD药品市场规模更是到达了年均19%增加速度。</a:t>
            </a:r>
            <a:endParaRPr sz="2400" b="1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400" b="1">
                <a:latin typeface="宋体" charset="-122"/>
              </a:rPr>
              <a:t>年，销售额到达30亿美元，相当于全球药品总销售额5%。</a:t>
            </a:r>
            <a:endParaRPr sz="2400" b="1"/>
          </a:p>
        </p:txBody>
      </p:sp>
      <p:sp>
        <p:nvSpPr>
          <p:cNvPr id="112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12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89222F8-8F2B-417E-AB87-C8E0AFE02FE4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1270" name="TextBox 1126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1271" name="TextBox 1127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>
            <p:ph type="title"/>
          </p:nvPr>
        </p:nvSpPr>
        <p:spPr>
          <a:xfrm>
            <a:off x="609600" y="620712"/>
            <a:ext cx="7772400" cy="827088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6600FF"/>
                </a:solidFill>
              </a:rPr>
              <a:t>中枢神经系统介绍</a:t>
            </a:r>
            <a:endParaRPr sz="3600" b="1">
              <a:solidFill>
                <a:srgbClr val="6600FF"/>
              </a:solidFill>
            </a:endParaRPr>
          </a:p>
        </p:txBody>
      </p:sp>
      <p:sp>
        <p:nvSpPr>
          <p:cNvPr id="12291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755650" y="1484312"/>
            <a:ext cx="7772400" cy="1320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  <a:r>
              <a:rPr sz="2800" b="1">
                <a:latin typeface="宋体" charset="-122"/>
              </a:rPr>
              <a:t>神经系统在人体各器官系统中起主导作用,它调整人体内各器官、系统功效，以适应体内、外环境改变。</a:t>
            </a:r>
            <a:endParaRPr sz="2800" b="1"/>
          </a:p>
        </p:txBody>
      </p:sp>
      <p:sp>
        <p:nvSpPr>
          <p:cNvPr id="12292" name=""/>
          <p:cNvSpPr/>
          <p:nvPr/>
        </p:nvSpPr>
        <p:spPr>
          <a:xfrm>
            <a:off x="304800" y="3962400"/>
            <a:ext cx="1600200" cy="45720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  <a:effectLst/>
          <a:scene3d>
            <a:camera prst="legacyPerspectiveTopRight">
              <a:rot lat="0" lon="0" rev="0"/>
            </a:camera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FFFF00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latin typeface="Tahoma" pitchFamily="2" charset="0"/>
              </a:rPr>
              <a:t>神经系统</a:t>
            </a:r>
            <a:endParaRPr>
              <a:latin typeface="Tahoma" pitchFamily="2" charset="0"/>
            </a:endParaRPr>
          </a:p>
        </p:txBody>
      </p:sp>
      <p:sp>
        <p:nvSpPr>
          <p:cNvPr id="12293" name=""/>
          <p:cNvSpPr/>
          <p:nvPr/>
        </p:nvSpPr>
        <p:spPr>
          <a:xfrm>
            <a:off x="2667000" y="3048000"/>
            <a:ext cx="1600200" cy="457200"/>
          </a:xfrm>
          <a:prstGeom prst="rect">
            <a:avLst/>
          </a:prstGeom>
          <a:solidFill>
            <a:srgbClr val="339966"/>
          </a:solidFill>
          <a:ln>
            <a:noFill/>
            <a:miter lim="800000"/>
          </a:ln>
          <a:effectLst/>
          <a:scene3d>
            <a:camera prst="legacyPerspectiveTopRight">
              <a:rot lat="0" lon="0" rev="0"/>
            </a:camera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339966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FFFF00"/>
                </a:solidFill>
                <a:latin typeface="Tahoma" pitchFamily="2" charset="0"/>
              </a:rPr>
              <a:t>中枢神经</a:t>
            </a:r>
            <a:endParaRPr>
              <a:solidFill>
                <a:srgbClr val="FFFF00"/>
              </a:solidFill>
              <a:latin typeface="Tahoma" pitchFamily="2" charset="0"/>
            </a:endParaRPr>
          </a:p>
        </p:txBody>
      </p:sp>
      <p:sp>
        <p:nvSpPr>
          <p:cNvPr id="12294" name=""/>
          <p:cNvSpPr/>
          <p:nvPr/>
        </p:nvSpPr>
        <p:spPr>
          <a:xfrm>
            <a:off x="2667000" y="5029200"/>
            <a:ext cx="1600200" cy="457200"/>
          </a:xfrm>
          <a:prstGeom prst="rect">
            <a:avLst/>
          </a:prstGeom>
          <a:solidFill>
            <a:srgbClr val="339966"/>
          </a:solidFill>
          <a:ln>
            <a:noFill/>
            <a:miter lim="800000"/>
          </a:ln>
          <a:effectLst/>
          <a:scene3d>
            <a:camera prst="legacyPerspectiveTopRight">
              <a:rot lat="0" lon="0" rev="0"/>
            </a:camera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339966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FFFF00"/>
                </a:solidFill>
                <a:latin typeface="Tahoma" pitchFamily="2" charset="0"/>
              </a:rPr>
              <a:t>周围神经</a:t>
            </a:r>
            <a:endParaRPr>
              <a:solidFill>
                <a:srgbClr val="FFFF00"/>
              </a:solidFill>
              <a:latin typeface="Tahoma" pitchFamily="2" charset="0"/>
            </a:endParaRPr>
          </a:p>
        </p:txBody>
      </p:sp>
      <p:cxnSp>
        <p:nvCxnSpPr>
          <p:cNvPr id="12295" name=""/>
          <p:cNvCxnSpPr/>
          <p:nvPr/>
        </p:nvCxnSpPr>
        <p:spPr>
          <a:xfrm rot="10800000" flipH="1" flipV="1">
            <a:off x="2667000" y="3276600"/>
            <a:ext cx="1588" cy="1981200"/>
          </a:xfrm>
          <a:prstGeom prst="bentConnector3">
            <a:avLst>
              <a:gd name="adj1" fmla="val -14400000"/>
            </a:avLst>
          </a:prstGeom>
          <a:noFill/>
          <a:ln cmpd="sng">
            <a:solidFill>
              <a:srgbClr val="FF0000"/>
            </a:solidFill>
            <a:miter lim="800000"/>
            <a:headEnd type="triangle"/>
            <a:tailEnd type="triangle"/>
          </a:ln>
          <a:effectLst/>
        </p:spPr>
      </p:cxnSp>
      <p:cxnSp>
        <p:nvCxnSpPr>
          <p:cNvPr id="12296" name=""/>
          <p:cNvCxnSpPr/>
          <p:nvPr/>
        </p:nvCxnSpPr>
        <p:spPr>
          <a:xfrm>
            <a:off x="1981200" y="4191000"/>
            <a:ext cx="457200" cy="0"/>
          </a:xfrm>
          <a:prstGeom prst="line">
            <a:avLst/>
          </a:prstGeom>
          <a:noFill/>
          <a:ln cmpd="sng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12297" name=""/>
          <p:cNvSpPr/>
          <p:nvPr/>
        </p:nvSpPr>
        <p:spPr>
          <a:xfrm>
            <a:off x="5105400" y="2743200"/>
            <a:ext cx="1600200" cy="457200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  <a:effectLst/>
          <a:scene3d>
            <a:camera prst="legacyPerspectiveTopRight">
              <a:rot lat="0" lon="0" rev="0"/>
            </a:camera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FF99CC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66FF33"/>
                </a:solidFill>
                <a:latin typeface="Tahoma" pitchFamily="2" charset="0"/>
              </a:rPr>
              <a:t>脑</a:t>
            </a:r>
            <a:endParaRPr>
              <a:solidFill>
                <a:srgbClr val="66FF33"/>
              </a:solidFill>
              <a:latin typeface="Tahoma" pitchFamily="2" charset="0"/>
            </a:endParaRPr>
          </a:p>
        </p:txBody>
      </p:sp>
      <p:sp>
        <p:nvSpPr>
          <p:cNvPr id="12298" name=""/>
          <p:cNvSpPr/>
          <p:nvPr/>
        </p:nvSpPr>
        <p:spPr>
          <a:xfrm>
            <a:off x="5105400" y="3352800"/>
            <a:ext cx="1600200" cy="457200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  <a:effectLst/>
          <a:scene3d>
            <a:camera prst="legacyPerspectiveTopRight">
              <a:rot lat="0" lon="0" rev="0"/>
            </a:camera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FF99CC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66FF33"/>
                </a:solidFill>
                <a:latin typeface="Tahoma" pitchFamily="2" charset="0"/>
              </a:rPr>
              <a:t>脊髓</a:t>
            </a:r>
            <a:endParaRPr>
              <a:solidFill>
                <a:srgbClr val="66FF33"/>
              </a:solidFill>
              <a:latin typeface="Tahoma" pitchFamily="2" charset="0"/>
            </a:endParaRPr>
          </a:p>
        </p:txBody>
      </p:sp>
      <p:sp>
        <p:nvSpPr>
          <p:cNvPr id="12299" name=""/>
          <p:cNvSpPr/>
          <p:nvPr/>
        </p:nvSpPr>
        <p:spPr>
          <a:xfrm>
            <a:off x="5105400" y="4267200"/>
            <a:ext cx="1600200" cy="457200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  <a:effectLst/>
          <a:scene3d>
            <a:camera prst="legacyPerspectiveTopRight">
              <a:rot lat="0" lon="0" rev="0"/>
            </a:camera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FF99CC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66FF33"/>
                </a:solidFill>
                <a:latin typeface="Tahoma" pitchFamily="2" charset="0"/>
              </a:rPr>
              <a:t>脑神经</a:t>
            </a:r>
            <a:endParaRPr>
              <a:solidFill>
                <a:srgbClr val="66FF33"/>
              </a:solidFill>
              <a:latin typeface="Tahoma" pitchFamily="2" charset="0"/>
            </a:endParaRPr>
          </a:p>
        </p:txBody>
      </p:sp>
      <p:sp>
        <p:nvSpPr>
          <p:cNvPr id="12300" name=""/>
          <p:cNvSpPr/>
          <p:nvPr/>
        </p:nvSpPr>
        <p:spPr>
          <a:xfrm>
            <a:off x="5105400" y="4953000"/>
            <a:ext cx="1600200" cy="457200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  <a:effectLst/>
          <a:scene3d>
            <a:camera prst="legacyPerspectiveTopRight">
              <a:rot lat="0" lon="0" rev="0"/>
            </a:camera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FF99CC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66FF33"/>
                </a:solidFill>
                <a:latin typeface="Tahoma" pitchFamily="2" charset="0"/>
              </a:rPr>
              <a:t>脊神经</a:t>
            </a:r>
            <a:endParaRPr>
              <a:solidFill>
                <a:srgbClr val="66FF33"/>
              </a:solidFill>
              <a:latin typeface="Tahoma" pitchFamily="2" charset="0"/>
            </a:endParaRPr>
          </a:p>
        </p:txBody>
      </p:sp>
      <p:sp>
        <p:nvSpPr>
          <p:cNvPr id="12301" name=""/>
          <p:cNvSpPr/>
          <p:nvPr/>
        </p:nvSpPr>
        <p:spPr>
          <a:xfrm>
            <a:off x="5105400" y="5638800"/>
            <a:ext cx="1981200" cy="457200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  <a:effectLst/>
          <a:scene3d>
            <a:camera prst="legacyPerspectiveTopRight">
              <a:rot lat="0" lon="0" rev="0"/>
            </a:camera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FF99CC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66FF33"/>
                </a:solidFill>
                <a:latin typeface="Tahoma" pitchFamily="2" charset="0"/>
              </a:rPr>
              <a:t>植物性神经</a:t>
            </a:r>
            <a:endParaRPr>
              <a:solidFill>
                <a:srgbClr val="66FF33"/>
              </a:solidFill>
              <a:latin typeface="Tahoma" pitchFamily="2" charset="0"/>
            </a:endParaRPr>
          </a:p>
        </p:txBody>
      </p:sp>
      <p:cxnSp>
        <p:nvCxnSpPr>
          <p:cNvPr id="12302" name=""/>
          <p:cNvCxnSpPr/>
          <p:nvPr/>
        </p:nvCxnSpPr>
        <p:spPr>
          <a:xfrm rot="10800000" flipH="1" flipV="1">
            <a:off x="5105400" y="2971800"/>
            <a:ext cx="1588" cy="609600"/>
          </a:xfrm>
          <a:prstGeom prst="bentConnector3">
            <a:avLst>
              <a:gd name="adj1" fmla="val -14400000"/>
            </a:avLst>
          </a:prstGeom>
          <a:noFill/>
          <a:ln cmpd="sng">
            <a:solidFill>
              <a:srgbClr val="FF0000"/>
            </a:solidFill>
            <a:miter lim="800000"/>
            <a:headEnd type="triangle"/>
            <a:tailEnd type="triangle"/>
          </a:ln>
          <a:effectLst/>
        </p:spPr>
      </p:cxnSp>
      <p:cxnSp>
        <p:nvCxnSpPr>
          <p:cNvPr id="12303" name=""/>
          <p:cNvCxnSpPr/>
          <p:nvPr/>
        </p:nvCxnSpPr>
        <p:spPr>
          <a:xfrm rot="10800000" flipH="1" flipV="1">
            <a:off x="5105400" y="4495800"/>
            <a:ext cx="1588" cy="1371600"/>
          </a:xfrm>
          <a:prstGeom prst="bentConnector3">
            <a:avLst>
              <a:gd name="adj1" fmla="val -14400000"/>
            </a:avLst>
          </a:prstGeom>
          <a:noFill/>
          <a:ln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12304" name=""/>
          <p:cNvCxnSpPr/>
          <p:nvPr/>
        </p:nvCxnSpPr>
        <p:spPr>
          <a:xfrm>
            <a:off x="4419600" y="3276600"/>
            <a:ext cx="457200" cy="0"/>
          </a:xfrm>
          <a:prstGeom prst="line">
            <a:avLst/>
          </a:prstGeom>
          <a:noFill/>
          <a:ln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12305" name=""/>
          <p:cNvCxnSpPr/>
          <p:nvPr/>
        </p:nvCxnSpPr>
        <p:spPr>
          <a:xfrm>
            <a:off x="4419600" y="5257800"/>
            <a:ext cx="457200" cy="0"/>
          </a:xfrm>
          <a:prstGeom prst="line">
            <a:avLst/>
          </a:prstGeom>
          <a:noFill/>
          <a:ln cmpd="sng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1230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230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3D1D9A0-5BDE-4433-9D7E-4222A8515E67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2308" name="TextBox 1230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2309" name="TextBox 1230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 fill="hold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2" dur="500" fill="hold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7" dur="500" fill="hold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2" dur="500" fill="hold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7" dur="500" fill="hold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0" dur="500" fill="hold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5" dur="500" fill="hold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16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8" dur="500" fill="hold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16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41" dur="500" fill="hold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/>
      <p:bldP spid="12293" grpId="1"/>
      <p:bldP spid="12294" grpId="2"/>
      <p:bldP spid="12297" grpId="3"/>
      <p:bldP spid="12298" grpId="4"/>
      <p:bldP spid="12299" grpId="5"/>
      <p:bldP spid="12300" grpId="6"/>
      <p:bldP spid="12301" grpId="7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t>  </a:t>
            </a:r>
          </a:p>
        </p:txBody>
      </p:sp>
      <p:sp>
        <p:nvSpPr>
          <p:cNvPr id="13315" name=""/>
          <p:cNvSpPr/>
          <p:nvPr/>
        </p:nvSpPr>
        <p:spPr>
          <a:xfrm>
            <a:off x="684212" y="1989138"/>
            <a:ext cx="7920038" cy="22891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3600" b="1">
                <a:latin typeface="Tahoma" pitchFamily="2" charset="0"/>
              </a:rPr>
              <a:t>   </a:t>
            </a:r>
            <a:r>
              <a:rPr sz="2800" b="1">
                <a:solidFill>
                  <a:srgbClr val="8D7005"/>
                </a:solidFill>
                <a:latin typeface="Tahoma" pitchFamily="2" charset="0"/>
              </a:rPr>
              <a:t>药品成瘾已成为当今世界令人瞩目标医学和社会问题，</a:t>
            </a:r>
            <a:r>
              <a:rPr sz="2800" b="1">
                <a:latin typeface="Tahoma" pitchFamily="2" charset="0"/>
              </a:rPr>
              <a:t>本章药品大多数为</a:t>
            </a:r>
            <a:r>
              <a:rPr sz="2800" b="1">
                <a:solidFill>
                  <a:srgbClr val="FF0000"/>
                </a:solidFill>
                <a:latin typeface="Tahoma" pitchFamily="2" charset="0"/>
              </a:rPr>
              <a:t>第二类精神药品</a:t>
            </a:r>
            <a:r>
              <a:rPr sz="2800" b="1">
                <a:latin typeface="Tahoma" pitchFamily="2" charset="0"/>
              </a:rPr>
              <a:t>。临床应用中要严格按照国家特殊管理二类精神药品要求执行。</a:t>
            </a:r>
            <a:endParaRPr sz="2800" b="1">
              <a:latin typeface="Tahoma" pitchFamily="2" charset="0"/>
            </a:endParaRPr>
          </a:p>
        </p:txBody>
      </p:sp>
      <p:sp>
        <p:nvSpPr>
          <p:cNvPr id="133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33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3A1974B-5795-4528-9CFA-AC7FEF9EA102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3318" name="TextBox 1331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3319" name="TextBox 1331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title"/>
          </p:nvPr>
        </p:nvSpPr>
        <p:spPr>
          <a:xfrm>
            <a:off x="609600" y="260350"/>
            <a:ext cx="7772400" cy="6477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008000"/>
                </a:solidFill>
              </a:rPr>
              <a:t>第一节  镇静催眠药</a:t>
            </a:r>
            <a:endParaRPr sz="3600" b="1">
              <a:solidFill>
                <a:srgbClr val="008000"/>
              </a:solidFill>
            </a:endParaRPr>
          </a:p>
        </p:txBody>
      </p:sp>
      <p:sp>
        <p:nvSpPr>
          <p:cNvPr id="14339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323850" y="1125538"/>
            <a:ext cx="8496300" cy="48942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  <a:buNone/>
            </a:pPr>
            <a:r>
              <a:rPr sz="2400" b="1">
                <a:latin typeface="宋体" charset="-122"/>
              </a:rPr>
              <a:t>依据脑电图及其它活动表现，睡眠可分为两种不一样时相：</a:t>
            </a:r>
            <a:endParaRPr sz="2400" b="1"/>
          </a:p>
          <a:p>
            <a:pPr lvl="0">
              <a:lnSpc>
                <a:spcPct val="120000"/>
              </a:lnSpc>
              <a:buNone/>
            </a:pPr>
            <a:r>
              <a:rPr sz="2400" b="1">
                <a:solidFill>
                  <a:srgbClr val="6600FF"/>
                </a:solidFill>
                <a:latin typeface="宋体" charset="-122"/>
              </a:rPr>
              <a:t>慢波睡眠（SWS）时相，又称为非快动眼睡眠（NREM）：</a:t>
            </a:r>
            <a:r>
              <a:rPr sz="2400" b="1">
                <a:latin typeface="宋体" charset="-122"/>
              </a:rPr>
              <a:t>脑电图波为同时化波，慢而高，没有眼球快速转动，对促进生长有利。</a:t>
            </a:r>
            <a:endParaRPr sz="2400" b="1"/>
          </a:p>
          <a:p>
            <a:pPr lvl="0">
              <a:lnSpc>
                <a:spcPct val="120000"/>
              </a:lnSpc>
              <a:buNone/>
            </a:pPr>
            <a:r>
              <a:rPr sz="2400" b="1">
                <a:solidFill>
                  <a:srgbClr val="6600FF"/>
                </a:solidFill>
                <a:latin typeface="宋体" charset="-122"/>
              </a:rPr>
              <a:t>快波睡眠（FWS）时相，又称为快动眼睡眠（REM）：</a:t>
            </a:r>
            <a:r>
              <a:rPr sz="2400" b="1">
                <a:latin typeface="宋体" charset="-122"/>
              </a:rPr>
              <a:t>脑电图波为快而低，并伴有眼球快速转动，与神经系统发育和维持正常精神活动相关。</a:t>
            </a:r>
            <a:endParaRPr sz="2400" b="1"/>
          </a:p>
          <a:p>
            <a:pPr lvl="0">
              <a:lnSpc>
                <a:spcPct val="120000"/>
              </a:lnSpc>
              <a:buNone/>
            </a:pPr>
            <a:r>
              <a:rPr sz="2400" b="1">
                <a:solidFill>
                  <a:srgbClr val="FF0000"/>
                </a:solidFill>
                <a:latin typeface="宋体" charset="-122"/>
              </a:rPr>
              <a:t>镇静催眠药是一类能抑制中枢神经系统而引发镇静和近似生理</a:t>
            </a:r>
            <a:endParaRPr sz="2400" b="1">
              <a:solidFill>
                <a:srgbClr val="FF0000"/>
              </a:solidFill>
              <a:latin typeface="宋体" charset="-122"/>
            </a:endParaRPr>
          </a:p>
          <a:p>
            <a:pPr lvl="0">
              <a:lnSpc>
                <a:spcPct val="120000"/>
              </a:lnSpc>
              <a:buNone/>
            </a:pPr>
            <a:r>
              <a:rPr sz="2400" b="1">
                <a:solidFill>
                  <a:srgbClr val="FF0000"/>
                </a:solidFill>
                <a:latin typeface="宋体" charset="-122"/>
              </a:rPr>
              <a:t>睡眠药品。</a:t>
            </a:r>
            <a:r>
              <a:rPr sz="2400" b="1"/>
              <a:t> </a:t>
            </a:r>
            <a:endParaRPr sz="2400" b="1"/>
          </a:p>
        </p:txBody>
      </p:sp>
      <p:sp>
        <p:nvSpPr>
          <p:cNvPr id="143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43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BE4A7E1-5535-45B3-A9E7-E4F3D3AAA375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4342" name="TextBox 1434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4343" name="TextBox 1434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06450" y="692150"/>
            <a:ext cx="8229600" cy="55864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buNone/>
            </a:pPr>
            <a:r>
              <a:rPr lang="en-US" altLang="en-US"/>
              <a:t>  </a:t>
            </a:r>
            <a:r>
              <a:rPr lang="en-US" altLang="en-US" sz="4000" b="1" u="sng">
                <a:solidFill>
                  <a:srgbClr val="FF3300"/>
                </a:solidFill>
              </a:rPr>
              <a:t>睡眠时相</a:t>
            </a:r>
            <a:endParaRPr lang="en-US" altLang="en-US"/>
          </a:p>
          <a:p>
            <a:pPr lvl="0">
              <a:buNone/>
            </a:pPr>
            <a:endParaRPr lang="en-US" altLang="en-US"/>
          </a:p>
          <a:p>
            <a:pPr lvl="0">
              <a:buNone/>
            </a:pPr>
            <a:r>
              <a:rPr lang="en-US" altLang="en-US"/>
              <a:t>（1）</a:t>
            </a:r>
            <a:r>
              <a:rPr lang="en-US" altLang="en-US" b="1">
                <a:solidFill>
                  <a:srgbClr val="FFFF00"/>
                </a:solidFill>
              </a:rPr>
              <a:t>慢波睡眠</a:t>
            </a:r>
            <a:r>
              <a:rPr lang="en-US" altLang="en-US">
                <a:solidFill>
                  <a:srgbClr val="99CCFF"/>
                </a:solidFill>
              </a:rPr>
              <a:t>（</a:t>
            </a:r>
            <a:r>
              <a:rPr lang="en-US" altLang="en-US" b="1">
                <a:solidFill>
                  <a:srgbClr val="99CCFF"/>
                </a:solidFill>
              </a:rPr>
              <a:t>非快动眼睡眠</a:t>
            </a:r>
            <a:r>
              <a:rPr lang="en-US" altLang="en-US">
                <a:solidFill>
                  <a:srgbClr val="99CCFF"/>
                </a:solidFill>
              </a:rPr>
              <a:t>）：与体力</a:t>
            </a:r>
            <a:endParaRPr lang="en-US" altLang="en-US">
              <a:solidFill>
                <a:srgbClr val="99CCFF"/>
              </a:solidFill>
            </a:endParaRPr>
          </a:p>
          <a:p>
            <a:pPr lvl="0">
              <a:buNone/>
            </a:pPr>
            <a:r>
              <a:rPr lang="en-US" altLang="en-US">
                <a:solidFill>
                  <a:srgbClr val="99CCFF"/>
                </a:solidFill>
              </a:rPr>
              <a:t>                        恢复、促进生长相关。</a:t>
            </a:r>
            <a:endParaRPr lang="en-US" altLang="en-US">
              <a:solidFill>
                <a:srgbClr val="99CCFF"/>
              </a:solidFill>
            </a:endParaRPr>
          </a:p>
          <a:p>
            <a:pPr lvl="0">
              <a:buNone/>
            </a:pPr>
            <a:r>
              <a:rPr lang="en-US" altLang="en-US"/>
              <a:t>（2）</a:t>
            </a:r>
            <a:r>
              <a:rPr lang="en-US" altLang="en-US" b="1">
                <a:solidFill>
                  <a:srgbClr val="FFFF00"/>
                </a:solidFill>
              </a:rPr>
              <a:t>快波睡眠</a:t>
            </a:r>
            <a:r>
              <a:rPr lang="en-US" altLang="en-US">
                <a:solidFill>
                  <a:srgbClr val="99CCFF"/>
                </a:solidFill>
              </a:rPr>
              <a:t>（</a:t>
            </a:r>
            <a:r>
              <a:rPr lang="en-US" altLang="en-US" b="1">
                <a:solidFill>
                  <a:srgbClr val="99CCFF"/>
                </a:solidFill>
              </a:rPr>
              <a:t>快动眼睡眠</a:t>
            </a:r>
            <a:r>
              <a:rPr lang="en-US" altLang="en-US">
                <a:solidFill>
                  <a:srgbClr val="99CCFF"/>
                </a:solidFill>
              </a:rPr>
              <a:t>）：</a:t>
            </a:r>
            <a:endParaRPr lang="en-US" altLang="en-US">
              <a:solidFill>
                <a:srgbClr val="99CCFF"/>
              </a:solidFill>
            </a:endParaRPr>
          </a:p>
          <a:p>
            <a:pPr lvl="0">
              <a:buNone/>
            </a:pPr>
            <a:r>
              <a:rPr lang="en-US" altLang="en-US">
                <a:solidFill>
                  <a:srgbClr val="99CCFF"/>
                </a:solidFill>
              </a:rPr>
              <a:t>                       与智力恢复相关。</a:t>
            </a:r>
            <a:r>
              <a:rPr lang="en-US" altLang="en-US"/>
              <a:t> </a:t>
            </a:r>
            <a:endParaRPr lang="en-US" altLang="en-US"/>
          </a:p>
          <a:p>
            <a:pPr lvl="0">
              <a:buNone/>
            </a:pPr>
            <a:endParaRPr lang="en-US" altLang="en-US"/>
          </a:p>
        </p:txBody>
      </p:sp>
      <p:pic>
        <p:nvPicPr>
          <p:cNvPr id="1536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042988" y="4149725"/>
            <a:ext cx="2092102" cy="209210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15364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635375" y="4221162"/>
            <a:ext cx="2945927" cy="2217563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15365" name=""/>
          <p:cNvPicPr/>
          <p:nvPr/>
        </p:nvPicPr>
        <p:blipFill>
          <a:blip r:embed="rId5"/>
          <a:srcRect l="11019" t="9294" r="15143"/>
          <a:stretch>
            <a:fillRect/>
          </a:stretch>
        </p:blipFill>
        <p:spPr>
          <a:xfrm>
            <a:off x="7038975" y="3357562"/>
            <a:ext cx="2014118" cy="334927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536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536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2CD86D8-9CA2-4702-9813-0DA49FB7801C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5368" name="TextBox 1536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5369" name="TextBox 1536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2500">
        <p:checker dir="vert"/>
      </p:transition>
    </mc:Choice>
    <mc:Fallback>
      <p:transition spd="med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4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7" dur="500" fill="hold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0" dur="500" fill="hold"/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3" dur="500" fill="hold"/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6" dur="500" fill="hold"/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3" presetClass="entr" presetSubtype="16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>
            <p:ph type="title"/>
          </p:nvPr>
        </p:nvSpPr>
        <p:spPr>
          <a:xfrm flipV="1">
            <a:off x="609600" y="228600"/>
            <a:ext cx="8001000" cy="76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200"/>
              <a:t>   </a:t>
            </a:r>
            <a:endParaRPr sz="3200"/>
          </a:p>
        </p:txBody>
      </p:sp>
      <p:sp>
        <p:nvSpPr>
          <p:cNvPr id="16387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762000" y="1524000"/>
            <a:ext cx="7772400" cy="2286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800" b="1">
                <a:latin typeface="宋体" charset="-122"/>
              </a:rPr>
              <a:t>催眠药：引发类似正常睡眠药品。</a:t>
            </a:r>
            <a:endParaRPr sz="2800" b="1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800" b="1"/>
              <a:t>镇静药：小剂量时可使服用者处于平静或思睡状态</a:t>
            </a:r>
            <a:endParaRPr sz="2800" b="1"/>
          </a:p>
          <a:p>
            <a:pPr lvl="1">
              <a:lnSpc>
                <a:spcPct val="120000"/>
              </a:lnSpc>
            </a:pPr>
            <a:r>
              <a:rPr b="1"/>
              <a:t>二者之间无显著界限</a:t>
            </a:r>
            <a:endParaRPr b="1"/>
          </a:p>
        </p:txBody>
      </p:sp>
      <p:sp>
        <p:nvSpPr>
          <p:cNvPr id="16388" name=""/>
          <p:cNvSpPr/>
          <p:nvPr/>
        </p:nvSpPr>
        <p:spPr>
          <a:xfrm>
            <a:off x="609600" y="4648200"/>
            <a:ext cx="1143000" cy="457200"/>
          </a:xfrm>
          <a:prstGeom prst="rect">
            <a:avLst/>
          </a:prstGeom>
          <a:solidFill>
            <a:srgbClr val="FF00FF"/>
          </a:solidFill>
          <a:ln>
            <a:noFill/>
            <a:miter lim="800000"/>
          </a:ln>
          <a:effectLst/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00FF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b="1">
                <a:solidFill>
                  <a:srgbClr val="FFFF00"/>
                </a:solidFill>
                <a:latin typeface="Tahoma" pitchFamily="2" charset="0"/>
              </a:rPr>
              <a:t>镇静</a:t>
            </a:r>
            <a:endParaRPr b="1">
              <a:solidFill>
                <a:srgbClr val="FFFF00"/>
              </a:solidFill>
              <a:latin typeface="Tahoma" pitchFamily="2" charset="0"/>
            </a:endParaRPr>
          </a:p>
        </p:txBody>
      </p:sp>
      <p:sp>
        <p:nvSpPr>
          <p:cNvPr id="16389" name=""/>
          <p:cNvSpPr/>
          <p:nvPr/>
        </p:nvSpPr>
        <p:spPr>
          <a:xfrm>
            <a:off x="2286000" y="4648200"/>
            <a:ext cx="1143000" cy="457200"/>
          </a:xfrm>
          <a:prstGeom prst="rect">
            <a:avLst/>
          </a:prstGeom>
          <a:solidFill>
            <a:srgbClr val="FF00FF"/>
          </a:solidFill>
          <a:ln>
            <a:noFill/>
            <a:miter lim="800000"/>
          </a:ln>
          <a:effectLst/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00FF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b="1">
                <a:solidFill>
                  <a:srgbClr val="FFFF00"/>
                </a:solidFill>
                <a:latin typeface="Tahoma" pitchFamily="2" charset="0"/>
              </a:rPr>
              <a:t>催眠</a:t>
            </a:r>
            <a:endParaRPr b="1">
              <a:solidFill>
                <a:srgbClr val="FFFF00"/>
              </a:solidFill>
              <a:latin typeface="Tahoma" pitchFamily="2" charset="0"/>
            </a:endParaRPr>
          </a:p>
        </p:txBody>
      </p:sp>
      <p:sp>
        <p:nvSpPr>
          <p:cNvPr id="16390" name=""/>
          <p:cNvSpPr/>
          <p:nvPr/>
        </p:nvSpPr>
        <p:spPr>
          <a:xfrm>
            <a:off x="3886200" y="4648200"/>
            <a:ext cx="1143000" cy="457200"/>
          </a:xfrm>
          <a:prstGeom prst="rect">
            <a:avLst/>
          </a:prstGeom>
          <a:solidFill>
            <a:srgbClr val="FF00FF"/>
          </a:solidFill>
          <a:ln>
            <a:noFill/>
            <a:miter lim="800000"/>
          </a:ln>
          <a:effectLst/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00FF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b="1">
                <a:solidFill>
                  <a:srgbClr val="FFFF00"/>
                </a:solidFill>
                <a:latin typeface="Tahoma" pitchFamily="2" charset="0"/>
              </a:rPr>
              <a:t>嗜睡</a:t>
            </a:r>
            <a:endParaRPr b="1">
              <a:solidFill>
                <a:srgbClr val="FFFF00"/>
              </a:solidFill>
              <a:latin typeface="Tahoma" pitchFamily="2" charset="0"/>
            </a:endParaRPr>
          </a:p>
        </p:txBody>
      </p:sp>
      <p:sp>
        <p:nvSpPr>
          <p:cNvPr id="16391" name=""/>
          <p:cNvSpPr/>
          <p:nvPr/>
        </p:nvSpPr>
        <p:spPr>
          <a:xfrm>
            <a:off x="5334000" y="4648200"/>
            <a:ext cx="1143000" cy="457200"/>
          </a:xfrm>
          <a:prstGeom prst="rect">
            <a:avLst/>
          </a:prstGeom>
          <a:solidFill>
            <a:srgbClr val="FF00FF"/>
          </a:solidFill>
          <a:ln>
            <a:noFill/>
            <a:miter lim="800000"/>
          </a:ln>
          <a:effectLst/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00FF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b="1">
                <a:solidFill>
                  <a:srgbClr val="FFFF00"/>
                </a:solidFill>
                <a:latin typeface="Tahoma" pitchFamily="2" charset="0"/>
              </a:rPr>
              <a:t>抗惊厥</a:t>
            </a:r>
            <a:endParaRPr b="1">
              <a:solidFill>
                <a:srgbClr val="FFFF00"/>
              </a:solidFill>
              <a:latin typeface="Tahoma" pitchFamily="2" charset="0"/>
            </a:endParaRPr>
          </a:p>
        </p:txBody>
      </p:sp>
      <p:sp>
        <p:nvSpPr>
          <p:cNvPr id="16392" name=""/>
          <p:cNvSpPr/>
          <p:nvPr/>
        </p:nvSpPr>
        <p:spPr>
          <a:xfrm>
            <a:off x="7086600" y="4648200"/>
            <a:ext cx="1143000" cy="457200"/>
          </a:xfrm>
          <a:prstGeom prst="rect">
            <a:avLst/>
          </a:prstGeom>
          <a:solidFill>
            <a:srgbClr val="FF00FF"/>
          </a:solidFill>
          <a:ln>
            <a:noFill/>
            <a:miter lim="800000"/>
          </a:ln>
          <a:effectLst/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00FF"/>
            </a:extrusionClr>
          </a:sp3d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b="1">
                <a:solidFill>
                  <a:srgbClr val="FFFF00"/>
                </a:solidFill>
                <a:latin typeface="Tahoma" pitchFamily="2" charset="0"/>
              </a:rPr>
              <a:t>麻醉</a:t>
            </a:r>
            <a:endParaRPr b="1">
              <a:solidFill>
                <a:srgbClr val="FFFF00"/>
              </a:solidFill>
              <a:latin typeface="Tahoma" pitchFamily="2" charset="0"/>
            </a:endParaRPr>
          </a:p>
        </p:txBody>
      </p:sp>
      <p:cxnSp>
        <p:nvCxnSpPr>
          <p:cNvPr id="16393" name=""/>
          <p:cNvCxnSpPr/>
          <p:nvPr/>
        </p:nvCxnSpPr>
        <p:spPr>
          <a:xfrm>
            <a:off x="1752600" y="4876800"/>
            <a:ext cx="533400" cy="0"/>
          </a:xfrm>
          <a:prstGeom prst="line">
            <a:avLst/>
          </a:prstGeom>
          <a:noFill/>
          <a:ln cmpd="sng">
            <a:solidFill>
              <a:srgbClr val="339966"/>
            </a:solidFill>
            <a:miter lim="800000"/>
            <a:tailEnd type="triangle"/>
          </a:ln>
          <a:effectLst/>
        </p:spPr>
      </p:cxnSp>
      <p:cxnSp>
        <p:nvCxnSpPr>
          <p:cNvPr id="16394" name=""/>
          <p:cNvCxnSpPr/>
          <p:nvPr/>
        </p:nvCxnSpPr>
        <p:spPr>
          <a:xfrm>
            <a:off x="3429000" y="4876800"/>
            <a:ext cx="457200" cy="0"/>
          </a:xfrm>
          <a:prstGeom prst="line">
            <a:avLst/>
          </a:prstGeom>
          <a:noFill/>
          <a:ln cmpd="sng">
            <a:solidFill>
              <a:srgbClr val="339966"/>
            </a:solidFill>
            <a:miter lim="800000"/>
            <a:tailEnd type="triangle"/>
          </a:ln>
          <a:effectLst/>
        </p:spPr>
      </p:cxnSp>
      <p:cxnSp>
        <p:nvCxnSpPr>
          <p:cNvPr id="16395" name=""/>
          <p:cNvCxnSpPr/>
          <p:nvPr/>
        </p:nvCxnSpPr>
        <p:spPr>
          <a:xfrm>
            <a:off x="5029200" y="4876800"/>
            <a:ext cx="304800" cy="0"/>
          </a:xfrm>
          <a:prstGeom prst="line">
            <a:avLst/>
          </a:prstGeom>
          <a:noFill/>
          <a:ln cmpd="sng">
            <a:solidFill>
              <a:srgbClr val="339966"/>
            </a:solidFill>
            <a:miter lim="800000"/>
            <a:tailEnd type="triangle"/>
          </a:ln>
          <a:effectLst/>
        </p:spPr>
      </p:cxnSp>
      <p:cxnSp>
        <p:nvCxnSpPr>
          <p:cNvPr id="16396" name=""/>
          <p:cNvCxnSpPr/>
          <p:nvPr/>
        </p:nvCxnSpPr>
        <p:spPr>
          <a:xfrm>
            <a:off x="6477000" y="4876800"/>
            <a:ext cx="609600" cy="0"/>
          </a:xfrm>
          <a:prstGeom prst="line">
            <a:avLst/>
          </a:prstGeom>
          <a:noFill/>
          <a:ln cmpd="sng">
            <a:solidFill>
              <a:srgbClr val="339966"/>
            </a:solidFill>
            <a:miter lim="800000"/>
            <a:tailEnd type="triangle"/>
          </a:ln>
          <a:effectLst/>
        </p:spPr>
      </p:cxnSp>
      <p:sp>
        <p:nvSpPr>
          <p:cNvPr id="1639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639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B0DAB28-4CDD-47EC-B66A-9AA31B37F8D6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6399" name="TextBox 1639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6400" name="TextBox 1639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2" dur="2000" fill="hold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5" dur="2000" fill="hold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0" dur="2000" fill="hold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3" dur="2000" fill="hold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8" dur="2000" fill="hold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33" dur="2000" fill="hold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dur="2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36" dur="2000" fill="hold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/>
      <p:bldP spid="16390" grpId="1"/>
      <p:bldP spid="16391" grpId="2"/>
      <p:bldP spid="16392" grpId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"/>
          <p:cNvSpPr/>
          <p:nvPr>
            <p:ph type="title"/>
          </p:nvPr>
        </p:nvSpPr>
        <p:spPr>
          <a:xfrm>
            <a:off x="609600" y="620712"/>
            <a:ext cx="4467225" cy="827088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FF0000"/>
                </a:solidFill>
                <a:latin typeface="宋体" charset="-122"/>
              </a:rPr>
              <a:t>镇静催眠药分类</a:t>
            </a:r>
            <a:endParaRPr sz="3600" b="1">
              <a:solidFill>
                <a:srgbClr val="FF0000"/>
              </a:solidFill>
            </a:endParaRPr>
          </a:p>
        </p:txBody>
      </p:sp>
      <p:sp>
        <p:nvSpPr>
          <p:cNvPr id="17411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3302000" cy="2244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  <a:r>
              <a:rPr b="1">
                <a:solidFill>
                  <a:srgbClr val="003399"/>
                </a:solidFill>
                <a:latin typeface="宋体" charset="-122"/>
              </a:rPr>
              <a:t>按化学结构</a:t>
            </a:r>
            <a:endParaRPr b="1">
              <a:solidFill>
                <a:srgbClr val="003399"/>
              </a:solidFill>
              <a:latin typeface="宋体" charset="-122"/>
            </a:endParaRPr>
          </a:p>
          <a:p>
            <a:pPr lvl="1"/>
            <a:r>
              <a:rPr b="1">
                <a:solidFill>
                  <a:srgbClr val="003399"/>
                </a:solidFill>
                <a:latin typeface="宋体" charset="-122"/>
              </a:rPr>
              <a:t>巴比妥类</a:t>
            </a:r>
            <a:endParaRPr b="1">
              <a:solidFill>
                <a:srgbClr val="003399"/>
              </a:solidFill>
              <a:latin typeface="宋体" charset="-122"/>
            </a:endParaRPr>
          </a:p>
          <a:p>
            <a:pPr lvl="1"/>
            <a:r>
              <a:rPr b="1">
                <a:solidFill>
                  <a:srgbClr val="003399"/>
                </a:solidFill>
                <a:latin typeface="宋体" charset="-122"/>
              </a:rPr>
              <a:t>苯二氮卓类</a:t>
            </a:r>
            <a:endParaRPr b="1">
              <a:solidFill>
                <a:srgbClr val="003399"/>
              </a:solidFill>
              <a:latin typeface="宋体" charset="-122"/>
            </a:endParaRPr>
          </a:p>
          <a:p>
            <a:pPr lvl="1"/>
            <a:r>
              <a:rPr b="1">
                <a:solidFill>
                  <a:srgbClr val="003399"/>
                </a:solidFill>
                <a:latin typeface="宋体" charset="-122"/>
              </a:rPr>
              <a:t>其它</a:t>
            </a:r>
            <a:endParaRPr b="1">
              <a:solidFill>
                <a:srgbClr val="003399"/>
              </a:solidFill>
              <a:latin typeface="宋体" charset="-122"/>
            </a:endParaRPr>
          </a:p>
        </p:txBody>
      </p:sp>
      <p:graphicFrame>
        <p:nvGraphicFramePr>
          <p:cNvPr id="17412" name=""/>
          <p:cNvGraphicFramePr>
            <a:graphicFrameLocks noChangeAspect="1"/>
          </p:cNvGraphicFramePr>
          <p:nvPr/>
        </p:nvGraphicFramePr>
        <p:xfrm>
          <a:off x="5148262" y="1196975"/>
          <a:ext cx="2438400" cy="21129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progId="ChemDraw.Document.5.0">
                  <p:embed/>
                </p:oleObj>
              </mc:Choice>
              <mc:Fallback>
                <p:oleObj r:id="rId2" progId="ChemDraw.Document.5.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148262" y="1196975"/>
                        <a:ext cx="2438400" cy="21129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413" name=""/>
          <p:cNvGraphicFramePr>
            <a:graphicFrameLocks noChangeAspect="1"/>
          </p:cNvGraphicFramePr>
          <p:nvPr/>
        </p:nvGraphicFramePr>
        <p:xfrm>
          <a:off x="6227762" y="3500438"/>
          <a:ext cx="2200275" cy="2359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progId="ChemDraw.Document.5.0">
                  <p:embed/>
                </p:oleObj>
              </mc:Choice>
              <mc:Fallback>
                <p:oleObj r:id="rId4" progId="ChemDraw.Document.5.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227762" y="3500438"/>
                        <a:ext cx="2200275" cy="23590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414" name=""/>
          <p:cNvGraphicFramePr>
            <a:graphicFrameLocks noChangeAspect="1"/>
          </p:cNvGraphicFramePr>
          <p:nvPr/>
        </p:nvGraphicFramePr>
        <p:xfrm>
          <a:off x="1187450" y="4076700"/>
          <a:ext cx="4038600" cy="2174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6" progId="ChemDraw.Document.5.0">
                  <p:embed/>
                </p:oleObj>
              </mc:Choice>
              <mc:Fallback>
                <p:oleObj r:id="rId6" progId="ChemDraw.Document.5.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187450" y="4076700"/>
                        <a:ext cx="4038600" cy="21748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741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A5D4B4E-F395-4C78-8879-29D5D299E505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7417" name="TextBox 1741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7418" name="TextBox 1741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"/>
          <p:cNvSpPr/>
          <p:nvPr>
            <p:ph type="title"/>
          </p:nvPr>
        </p:nvSpPr>
        <p:spPr>
          <a:xfrm>
            <a:off x="609600" y="476250"/>
            <a:ext cx="4106862" cy="81915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003399"/>
                </a:solidFill>
              </a:rPr>
              <a:t>一、巴比妥类</a:t>
            </a:r>
            <a:endParaRPr sz="3600" b="1">
              <a:solidFill>
                <a:srgbClr val="003399"/>
              </a:solidFill>
            </a:endParaRPr>
          </a:p>
        </p:txBody>
      </p:sp>
      <p:sp>
        <p:nvSpPr>
          <p:cNvPr id="18435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250825" y="1447800"/>
            <a:ext cx="8664575" cy="4876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400" b="1"/>
              <a:t>巴比妥类药品为</a:t>
            </a:r>
            <a:r>
              <a:rPr sz="2400" b="1">
                <a:solidFill>
                  <a:srgbClr val="FF6699"/>
                </a:solidFill>
              </a:rPr>
              <a:t>丙二酰脲（巴比妥酸)衍生物。</a:t>
            </a:r>
            <a:endParaRPr sz="2400" b="1">
              <a:solidFill>
                <a:srgbClr val="FF6699"/>
              </a:solidFill>
            </a:endParaRPr>
          </a:p>
          <a:p>
            <a:pPr lvl="0">
              <a:lnSpc>
                <a:spcPct val="120000"/>
              </a:lnSpc>
            </a:pPr>
            <a:r>
              <a:rPr sz="2400" b="1"/>
              <a:t>巴比妥酸无活性，当5位上两个氢原子被烃基取代时才展现活性。</a:t>
            </a:r>
            <a:endParaRPr sz="2400" b="1"/>
          </a:p>
          <a:p>
            <a:pPr lvl="0">
              <a:lnSpc>
                <a:spcPct val="120000"/>
              </a:lnSpc>
            </a:pPr>
            <a:r>
              <a:rPr sz="2400" b="1"/>
              <a:t>按</a:t>
            </a:r>
            <a:r>
              <a:rPr sz="2400" b="1">
                <a:solidFill>
                  <a:srgbClr val="008000"/>
                </a:solidFill>
              </a:rPr>
              <a:t>作用时间长短</a:t>
            </a:r>
            <a:r>
              <a:rPr sz="2400" b="1"/>
              <a:t>分为四种类型：</a:t>
            </a:r>
            <a:endParaRPr sz="2400" b="1"/>
          </a:p>
          <a:p>
            <a:pPr lvl="1">
              <a:lnSpc>
                <a:spcPct val="120000"/>
              </a:lnSpc>
            </a:pPr>
            <a:r>
              <a:rPr sz="2400" b="1"/>
              <a:t>长时间（4-12h）如苯巴比妥 ；</a:t>
            </a:r>
            <a:endParaRPr sz="2400" b="1"/>
          </a:p>
          <a:p>
            <a:pPr lvl="1">
              <a:lnSpc>
                <a:spcPct val="120000"/>
              </a:lnSpc>
            </a:pPr>
            <a:r>
              <a:rPr sz="2400" b="1"/>
              <a:t>中时间（2-8h）如异戊巴比妥  、环己烯巴比妥 ；</a:t>
            </a:r>
            <a:endParaRPr sz="2400" b="1"/>
          </a:p>
          <a:p>
            <a:pPr lvl="1">
              <a:lnSpc>
                <a:spcPct val="120000"/>
              </a:lnSpc>
            </a:pPr>
            <a:r>
              <a:rPr sz="2400" b="1"/>
              <a:t>短时间（1-4h）如司可巴比妥 、戊巴比妥 </a:t>
            </a:r>
            <a:endParaRPr sz="2400" b="1"/>
          </a:p>
          <a:p>
            <a:pPr lvl="1">
              <a:lnSpc>
                <a:spcPct val="120000"/>
              </a:lnSpc>
            </a:pPr>
            <a:r>
              <a:rPr sz="2400" b="1"/>
              <a:t>超短时间（1h左右）如海索比妥 、硫喷妥</a:t>
            </a:r>
            <a:r>
              <a:rPr b="1"/>
              <a:t>钠 </a:t>
            </a:r>
            <a:endParaRPr b="1"/>
          </a:p>
        </p:txBody>
      </p:sp>
      <p:sp>
        <p:nvSpPr>
          <p:cNvPr id="184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84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13338B8-839E-4927-98CF-5B8B163FDA17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8438" name="TextBox 1843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8439" name="TextBox 1843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19459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</a:p>
        </p:txBody>
      </p:sp>
      <p:pic>
        <p:nvPicPr>
          <p:cNvPr id="1946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333375"/>
            <a:ext cx="8251508" cy="58741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6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1946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C05334A-ECCB-402B-928A-7BE4A242D9D2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19463" name="TextBox 1946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19464" name="TextBox 1946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0483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</a:p>
        </p:txBody>
      </p:sp>
      <p:pic>
        <p:nvPicPr>
          <p:cNvPr id="2048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88912"/>
            <a:ext cx="8360943" cy="578029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048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AE33537-04A6-4486-A858-AE49D7B4E173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0487" name="TextBox 2048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0488" name="TextBox 2048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第17页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"/>
          <p:cNvSpPr/>
          <p:nvPr>
            <p:ph type="title"/>
          </p:nvPr>
        </p:nvSpPr>
        <p:spPr>
          <a:xfrm>
            <a:off x="609600" y="260350"/>
            <a:ext cx="2882900" cy="88265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chemeClr val="tx1"/>
                </a:solidFill>
              </a:rPr>
              <a:t>构效关系</a:t>
            </a:r>
            <a:endParaRPr sz="3600" b="1">
              <a:solidFill>
                <a:schemeClr val="tx1"/>
              </a:solidFill>
            </a:endParaRPr>
          </a:p>
        </p:txBody>
      </p:sp>
      <p:sp>
        <p:nvSpPr>
          <p:cNvPr id="21507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179388" y="1773238"/>
            <a:ext cx="8747125" cy="29178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800" b="1">
                <a:solidFill>
                  <a:srgbClr val="009900"/>
                </a:solidFill>
              </a:rPr>
              <a:t>巴比妥类药品作用强弱、快慢、作用时间长短取决于</a:t>
            </a:r>
            <a:endParaRPr sz="2800" b="1">
              <a:solidFill>
                <a:srgbClr val="009900"/>
              </a:solidFill>
            </a:endParaRP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</a:rPr>
              <a:t>药品解离常数(pKa)</a:t>
            </a:r>
            <a:endParaRPr sz="2800" b="1">
              <a:solidFill>
                <a:srgbClr val="FF0000"/>
              </a:solidFill>
            </a:endParaRP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</a:rPr>
              <a:t>油水分配系数(lgP)</a:t>
            </a:r>
            <a:endParaRPr sz="2800" b="1">
              <a:solidFill>
                <a:srgbClr val="FF0000"/>
              </a:solidFill>
            </a:endParaRP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</a:rPr>
              <a:t>代谢失活过程 </a:t>
            </a:r>
            <a:endParaRPr sz="2800" b="1">
              <a:solidFill>
                <a:srgbClr val="009900"/>
              </a:solidFill>
            </a:endParaRPr>
          </a:p>
        </p:txBody>
      </p:sp>
      <p:sp>
        <p:nvSpPr>
          <p:cNvPr id="2150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150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862615D-9419-4286-8C6A-C9FAD36E94C6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1510" name="TextBox 2150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1511" name="TextBox 2151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第18页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531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</a:p>
        </p:txBody>
      </p:sp>
      <p:pic>
        <p:nvPicPr>
          <p:cNvPr id="2253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549275"/>
            <a:ext cx="8053600" cy="536906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253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8972BB4-3141-4EF9-B0DA-B80FFD22E350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2535" name="TextBox 2253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2536" name="TextBox 2253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第19页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"/>
          <p:cNvSpPr/>
          <p:nvPr>
            <p:ph type="title"/>
          </p:nvPr>
        </p:nvSpPr>
        <p:spPr>
          <a:xfrm>
            <a:off x="609600" y="692150"/>
            <a:ext cx="1874838" cy="75565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003399"/>
                </a:solidFill>
              </a:rPr>
              <a:t>代谢</a:t>
            </a:r>
            <a:endParaRPr sz="3600" b="1">
              <a:solidFill>
                <a:srgbClr val="003399"/>
              </a:solidFill>
            </a:endParaRPr>
          </a:p>
        </p:txBody>
      </p:sp>
      <p:sp>
        <p:nvSpPr>
          <p:cNvPr id="23555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21002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800" b="1">
                <a:solidFill>
                  <a:srgbClr val="008000"/>
                </a:solidFill>
              </a:rPr>
              <a:t>肝中代谢</a:t>
            </a:r>
            <a:endParaRPr sz="2800" b="1">
              <a:solidFill>
                <a:srgbClr val="008000"/>
              </a:solidFill>
            </a:endParaRP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008000"/>
                </a:solidFill>
              </a:rPr>
              <a:t>主要是在5位取代基上氧化和环水解</a:t>
            </a:r>
            <a:endParaRPr sz="2800" b="1">
              <a:solidFill>
                <a:srgbClr val="008000"/>
              </a:solidFill>
            </a:endParaRPr>
          </a:p>
          <a:p>
            <a:pPr lvl="1">
              <a:buNone/>
            </a:pPr>
            <a:endParaRPr b="1">
              <a:solidFill>
                <a:srgbClr val="008000"/>
              </a:solidFill>
            </a:endParaRPr>
          </a:p>
          <a:p>
            <a:pPr lvl="1"/>
            <a:endParaRPr b="1">
              <a:solidFill>
                <a:srgbClr val="008000"/>
              </a:solidFill>
            </a:endParaRPr>
          </a:p>
          <a:p>
            <a:pPr lvl="0">
              <a:buNone/>
            </a:pPr>
            <a:endParaRPr>
              <a:solidFill>
                <a:srgbClr val="008000"/>
              </a:solidFill>
            </a:endParaRPr>
          </a:p>
        </p:txBody>
      </p:sp>
      <p:sp>
        <p:nvSpPr>
          <p:cNvPr id="235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35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D657DE7-546A-41D6-B2ED-7597B060CAC1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3558" name="TextBox 2355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3559" name="TextBox 2355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第20页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4000" b="1">
                <a:solidFill>
                  <a:schemeClr val="tx1"/>
                </a:solidFill>
              </a:rPr>
              <a:t>临床</a:t>
            </a:r>
            <a:endParaRPr sz="4000" b="1">
              <a:solidFill>
                <a:schemeClr val="tx1"/>
              </a:solidFill>
            </a:endParaRPr>
          </a:p>
        </p:txBody>
      </p:sp>
      <p:sp>
        <p:nvSpPr>
          <p:cNvPr id="24579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  <a:r>
              <a:rPr b="1"/>
              <a:t>催眠</a:t>
            </a:r>
            <a:endParaRPr b="1"/>
          </a:p>
          <a:p>
            <a:pPr lvl="0"/>
            <a:r>
              <a:rPr b="1"/>
              <a:t>反跳现象</a:t>
            </a:r>
            <a:endParaRPr b="1"/>
          </a:p>
          <a:p>
            <a:pPr lvl="1"/>
            <a:r>
              <a:rPr b="1"/>
              <a:t>依赖性，成瘾性</a:t>
            </a:r>
            <a:endParaRPr b="1"/>
          </a:p>
          <a:p>
            <a:pPr lvl="0"/>
            <a:r>
              <a:rPr b="1"/>
              <a:t>肝药酶诱导剂</a:t>
            </a:r>
            <a:endParaRPr b="1"/>
          </a:p>
          <a:p>
            <a:pPr lvl="1"/>
            <a:r>
              <a:rPr b="1"/>
              <a:t>可加速本身代谢，耐药现象</a:t>
            </a:r>
            <a:endParaRPr b="1"/>
          </a:p>
          <a:p>
            <a:pPr lvl="1"/>
            <a:r>
              <a:rPr b="1"/>
              <a:t>易引发中毒</a:t>
            </a:r>
            <a:endParaRPr b="1"/>
          </a:p>
          <a:p>
            <a:pPr lvl="1"/>
            <a:r>
              <a:rPr b="1"/>
              <a:t>昏迷、缺氧、血压下降、呼吸循环衰竭</a:t>
            </a:r>
            <a:endParaRPr b="1"/>
          </a:p>
        </p:txBody>
      </p:sp>
      <p:sp>
        <p:nvSpPr>
          <p:cNvPr id="245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45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B9470E0-DE7E-44EC-B900-8F10E4F57A2B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4582" name="TextBox 2458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4583" name="TextBox 2458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第21页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"/>
          <p:cNvSpPr/>
          <p:nvPr/>
        </p:nvSpPr>
        <p:spPr>
          <a:xfrm>
            <a:off x="762000" y="620712"/>
            <a:ext cx="5715000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/>
            <a:r>
              <a:rPr sz="3600" b="1">
                <a:latin typeface="宋体" charset="-122"/>
              </a:rPr>
              <a:t>苯巴比妥</a:t>
            </a:r>
            <a:r>
              <a:rPr sz="3600">
                <a:latin typeface="Tahoma" pitchFamily="2" charset="0"/>
              </a:rPr>
              <a:t> </a:t>
            </a:r>
            <a:endParaRPr sz="3600">
              <a:latin typeface="Tahoma" pitchFamily="2" charset="0"/>
            </a:endParaRPr>
          </a:p>
        </p:txBody>
      </p:sp>
      <p:sp>
        <p:nvSpPr>
          <p:cNvPr id="25603" name=""/>
          <p:cNvSpPr/>
          <p:nvPr/>
        </p:nvSpPr>
        <p:spPr>
          <a:xfrm>
            <a:off x="0" y="1916112"/>
            <a:ext cx="9144000" cy="22145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3200" b="1">
                <a:latin typeface="宋体" charset="-122"/>
              </a:rPr>
              <a:t>　　</a:t>
            </a:r>
            <a:r>
              <a:rPr sz="2800" b="1">
                <a:solidFill>
                  <a:srgbClr val="FF0000"/>
                </a:solidFill>
                <a:latin typeface="宋体" charset="-122"/>
              </a:rPr>
              <a:t>化学名：5-乙基-5-苯基-丙二酰脲，又称</a:t>
            </a:r>
            <a:r>
              <a:rPr sz="2800" b="1">
                <a:solidFill>
                  <a:srgbClr val="6600FF"/>
                </a:solidFill>
                <a:latin typeface="宋体" charset="-122"/>
              </a:rPr>
              <a:t>鲁米那</a:t>
            </a:r>
            <a:r>
              <a:rPr sz="2800" b="1">
                <a:solidFill>
                  <a:srgbClr val="FF0000"/>
                </a:solidFill>
                <a:latin typeface="宋体" charset="-122"/>
              </a:rPr>
              <a:t>。</a:t>
            </a:r>
            <a:endParaRPr sz="2800" b="1">
              <a:solidFill>
                <a:srgbClr val="FF0000"/>
              </a:solidFill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800" b="1">
                <a:latin typeface="宋体" charset="-122"/>
              </a:rPr>
              <a:t>　　为白色有光泽结晶性粉末，无臭，味微苦。在乙醚、氯仿、乙醇、氢氧化钠或碳酸钠中溶解，水中极微溶解。熔点174.5-178</a:t>
            </a:r>
            <a:r>
              <a:rPr sz="2800" b="1">
                <a:latin typeface="Tahoma" pitchFamily="2" charset="0"/>
              </a:rPr>
              <a:t>℃</a:t>
            </a:r>
            <a:r>
              <a:rPr sz="2800" b="1">
                <a:latin typeface="宋体" charset="-122"/>
              </a:rPr>
              <a:t>。</a:t>
            </a:r>
            <a:r>
              <a:rPr sz="2800" b="1">
                <a:latin typeface="Tahoma" pitchFamily="2" charset="0"/>
              </a:rPr>
              <a:t> </a:t>
            </a:r>
            <a:endParaRPr sz="2800" b="1">
              <a:latin typeface="Tahoma" pitchFamily="2" charset="0"/>
            </a:endParaRPr>
          </a:p>
        </p:txBody>
      </p:sp>
      <p:sp>
        <p:nvSpPr>
          <p:cNvPr id="2560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560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8FE764B-B025-4A77-B967-87B077663F06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5606" name="TextBox 2560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5607" name="TextBox 2560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第22页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800" b="1"/>
              <a:t>分子中含有</a:t>
            </a:r>
            <a:r>
              <a:rPr sz="2800" b="1">
                <a:solidFill>
                  <a:srgbClr val="FF0000"/>
                </a:solidFill>
              </a:rPr>
              <a:t>环丙二酰脲结构</a:t>
            </a:r>
            <a:r>
              <a:rPr sz="2800" b="1"/>
              <a:t>，可互变为</a:t>
            </a:r>
            <a:r>
              <a:rPr sz="2800" b="1">
                <a:solidFill>
                  <a:srgbClr val="FF0000"/>
                </a:solidFill>
              </a:rPr>
              <a:t>烯醇式</a:t>
            </a:r>
            <a:r>
              <a:rPr sz="2800" b="1"/>
              <a:t>呈弱酸性，溶于氢氧化钠或碳酸钠溶液中生成苯巴比妥钠盐。</a:t>
            </a:r>
            <a:endParaRPr sz="2800" b="1"/>
          </a:p>
        </p:txBody>
      </p:sp>
      <p:sp>
        <p:nvSpPr>
          <p:cNvPr id="2662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662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35A5264-E0E7-4A9C-ADB7-CBD953B51A75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6629" name="TextBox 2662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6630" name="TextBox 2662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第23页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"/>
          <p:cNvSpPr/>
          <p:nvPr/>
        </p:nvSpPr>
        <p:spPr>
          <a:xfrm>
            <a:off x="755650" y="1633538"/>
            <a:ext cx="7777162" cy="9683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b="1">
                <a:latin typeface="宋体" charset="-122"/>
              </a:rPr>
              <a:t>  苯巴比妥钠易溶于水，可作成注射剂，忌与酸性药品配伍，勿暴露于空气中。</a:t>
            </a:r>
            <a:r>
              <a:rPr b="1">
                <a:latin typeface="Tahoma" pitchFamily="2" charset="0"/>
              </a:rPr>
              <a:t> </a:t>
            </a:r>
            <a:endParaRPr b="1">
              <a:latin typeface="Tahoma" pitchFamily="2" charset="0"/>
            </a:endParaRPr>
          </a:p>
        </p:txBody>
      </p:sp>
      <p:sp>
        <p:nvSpPr>
          <p:cNvPr id="27651" name=""/>
          <p:cNvSpPr/>
          <p:nvPr/>
        </p:nvSpPr>
        <p:spPr>
          <a:xfrm>
            <a:off x="684212" y="3429000"/>
            <a:ext cx="7704138" cy="18446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b="1">
                <a:latin typeface="Tahoma" pitchFamily="2" charset="0"/>
              </a:rPr>
              <a:t>   苯巴比妥分子中含有酰脲结构，易水解，其钠盐水溶液更易水解。水解速率随温度升高而加速，产生</a:t>
            </a:r>
            <a:r>
              <a:rPr b="1">
                <a:solidFill>
                  <a:srgbClr val="FF0000"/>
                </a:solidFill>
                <a:latin typeface="Tahoma" pitchFamily="2" charset="0"/>
              </a:rPr>
              <a:t>2-苯基丁酰脲</a:t>
            </a:r>
            <a:r>
              <a:rPr b="1">
                <a:latin typeface="Tahoma" pitchFamily="2" charset="0"/>
              </a:rPr>
              <a:t>沉淀而失去活性。为预防水解需制成粉针剂，临用现配。</a:t>
            </a:r>
            <a:r>
              <a:rPr>
                <a:latin typeface="Tahoma" pitchFamily="2" charset="0"/>
              </a:rPr>
              <a:t> </a:t>
            </a:r>
            <a:r>
              <a:rPr b="1">
                <a:latin typeface="Tahoma" pitchFamily="2" charset="0"/>
              </a:rPr>
              <a:t> </a:t>
            </a:r>
            <a:endParaRPr b="1">
              <a:latin typeface="Tahoma" pitchFamily="2" charset="0"/>
            </a:endParaRPr>
          </a:p>
        </p:txBody>
      </p:sp>
      <p:sp>
        <p:nvSpPr>
          <p:cNvPr id="27652" name=""/>
          <p:cNvSpPr>
            <a:spLocks noGrp="1"/>
          </p:cNvSpPr>
          <p:nvPr>
            <p:ph type="dt" sz="quarter" idx="2"/>
          </p:nvPr>
        </p:nvSpPr>
        <p:spPr/>
        <p:txBody>
          <a:bodyPr anchor="b" anchorCtr="0"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7653" name=""/>
          <p:cNvSpPr>
            <a:spLocks noGrp="1"/>
          </p:cNvSpPr>
          <p:nvPr>
            <p:ph type="ftr" sz="quarter" idx="3"/>
          </p:nvPr>
        </p:nvSpPr>
        <p:spPr/>
        <p:txBody>
          <a:bodyPr anchor="b" anchorCtr="0"/>
          <a:lstStyle/>
          <a:p>
            <a:pPr lvl="0" algn="ctr"/>
            <a:fld id="{E909EC3E-2F1F-4852-91A9-05CD5FA3CB5C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7654" name="TextBox 27653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7655" name="TextBox 2765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第24页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4" name="" descr="Rectangle: Click to edit Master text styles&#13;&#10;Second level&#13;&#10;Third level&#13;&#10;Fourth level&#13;&#10;Fifth level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611188" y="1557338"/>
            <a:ext cx="7925609" cy="4309962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</p:spPr>
      </p:pic>
      <p:sp>
        <p:nvSpPr>
          <p:cNvPr id="2867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867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A37CA7B-3ABF-4198-AE07-FB680721B1E5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8677" name="TextBox 2867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8678" name="TextBox 2867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第25页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"/>
          <p:cNvSpPr/>
          <p:nvPr/>
        </p:nvSpPr>
        <p:spPr>
          <a:xfrm>
            <a:off x="611188" y="260350"/>
            <a:ext cx="3240088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/>
            <a:r>
              <a:rPr sz="3600" b="1">
                <a:solidFill>
                  <a:srgbClr val="FF0000"/>
                </a:solidFill>
                <a:latin typeface="Tahoma" pitchFamily="2" charset="0"/>
              </a:rPr>
              <a:t>判别方法</a:t>
            </a:r>
            <a:endParaRPr sz="3600" b="1">
              <a:solidFill>
                <a:srgbClr val="FF0000"/>
              </a:solidFill>
              <a:latin typeface="Tahoma" pitchFamily="2" charset="0"/>
            </a:endParaRPr>
          </a:p>
        </p:txBody>
      </p:sp>
      <p:sp>
        <p:nvSpPr>
          <p:cNvPr id="29699" name=""/>
          <p:cNvSpPr/>
          <p:nvPr/>
        </p:nvSpPr>
        <p:spPr>
          <a:xfrm>
            <a:off x="468312" y="1484312"/>
            <a:ext cx="8207375" cy="1701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3200" b="1">
                <a:latin typeface="宋体" charset="-122"/>
              </a:rPr>
              <a:t>  </a:t>
            </a:r>
            <a:r>
              <a:rPr sz="2800" b="1">
                <a:latin typeface="宋体" charset="-122"/>
              </a:rPr>
              <a:t>判别</a:t>
            </a:r>
            <a:r>
              <a:rPr sz="2800" b="1">
                <a:solidFill>
                  <a:srgbClr val="008000"/>
                </a:solidFill>
                <a:latin typeface="宋体" charset="-122"/>
              </a:rPr>
              <a:t>巴比妥类药品和含硫巴比妥类药品</a:t>
            </a:r>
            <a:r>
              <a:rPr sz="2800" b="1">
                <a:latin typeface="宋体" charset="-122"/>
              </a:rPr>
              <a:t>方法：</a:t>
            </a:r>
            <a:endParaRPr sz="2800" b="1">
              <a:latin typeface="Tahoma" pitchFamily="2" charset="0"/>
            </a:endParaRPr>
          </a:p>
          <a:p>
            <a:pPr lvl="0">
              <a:lnSpc>
                <a:spcPct val="120000"/>
              </a:lnSpc>
            </a:pPr>
            <a:r>
              <a:rPr sz="2800" b="1">
                <a:latin typeface="宋体" charset="-122"/>
              </a:rPr>
              <a:t>  苯巴比妥与吡啶和硫酸铜溶液作用</a:t>
            </a:r>
            <a:r>
              <a:rPr sz="2800" b="1">
                <a:solidFill>
                  <a:srgbClr val="FF0000"/>
                </a:solidFill>
                <a:latin typeface="宋体" charset="-122"/>
              </a:rPr>
              <a:t>显紫色</a:t>
            </a:r>
            <a:r>
              <a:rPr sz="2800" b="1">
                <a:latin typeface="宋体" charset="-122"/>
              </a:rPr>
              <a:t>，</a:t>
            </a:r>
            <a:endParaRPr sz="2800" b="1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800" b="1">
                <a:latin typeface="宋体" charset="-122"/>
              </a:rPr>
              <a:t>　含硫巴比妥类药品</a:t>
            </a:r>
            <a:r>
              <a:rPr sz="2800" b="1">
                <a:solidFill>
                  <a:srgbClr val="FF0000"/>
                </a:solidFill>
                <a:latin typeface="宋体" charset="-122"/>
              </a:rPr>
              <a:t>显绿色</a:t>
            </a:r>
            <a:r>
              <a:rPr sz="2800" b="1">
                <a:latin typeface="宋体" charset="-122"/>
              </a:rPr>
              <a:t>。</a:t>
            </a:r>
            <a:endParaRPr sz="2800" b="1">
              <a:latin typeface="Tahoma" pitchFamily="2" charset="0"/>
            </a:endParaRPr>
          </a:p>
        </p:txBody>
      </p:sp>
      <p:sp>
        <p:nvSpPr>
          <p:cNvPr id="29700" name=""/>
          <p:cNvSpPr/>
          <p:nvPr/>
        </p:nvSpPr>
        <p:spPr>
          <a:xfrm>
            <a:off x="539750" y="3716338"/>
            <a:ext cx="8064500" cy="6762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3200" b="1">
                <a:latin typeface="宋体" charset="-122"/>
              </a:rPr>
              <a:t>  </a:t>
            </a:r>
            <a:endParaRPr b="1">
              <a:latin typeface="Tahoma" pitchFamily="2" charset="0"/>
            </a:endParaRPr>
          </a:p>
        </p:txBody>
      </p:sp>
      <p:sp>
        <p:nvSpPr>
          <p:cNvPr id="2970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2970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12FEA5E-0D96-4F74-88E3-C3098FD0A270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29703" name="TextBox 2970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29704" name="TextBox 2970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/>
      <p:bldP spid="29700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30723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</a:p>
        </p:txBody>
      </p:sp>
      <p:pic>
        <p:nvPicPr>
          <p:cNvPr id="3072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52412" y="117475"/>
            <a:ext cx="8095175" cy="573710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2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072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BBCF253-9E08-4E97-9296-E0AA1730D48C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0727" name="TextBox 3072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0728" name="TextBox 3072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第27页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"/>
          <p:cNvSpPr/>
          <p:nvPr>
            <p:ph type="title"/>
          </p:nvPr>
        </p:nvSpPr>
        <p:spPr>
          <a:xfrm>
            <a:off x="609600" y="549275"/>
            <a:ext cx="7772400" cy="1223962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/>
              <a:t>用于区分</a:t>
            </a:r>
            <a:r>
              <a:rPr sz="3600" b="1">
                <a:solidFill>
                  <a:srgbClr val="008000"/>
                </a:solidFill>
              </a:rPr>
              <a:t>不含芳环巴比妥类药品</a:t>
            </a:r>
            <a:br>
              <a:rPr sz="3600" b="1">
                <a:solidFill>
                  <a:srgbClr val="008000"/>
                </a:solidFill>
              </a:rPr>
            </a:br>
            <a:endParaRPr sz="3600" b="1">
              <a:solidFill>
                <a:srgbClr val="008000"/>
              </a:solidFill>
            </a:endParaRPr>
          </a:p>
        </p:txBody>
      </p:sp>
      <p:sp>
        <p:nvSpPr>
          <p:cNvPr id="31747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838200" y="19050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800" b="1"/>
              <a:t>分子中含有芳环，可与亚硝酸钠-硫酸反应呈</a:t>
            </a:r>
            <a:r>
              <a:rPr sz="2800" b="1">
                <a:solidFill>
                  <a:srgbClr val="FF0000"/>
                </a:solidFill>
              </a:rPr>
              <a:t>橙黄色</a:t>
            </a:r>
            <a:r>
              <a:rPr sz="2800" b="1"/>
              <a:t>；</a:t>
            </a:r>
            <a:endParaRPr sz="2800" b="1"/>
          </a:p>
          <a:p>
            <a:pPr lvl="0">
              <a:lnSpc>
                <a:spcPct val="120000"/>
              </a:lnSpc>
            </a:pPr>
            <a:r>
              <a:rPr sz="2800" b="1"/>
              <a:t>与甲醛-硫酸反应在两液层交界处生成</a:t>
            </a:r>
            <a:r>
              <a:rPr sz="2800" b="1">
                <a:solidFill>
                  <a:srgbClr val="FF0000"/>
                </a:solidFill>
              </a:rPr>
              <a:t>玫瑰红色环</a:t>
            </a:r>
            <a:r>
              <a:rPr sz="2800" b="1"/>
              <a:t>。</a:t>
            </a:r>
            <a:endParaRPr sz="2800" b="1"/>
          </a:p>
        </p:txBody>
      </p:sp>
      <p:sp>
        <p:nvSpPr>
          <p:cNvPr id="317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17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85ADEBB-9AF0-4963-B2BE-D139046316D6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1750" name="TextBox 3174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1751" name="TextBox 3175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第28页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"/>
          <p:cNvSpPr/>
          <p:nvPr/>
        </p:nvSpPr>
        <p:spPr>
          <a:xfrm>
            <a:off x="539750" y="1628775"/>
            <a:ext cx="8208962" cy="3251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/>
            <a:r>
              <a:rPr sz="3600" b="1">
                <a:solidFill>
                  <a:srgbClr val="FF0000"/>
                </a:solidFill>
                <a:latin typeface="宋体" charset="-122"/>
              </a:rPr>
              <a:t>用于判别和含量测定</a:t>
            </a:r>
            <a:r>
              <a:rPr sz="3200">
                <a:latin typeface="宋体" charset="-122"/>
              </a:rPr>
              <a:t> </a:t>
            </a:r>
            <a:endParaRPr sz="3200">
              <a:latin typeface="宋体" charset="-122"/>
            </a:endParaRPr>
          </a:p>
          <a:p>
            <a:pPr lvl="0"/>
            <a:endParaRPr sz="3200">
              <a:latin typeface="Tahoma" pitchFamily="2" charset="0"/>
            </a:endParaRPr>
          </a:p>
          <a:p>
            <a:pPr lvl="0">
              <a:lnSpc>
                <a:spcPct val="120000"/>
              </a:lnSpc>
            </a:pPr>
            <a:r>
              <a:rPr sz="3200">
                <a:latin typeface="宋体" charset="-122"/>
              </a:rPr>
              <a:t>   </a:t>
            </a:r>
            <a:r>
              <a:rPr sz="2800" b="1">
                <a:latin typeface="宋体" charset="-122"/>
              </a:rPr>
              <a:t>苯巴比妥在碳酸钠溶液中与硝酸银溶液作用，先生成可溶性一银盐，再与硝酸银溶液作用生成不溶性二银盐白色沉淀，可溶于过量氨试液中（</a:t>
            </a:r>
            <a:r>
              <a:rPr sz="2800" b="1">
                <a:solidFill>
                  <a:srgbClr val="009900"/>
                </a:solidFill>
                <a:latin typeface="宋体" charset="-122"/>
              </a:rPr>
              <a:t>与苯妥英钠相区分</a:t>
            </a:r>
            <a:r>
              <a:rPr sz="2800" b="1">
                <a:latin typeface="宋体" charset="-122"/>
              </a:rPr>
              <a:t>）。</a:t>
            </a:r>
            <a:r>
              <a:rPr b="1">
                <a:latin typeface="Tahoma" pitchFamily="2" charset="0"/>
              </a:rPr>
              <a:t> </a:t>
            </a:r>
            <a:endParaRPr b="1">
              <a:latin typeface="Tahoma" pitchFamily="2" charset="0"/>
            </a:endParaRPr>
          </a:p>
        </p:txBody>
      </p:sp>
      <p:sp>
        <p:nvSpPr>
          <p:cNvPr id="3277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277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838D0D9-D279-4188-B132-23C447B2EF00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2773" name="TextBox 3277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2774" name="TextBox 3277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第29页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</a:p>
        </p:txBody>
      </p:sp>
      <p:pic>
        <p:nvPicPr>
          <p:cNvPr id="33795" name="" descr="Rectangle: Click to edit Master text styles&#13;&#10;Second level&#13;&#10;Third level&#13;&#10;Fourth level&#13;&#10;Fifth level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250825" y="1557338"/>
            <a:ext cx="8138204" cy="4312159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</p:spPr>
      </p:pic>
      <p:sp>
        <p:nvSpPr>
          <p:cNvPr id="337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37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D0EF53F-F4F0-41D3-9740-5DA3420B1037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3798" name="TextBox 3379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3799" name="TextBox 3379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第30页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"/>
          <p:cNvSpPr/>
          <p:nvPr/>
        </p:nvSpPr>
        <p:spPr>
          <a:xfrm>
            <a:off x="457200" y="1773238"/>
            <a:ext cx="7696200" cy="18843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/>
            <a:r>
              <a:rPr sz="3600" b="1">
                <a:solidFill>
                  <a:srgbClr val="FF0000"/>
                </a:solidFill>
                <a:latin typeface="宋体" charset="-122"/>
              </a:rPr>
              <a:t>适用</a:t>
            </a:r>
            <a:r>
              <a:rPr sz="3600">
                <a:latin typeface="宋体" charset="-122"/>
              </a:rPr>
              <a:t>    </a:t>
            </a:r>
            <a:endParaRPr sz="3600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3600">
                <a:latin typeface="宋体" charset="-122"/>
              </a:rPr>
              <a:t>  </a:t>
            </a:r>
            <a:r>
              <a:rPr sz="3200" b="1">
                <a:latin typeface="宋体" charset="-122"/>
              </a:rPr>
              <a:t>镇静、催眠、抗惊厥、抗癫痫及麻醉前给药。</a:t>
            </a:r>
            <a:r>
              <a:rPr sz="3200">
                <a:latin typeface="Tahoma" pitchFamily="2" charset="0"/>
              </a:rPr>
              <a:t> </a:t>
            </a:r>
            <a:endParaRPr sz="3200">
              <a:latin typeface="Tahoma" pitchFamily="2" charset="0"/>
            </a:endParaRPr>
          </a:p>
        </p:txBody>
      </p:sp>
      <p:sp>
        <p:nvSpPr>
          <p:cNvPr id="3481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482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00D7BCE-4D3F-436C-ADAD-BE9F87B8AD35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4821" name="TextBox 34820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4822" name="TextBox 3482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第31页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"/>
          <p:cNvSpPr/>
          <p:nvPr>
            <p:ph type="title"/>
          </p:nvPr>
        </p:nvSpPr>
        <p:spPr>
          <a:xfrm>
            <a:off x="609600" y="836612"/>
            <a:ext cx="7772400" cy="611188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sz="3600" b="1">
                <a:solidFill>
                  <a:srgbClr val="FF0000"/>
                </a:solidFill>
              </a:rPr>
              <a:t>二、苯二氮卓类</a:t>
            </a:r>
            <a:endParaRPr sz="3600" b="1">
              <a:solidFill>
                <a:srgbClr val="FF0000"/>
              </a:solidFill>
            </a:endParaRPr>
          </a:p>
        </p:txBody>
      </p:sp>
      <p:sp>
        <p:nvSpPr>
          <p:cNvPr id="35843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611188" y="2060575"/>
            <a:ext cx="8208962" cy="33131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800" b="1"/>
              <a:t>苯二氮卓类是20世纪60年代发展一类药品，含有镇静催眠、抗焦虑、中枢性肌肉松弛、抗惊厥等作用。</a:t>
            </a:r>
            <a:endParaRPr sz="2800" b="1"/>
          </a:p>
          <a:p>
            <a:pPr lvl="0">
              <a:lnSpc>
                <a:spcPct val="120000"/>
              </a:lnSpc>
            </a:pPr>
            <a:r>
              <a:rPr sz="2800" b="1"/>
              <a:t>已取代巴比妥类成为镇静催眠、抗焦虑首选药品。其中一些也用作抗癫痫药。</a:t>
            </a:r>
            <a:endParaRPr sz="2800" b="1"/>
          </a:p>
          <a:p>
            <a:pPr lvl="0">
              <a:lnSpc>
                <a:spcPct val="120000"/>
              </a:lnSpc>
            </a:pPr>
            <a:endParaRPr sz="2800" b="1"/>
          </a:p>
        </p:txBody>
      </p:sp>
      <p:sp>
        <p:nvSpPr>
          <p:cNvPr id="358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58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DB1461C-4BB9-4332-9DA8-3E417BEFE8DA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5846" name="TextBox 3584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5847" name="TextBox 3584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第32页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"/>
          <p:cNvSpPr/>
          <p:nvPr/>
        </p:nvSpPr>
        <p:spPr>
          <a:xfrm>
            <a:off x="684212" y="1849438"/>
            <a:ext cx="7848600" cy="27273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3200" b="1">
                <a:latin typeface="宋体" charset="-122"/>
              </a:rPr>
              <a:t>  </a:t>
            </a:r>
            <a:r>
              <a:rPr sz="2800" b="1">
                <a:latin typeface="宋体" charset="-122"/>
              </a:rPr>
              <a:t>基本化学结构是由一个含</a:t>
            </a:r>
            <a:r>
              <a:rPr sz="2800" b="1">
                <a:solidFill>
                  <a:srgbClr val="008000"/>
                </a:solidFill>
                <a:latin typeface="宋体" charset="-122"/>
              </a:rPr>
              <a:t>两个氮原子二氮杂卓环（B）和苯环（A）</a:t>
            </a:r>
            <a:r>
              <a:rPr sz="2800" b="1">
                <a:latin typeface="宋体" charset="-122"/>
              </a:rPr>
              <a:t>并和而成,两个氮原子多数在1和4位，故又称为1，4-苯并二氮杂卓。</a:t>
            </a:r>
            <a:endParaRPr sz="2800" b="1">
              <a:latin typeface="宋体" charset="-122"/>
            </a:endParaRPr>
          </a:p>
          <a:p>
            <a:pPr lvl="0">
              <a:lnSpc>
                <a:spcPct val="120000"/>
              </a:lnSpc>
            </a:pPr>
            <a:r>
              <a:rPr sz="2800" b="1">
                <a:latin typeface="宋体" charset="-122"/>
              </a:rPr>
              <a:t>  </a:t>
            </a:r>
            <a:r>
              <a:rPr sz="2800" b="1">
                <a:solidFill>
                  <a:srgbClr val="FF0000"/>
                </a:solidFill>
                <a:latin typeface="宋体" charset="-122"/>
              </a:rPr>
              <a:t>苯二氮卓类又以1，4-苯二氮卓类化合物生理活性最强。</a:t>
            </a:r>
            <a:r>
              <a:rPr sz="2800" b="1">
                <a:solidFill>
                  <a:srgbClr val="FF0000"/>
                </a:solidFill>
                <a:latin typeface="Tahoma" pitchFamily="2" charset="0"/>
              </a:rPr>
              <a:t> </a:t>
            </a:r>
            <a:endParaRPr sz="2800" b="1">
              <a:solidFill>
                <a:srgbClr val="FF0000"/>
              </a:solidFill>
              <a:latin typeface="Tahoma" pitchFamily="2" charset="0"/>
            </a:endParaRPr>
          </a:p>
        </p:txBody>
      </p:sp>
      <p:sp>
        <p:nvSpPr>
          <p:cNvPr id="36867" name=""/>
          <p:cNvSpPr/>
          <p:nvPr/>
        </p:nvSpPr>
        <p:spPr>
          <a:xfrm>
            <a:off x="-268288" y="619125"/>
            <a:ext cx="4264025" cy="7016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/>
            <a:r>
              <a:rPr sz="4000" b="1">
                <a:solidFill>
                  <a:srgbClr val="FF0000"/>
                </a:solidFill>
                <a:latin typeface="Tahoma" pitchFamily="2" charset="0"/>
              </a:rPr>
              <a:t>      </a:t>
            </a:r>
            <a:r>
              <a:rPr sz="3600" b="1">
                <a:solidFill>
                  <a:srgbClr val="FF0000"/>
                </a:solidFill>
                <a:latin typeface="Tahoma" pitchFamily="2" charset="0"/>
              </a:rPr>
              <a:t>苯二氮卓类</a:t>
            </a:r>
            <a:endParaRPr sz="3600" b="1">
              <a:solidFill>
                <a:srgbClr val="FF0000"/>
              </a:solidFill>
              <a:latin typeface="Tahoma" pitchFamily="2" charset="0"/>
            </a:endParaRPr>
          </a:p>
        </p:txBody>
      </p:sp>
      <p:sp>
        <p:nvSpPr>
          <p:cNvPr id="3686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686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A09F069-7882-4C2B-B32B-CAC148572D60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6870" name="TextBox 3686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6871" name="TextBox 3687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第33页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890" name="" descr="Rectangle: Click to edit Master text styles&#13;&#10;Second level&#13;&#10;Third level&#13;&#10;Fourth level&#13;&#10;Fifth level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539750" y="1484312"/>
            <a:ext cx="8025240" cy="4321865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</p:spPr>
      </p:pic>
      <p:sp>
        <p:nvSpPr>
          <p:cNvPr id="3789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789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AC17C86-2A2C-4496-915E-26AC6DD3892B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7893" name="TextBox 3789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7894" name="TextBox 3789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第34页</a:t>
            </a: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"/>
          <p:cNvSpPr/>
          <p:nvPr>
            <p:ph type="title"/>
          </p:nvPr>
        </p:nvSpPr>
        <p:spPr>
          <a:xfrm>
            <a:off x="609600" y="3048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rPr b="1">
                <a:solidFill>
                  <a:schemeClr val="tx1"/>
                </a:solidFill>
              </a:rPr>
              <a:t>地西泮</a:t>
            </a:r>
            <a:endParaRPr b="1">
              <a:solidFill>
                <a:schemeClr val="tx1"/>
              </a:solidFill>
            </a:endParaRPr>
          </a:p>
        </p:txBody>
      </p:sp>
      <p:sp>
        <p:nvSpPr>
          <p:cNvPr id="38915" name="" descr="Rectangle: Click to edit Master text styles&#13;&#10;Second level&#13;&#10;Third level&#13;&#10;Fourth level&#13;&#10;Fifth level"/>
          <p:cNvSpPr/>
          <p:nvPr>
            <p:ph type="body" idx="4294967295"/>
          </p:nvPr>
        </p:nvSpPr>
        <p:spPr>
          <a:xfrm>
            <a:off x="684212" y="1844675"/>
            <a:ext cx="7772400" cy="12604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charset="2"/>
              <a:buChar char="w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charset="2"/>
              <a:buChar char="w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  <a:r>
              <a:rPr b="1"/>
              <a:t>1-甲基-5-苯基-7-氯-1,3-二氢-2H-1,4-苯并二氮杂卓-2-酮</a:t>
            </a:r>
            <a:endParaRPr b="1"/>
          </a:p>
        </p:txBody>
      </p:sp>
      <p:graphicFrame>
        <p:nvGraphicFramePr>
          <p:cNvPr id="38916" name=""/>
          <p:cNvGraphicFramePr>
            <a:graphicFrameLocks noChangeAspect="1"/>
          </p:cNvGraphicFramePr>
          <p:nvPr/>
        </p:nvGraphicFramePr>
        <p:xfrm>
          <a:off x="5638800" y="3048000"/>
          <a:ext cx="2914650" cy="3124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3" progId="ChemDraw.Document.5.0">
                  <p:embed/>
                </p:oleObj>
              </mc:Choice>
              <mc:Fallback>
                <p:oleObj r:id="rId3" progId="ChemDraw.Document.5.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638800" y="3048000"/>
                        <a:ext cx="2914650" cy="31242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891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8632AF5-4D26-4DAF-8165-2FA41C16F42C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8919" name="TextBox 3891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8920" name="TextBox 3891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第35页</a:t>
            </a: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"/>
          <p:cNvSpPr/>
          <p:nvPr/>
        </p:nvSpPr>
        <p:spPr>
          <a:xfrm>
            <a:off x="609600" y="476250"/>
            <a:ext cx="2233612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/>
            <a:r>
              <a:rPr sz="3600" b="1">
                <a:latin typeface="Tahoma" pitchFamily="2" charset="0"/>
              </a:rPr>
              <a:t>地西泮</a:t>
            </a:r>
            <a:endParaRPr sz="3600" b="1">
              <a:latin typeface="Tahoma" pitchFamily="2" charset="0"/>
            </a:endParaRPr>
          </a:p>
        </p:txBody>
      </p:sp>
      <p:sp>
        <p:nvSpPr>
          <p:cNvPr id="39939" name=""/>
          <p:cNvSpPr/>
          <p:nvPr/>
        </p:nvSpPr>
        <p:spPr>
          <a:xfrm>
            <a:off x="611188" y="1628775"/>
            <a:ext cx="8064500" cy="29400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>
              <a:lnSpc>
                <a:spcPct val="130000"/>
              </a:lnSpc>
            </a:pPr>
            <a:r>
              <a:rPr b="1">
                <a:solidFill>
                  <a:srgbClr val="FF0000"/>
                </a:solidFill>
                <a:latin typeface="宋体" charset="-122"/>
              </a:rPr>
              <a:t>理化性质</a:t>
            </a:r>
            <a:endParaRPr b="1">
              <a:solidFill>
                <a:srgbClr val="FF0000"/>
              </a:solidFill>
              <a:latin typeface="Tahoma" pitchFamily="2" charset="0"/>
            </a:endParaRPr>
          </a:p>
          <a:p>
            <a:pPr lvl="0">
              <a:lnSpc>
                <a:spcPct val="130000"/>
              </a:lnSpc>
            </a:pPr>
            <a:r>
              <a:rPr b="1">
                <a:solidFill>
                  <a:srgbClr val="40458C"/>
                </a:solidFill>
                <a:latin typeface="Tahoma" pitchFamily="2" charset="0"/>
              </a:rPr>
              <a:t>    1-甲基-5-苯基-7-氯-1,3-二氢-2H-1,4-苯并二氮杂卓-2-酮，又称</a:t>
            </a:r>
            <a:r>
              <a:rPr b="1">
                <a:solidFill>
                  <a:srgbClr val="6600FF"/>
                </a:solidFill>
                <a:latin typeface="Tahoma" pitchFamily="2" charset="0"/>
              </a:rPr>
              <a:t>安定</a:t>
            </a:r>
            <a:r>
              <a:rPr b="1">
                <a:solidFill>
                  <a:srgbClr val="40458C"/>
                </a:solidFill>
                <a:latin typeface="Tahoma" pitchFamily="2" charset="0"/>
              </a:rPr>
              <a:t>。</a:t>
            </a:r>
            <a:endParaRPr b="1">
              <a:latin typeface="Tahoma" pitchFamily="2" charset="0"/>
            </a:endParaRPr>
          </a:p>
          <a:p>
            <a:pPr lvl="0">
              <a:lnSpc>
                <a:spcPct val="130000"/>
              </a:lnSpc>
            </a:pPr>
            <a:r>
              <a:rPr b="1">
                <a:latin typeface="宋体" charset="-122"/>
              </a:rPr>
              <a:t>  为白色或类白色结晶性粉末，无臭，味微苦。在空气中稳定，在丙酮、氯仿、乙醇中易溶解，在水中几乎不溶。</a:t>
            </a:r>
            <a:r>
              <a:rPr b="1">
                <a:solidFill>
                  <a:srgbClr val="6600FF"/>
                </a:solidFill>
                <a:latin typeface="宋体" charset="-122"/>
              </a:rPr>
              <a:t>熔点130-134</a:t>
            </a:r>
            <a:r>
              <a:rPr b="1">
                <a:solidFill>
                  <a:srgbClr val="6600FF"/>
                </a:solidFill>
                <a:latin typeface="Tahoma" pitchFamily="2" charset="0"/>
              </a:rPr>
              <a:t>℃</a:t>
            </a:r>
            <a:r>
              <a:rPr b="1">
                <a:latin typeface="宋体" charset="-122"/>
              </a:rPr>
              <a:t>。</a:t>
            </a:r>
            <a:r>
              <a:rPr b="1">
                <a:latin typeface="Tahoma" pitchFamily="2" charset="0"/>
              </a:rPr>
              <a:t> </a:t>
            </a:r>
            <a:endParaRPr b="1">
              <a:latin typeface="Tahoma" pitchFamily="2" charset="0"/>
            </a:endParaRPr>
          </a:p>
        </p:txBody>
      </p:sp>
      <p:sp>
        <p:nvSpPr>
          <p:cNvPr id="3994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3994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117C179-2538-4F57-B437-D0C62C707189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39942" name="TextBox 3994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39943" name="TextBox 3994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第36页</a:t>
            </a: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"/>
          <p:cNvSpPr/>
          <p:nvPr/>
        </p:nvSpPr>
        <p:spPr>
          <a:xfrm>
            <a:off x="611188" y="1916112"/>
            <a:ext cx="7777162" cy="26543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/>
            <a:endParaRPr b="1">
              <a:latin typeface="Tahoma" pitchFamily="2" charset="0"/>
            </a:endParaRPr>
          </a:p>
          <a:p>
            <a:pPr lvl="0">
              <a:lnSpc>
                <a:spcPct val="120000"/>
              </a:lnSpc>
            </a:pPr>
            <a:r>
              <a:rPr sz="3600" b="1">
                <a:latin typeface="宋体" charset="-122"/>
              </a:rPr>
              <a:t>   </a:t>
            </a:r>
            <a:r>
              <a:rPr sz="2800" b="1">
                <a:latin typeface="宋体" charset="-122"/>
              </a:rPr>
              <a:t>含有</a:t>
            </a:r>
            <a:r>
              <a:rPr sz="2800" b="1">
                <a:solidFill>
                  <a:srgbClr val="FF0000"/>
                </a:solidFill>
                <a:latin typeface="宋体" charset="-122"/>
              </a:rPr>
              <a:t>烯胺和酰胺结构</a:t>
            </a:r>
            <a:r>
              <a:rPr sz="2800" b="1">
                <a:latin typeface="宋体" charset="-122"/>
              </a:rPr>
              <a:t>，遇酸或碱，受热易水解，生成2-甲氨基-5-氯－二苯甲酮和甘氨酸。注射液常以盐酸调整为PH6.2-6.9，并用100</a:t>
            </a:r>
            <a:r>
              <a:rPr b="1">
                <a:latin typeface="Tahoma" pitchFamily="2" charset="0"/>
              </a:rPr>
              <a:t>℃</a:t>
            </a:r>
            <a:r>
              <a:rPr sz="2800" b="1">
                <a:latin typeface="宋体" charset="-122"/>
              </a:rPr>
              <a:t>流通蒸汽进行灭菌。</a:t>
            </a:r>
            <a:r>
              <a:rPr sz="2800" b="1">
                <a:latin typeface="Tahoma" pitchFamily="2" charset="0"/>
              </a:rPr>
              <a:t> </a:t>
            </a:r>
            <a:endParaRPr sz="2800" b="1">
              <a:latin typeface="Tahoma" pitchFamily="2" charset="0"/>
            </a:endParaRPr>
          </a:p>
        </p:txBody>
      </p:sp>
      <p:sp>
        <p:nvSpPr>
          <p:cNvPr id="40963" name=""/>
          <p:cNvSpPr/>
          <p:nvPr/>
        </p:nvSpPr>
        <p:spPr>
          <a:xfrm>
            <a:off x="755650" y="765175"/>
            <a:ext cx="3074988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algn="ctr"/>
            <a:r>
              <a:rPr sz="3600" b="1">
                <a:latin typeface="宋体" charset="-122"/>
              </a:rPr>
              <a:t>结构特点</a:t>
            </a:r>
            <a:endParaRPr sz="3600" b="1">
              <a:latin typeface="宋体" charset="-122"/>
            </a:endParaRPr>
          </a:p>
        </p:txBody>
      </p:sp>
      <p:sp>
        <p:nvSpPr>
          <p:cNvPr id="4096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latin typeface="Tahoma" pitchFamily="2" charset="0"/>
            </a:endParaRPr>
          </a:p>
        </p:txBody>
      </p:sp>
      <p:sp>
        <p:nvSpPr>
          <p:cNvPr id="4096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046766E-A250-4835-9C73-9697BCB46257}" type="footer">
              <a:rPr sz="1400">
                <a:latin typeface="Tahoma" pitchFamily="2" charset="0"/>
              </a:rPr>
              <a:t/>
            </a:fld>
            <a:endParaRPr sz="1400">
              <a:latin typeface="Tahoma" pitchFamily="2" charset="0"/>
            </a:endParaRPr>
          </a:p>
        </p:txBody>
      </p:sp>
      <p:sp>
        <p:nvSpPr>
          <p:cNvPr id="40966" name="TextBox 4096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镇静催眠药抗癫痫药和抗精神失常药</a:t>
            </a:r>
          </a:p>
        </p:txBody>
      </p:sp>
      <p:sp>
        <p:nvSpPr>
          <p:cNvPr id="40967" name="TextBox 4096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eaLnBrk="1" hangingPunct="1">
              <a:defRPr lang="zh-CN">
                <a:latin typeface="Tahoma" pitchFamily="2" charset="0"/>
              </a:defRPr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>
              <a:defRPr sz="1005"/>
            </a:pPr>
            <a:r>
              <a:t>第37页</a:t>
            </a: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https://d.book118.com/975214014221011033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ueprint">
  <a:themeElements>
    <a:clrScheme name="">
      <a:dk1>
        <a:srgbClr val="FFFFFF"/>
      </a:dk1>
      <a:lt1>
        <a:srgbClr val="40458C"/>
      </a:lt1>
      <a:dk2>
        <a:srgbClr val="B7C1EB"/>
      </a:dk2>
      <a:lt2>
        <a:srgbClr val="660066"/>
      </a:lt2>
      <a:accent1>
        <a:srgbClr val="ECD882"/>
      </a:accent1>
      <a:accent2>
        <a:srgbClr val="B2B2B2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F89F7"/>
      </a:hlink>
      <a:folHlink>
        <a:srgbClr val="CFDBFD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40458C"/>
        </a:dk1>
        <a:lt1>
          <a:srgbClr val="FFFFFF"/>
        </a:lt1>
        <a:dk2>
          <a:srgbClr val="000000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F89F7"/>
        </a:hlink>
        <a:folHlink>
          <a:srgbClr val="4F56AD"/>
        </a:folHlink>
      </a:clrScheme>
    </a:extraClrScheme>
    <a:extraClrScheme>
      <a:clrScheme name="">
        <a:dk1>
          <a:srgbClr val="FFFFFF"/>
        </a:dk1>
        <a:lt1>
          <a:srgbClr val="40458C"/>
        </a:lt1>
        <a:dk2>
          <a:srgbClr val="B7C1EB"/>
        </a:dk2>
        <a:lt2>
          <a:srgbClr val="660066"/>
        </a:lt2>
        <a:accent1>
          <a:srgbClr val="ECD882"/>
        </a:accent1>
        <a:accent2>
          <a:srgbClr val="B2B2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F89F7"/>
        </a:hlink>
        <a:folHlink>
          <a:srgbClr val="CFDBFD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B2B2B2"/>
        </a:dk2>
        <a:lt2>
          <a:srgbClr val="4D4D4D"/>
        </a:lt2>
        <a:accent1>
          <a:srgbClr val="969696"/>
        </a:accent1>
        <a:accent2>
          <a:srgbClr val="EAEAE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77777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333300"/>
        </a:lt1>
        <a:dk2>
          <a:srgbClr val="B2B2B2"/>
        </a:dk2>
        <a:lt2>
          <a:srgbClr val="663300"/>
        </a:lt2>
        <a:accent1>
          <a:srgbClr val="DDC6A7"/>
        </a:accent1>
        <a:accent2>
          <a:srgbClr val="D9C16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A7A66"/>
        </a:hlink>
        <a:folHlink>
          <a:srgbClr val="C0AE9E"/>
        </a:folHlink>
      </a:clrScheme>
    </a:extraClrScheme>
    <a:extraClrScheme>
      <a:clrScheme name="">
        <a:dk1>
          <a:srgbClr val="003366"/>
        </a:dk1>
        <a:lt1>
          <a:srgbClr val="FFFFFF"/>
        </a:lt1>
        <a:dk2>
          <a:srgbClr val="000000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CC"/>
        </a:hlink>
        <a:folHlink>
          <a:srgbClr val="00458A"/>
        </a:folHlink>
      </a:clrScheme>
    </a:extraClrScheme>
    <a:extraClrScheme>
      <a:clrScheme name="">
        <a:dk1>
          <a:srgbClr val="004A48"/>
        </a:dk1>
        <a:lt1>
          <a:srgbClr val="FFFFFF"/>
        </a:lt1>
        <a:dk2>
          <a:srgbClr val="000000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99"/>
        </a:hlink>
        <a:folHlink>
          <a:srgbClr val="006666"/>
        </a:folHlink>
      </a:clrScheme>
    </a:extraClrScheme>
    <a:extraClrScheme>
      <a:clrScheme name="">
        <a:dk1>
          <a:srgbClr val="333300"/>
        </a:dk1>
        <a:lt1>
          <a:srgbClr val="FFFFFF"/>
        </a:lt1>
        <a:dk2>
          <a:srgbClr val="0000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00"/>
        </a:hlink>
        <a:folHlink>
          <a:srgbClr val="525000"/>
        </a:folHlink>
      </a:clrScheme>
    </a:extraClrScheme>
    <a:extraClrScheme>
      <a:clrScheme name="">
        <a:dk1>
          <a:srgbClr val="FFFFFF"/>
        </a:dk1>
        <a:lt1>
          <a:srgbClr val="003D62"/>
        </a:lt1>
        <a:dk2>
          <a:srgbClr val="C8D1DA"/>
        </a:dk2>
        <a:lt2>
          <a:srgbClr val="006699"/>
        </a:lt2>
        <a:accent1>
          <a:srgbClr val="9AC0EA"/>
        </a:accent1>
        <a:accent2>
          <a:srgbClr val="80C3C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1ABCB"/>
        </a:hlink>
        <a:folHlink>
          <a:srgbClr val="B6CBD6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241</Paragraphs>
  <Slides>38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baseType="lpstr" size="48">
      <vt:lpstr>Arial</vt:lpstr>
      <vt:lpstr>Calibri</vt:lpstr>
      <vt:lpstr>Tahoma</vt:lpstr>
      <vt:lpstr>宋体</vt:lpstr>
      <vt:lpstr>Wingdings</vt:lpstr>
      <vt:lpstr>Times New Roman</vt:lpstr>
      <vt:lpstr>Monotype Corsiva</vt:lpstr>
      <vt:lpstr>华文行楷</vt:lpstr>
      <vt:lpstr>华文新魏</vt:lpstr>
      <vt:lpstr>Office Theme</vt:lpstr>
      <vt:lpstr>  </vt:lpstr>
      <vt:lpstr>能力目标</vt:lpstr>
      <vt:lpstr>镇静催眠药、抗癫痫药、抗精神失常药之间有区分，又有内在联络，它们之间没有显著界限。</vt:lpstr>
      <vt:lpstr>按治疗疾病或药品作用分类</vt:lpstr>
      <vt:lpstr>抑郁症药品</vt:lpstr>
      <vt:lpstr>镇静催眠药</vt:lpstr>
      <vt:lpstr>镇痛药</vt:lpstr>
      <vt:lpstr>中枢兴奋药----抗AD药</vt:lpstr>
      <vt:lpstr>中枢神经系统介绍</vt:lpstr>
      <vt:lpstr>  </vt:lpstr>
      <vt:lpstr>第一节  镇静催眠药</vt:lpstr>
      <vt:lpstr>PowerPoint Presentation</vt:lpstr>
      <vt:lpstr>   </vt:lpstr>
      <vt:lpstr>镇静催眠药分类</vt:lpstr>
      <vt:lpstr>一、巴比妥类</vt:lpstr>
      <vt:lpstr>PowerPoint Presentation</vt:lpstr>
      <vt:lpstr>PowerPoint Presentation</vt:lpstr>
      <vt:lpstr>构效关系</vt:lpstr>
      <vt:lpstr>PowerPoint Presentation</vt:lpstr>
      <vt:lpstr>代谢</vt:lpstr>
      <vt:lpstr>临床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用于区分不含芳环巴比妥类药品</vt:lpstr>
      <vt:lpstr>PowerPoint Presentation</vt:lpstr>
      <vt:lpstr>PowerPoint Presentation</vt:lpstr>
      <vt:lpstr>PowerPoint Presentation</vt:lpstr>
      <vt:lpstr>二、苯二氮卓类</vt:lpstr>
      <vt:lpstr>PowerPoint Presentation</vt:lpstr>
      <vt:lpstr>PowerPoint Presentation</vt:lpstr>
      <vt:lpstr>地西泮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2024-08-28T18:24:14.733</cp:lastPrinted>
  <dcterms:created xsi:type="dcterms:W3CDTF">2024-08-28T10:24:14Z</dcterms:created>
  <dcterms:modified xsi:type="dcterms:W3CDTF">2024-08-28T10:24:16Z</dcterms:modified>
</cp:coreProperties>
</file>