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2C9DAC-F342-4822-B464-AA13809EE0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21B418-BB29-4D54-9CDA-78E20718BA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690989-407A-4AAC-91D6-EDFFD09170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C322A5-FCD1-4438-AC0D-97F7600AE5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C33A07D-8349-4C58-AA67-1291057436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07A0A6C-3AA5-4761-9FDC-E5ADC48462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041EB66-3B3E-43D0-B962-0B95C9F8DB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6E8678-A796-4ADE-AF01-4217CD4E41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582AD3-7979-4301-8482-27BC444E92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677C5E-77E5-4129-B172-2B934923B0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6AECA7-F3E3-4E05-B543-E2E071C88C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png" /><Relationship Id="rId4" Type="http://schemas.openxmlformats.org/officeDocument/2006/relationships/image" Target="../media/image8.png" /><Relationship Id="rId5" Type="http://schemas.openxmlformats.org/officeDocument/2006/relationships/image" Target="../media/image9.png" /><Relationship Id="rId6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png" /><Relationship Id="rId3" Type="http://schemas.openxmlformats.org/officeDocument/2006/relationships/image" Target="../media/image13.jpeg" /><Relationship Id="rId4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75221041240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医学伦理的基本原理和技术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医学伦理概述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医学伦理核心问题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临床实践中医学伦理应用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科研活动中医学伦理规范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医学新技术应用中伦理挑战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提高医学伦理素养途径和方法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医学伦理概述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医学伦理是研究医学领域中道德、伦理问题的学科，关注医务人员、患者、社会之间的道德关系和行为规范。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医学伦理起源于古希腊时期，希波克拉底誓言为医学伦理奠定了基础。随着医学技术的进步和社会的发展，医学伦理不断发展和完善，形成了现代医学伦理体系。</a:t>
            </a:r>
            <a:endParaRPr lang="en-US" sz="1100"/>
          </a:p>
          <a:p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55279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8927447" y="1235878"/>
            <a:ext cx="5386942" cy="5386942"/>
            <a:chOff x="8927447" y="1235878"/>
            <a:chExt cx="5386942" cy="5386942"/>
          </a:xfrm>
        </p:grpSpPr>
        <p:sp>
          <p:nvSpPr>
            <p:cNvPr id="10" name="AutoShape 10"/>
            <p:cNvSpPr/>
            <p:nvPr/>
          </p:nvSpPr>
          <p:spPr>
            <a:xfrm>
              <a:off x="11148379" y="3456810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926285" y="323471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0704193" y="3012624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0482100" y="279053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0260006" y="2568437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10037913" y="2346344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815819" y="2124251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593727" y="190215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371633" y="1680064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149540" y="1457971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927447" y="123587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定义与发展历程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7553" b="27553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6044" b="26044"/>
          <a:stretch>
            <a:fillRect/>
          </a:stretch>
        </p:blipFill>
        <p:spPr>
          <a:xfrm>
            <a:off x="6233164" y="3914561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保障患者权益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医学伦理要求医务人员尊重患者的尊严和权利，保护患者的隐私和知情同意权，确保患者得到公正、合理的医疗服务。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促进医务人员职业道德提升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医学伦理对医务人员提出明确的道德要求和行为规范，有助于医务人员树立正确的职业价值观，提高职业道德水平。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推动医疗行业健康发展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医学伦理有助于规范医疗行为，减少医疗纠纷和医疗事故，提高医疗服务质量，推动医疗行业健康发展。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医学伦理重要性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27369" y="2345863"/>
            <a:ext cx="2194560" cy="3169920"/>
            <a:chOff x="1227369" y="2345863"/>
            <a:chExt cx="2194560" cy="3169920"/>
          </a:xfrm>
        </p:grpSpPr>
        <p:sp>
          <p:nvSpPr>
            <p:cNvPr id="3" name="AutoShape 3"/>
            <p:cNvSpPr/>
            <p:nvPr/>
          </p:nvSpPr>
          <p:spPr>
            <a:xfrm>
              <a:off x="1227369" y="2345863"/>
              <a:ext cx="2194560" cy="3169920"/>
            </a:xfrm>
            <a:prstGeom prst="rect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1901952" y="1923166"/>
            <a:ext cx="845393" cy="845393"/>
            <a:chOff x="1901952" y="1923166"/>
            <a:chExt cx="845393" cy="845393"/>
          </a:xfrm>
        </p:grpSpPr>
        <p:sp>
          <p:nvSpPr>
            <p:cNvPr id="5" name="AutoShape 5"/>
            <p:cNvSpPr/>
            <p:nvPr/>
          </p:nvSpPr>
          <p:spPr>
            <a:xfrm>
              <a:off x="1901952" y="1923166"/>
              <a:ext cx="845393" cy="845393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3743676" y="2345863"/>
            <a:ext cx="2194560" cy="3169920"/>
            <a:chOff x="3743676" y="2345863"/>
            <a:chExt cx="2194560" cy="3169920"/>
          </a:xfrm>
        </p:grpSpPr>
        <p:sp>
          <p:nvSpPr>
            <p:cNvPr id="7" name="AutoShape 7"/>
            <p:cNvSpPr/>
            <p:nvPr/>
          </p:nvSpPr>
          <p:spPr>
            <a:xfrm>
              <a:off x="3743676" y="2345863"/>
              <a:ext cx="2194560" cy="3169920"/>
            </a:xfrm>
            <a:prstGeom prst="rect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4418259" y="1923166"/>
            <a:ext cx="845393" cy="845393"/>
            <a:chOff x="4418259" y="1923166"/>
            <a:chExt cx="845393" cy="845393"/>
          </a:xfrm>
        </p:grpSpPr>
        <p:sp>
          <p:nvSpPr>
            <p:cNvPr id="9" name="AutoShape 9"/>
            <p:cNvSpPr/>
            <p:nvPr/>
          </p:nvSpPr>
          <p:spPr>
            <a:xfrm>
              <a:off x="4418259" y="1923166"/>
              <a:ext cx="845393" cy="845393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6259860" y="2345863"/>
            <a:ext cx="2194560" cy="3169920"/>
            <a:chOff x="6259860" y="2345863"/>
            <a:chExt cx="2194560" cy="3169920"/>
          </a:xfrm>
        </p:grpSpPr>
        <p:sp>
          <p:nvSpPr>
            <p:cNvPr id="11" name="AutoShape 11"/>
            <p:cNvSpPr/>
            <p:nvPr/>
          </p:nvSpPr>
          <p:spPr>
            <a:xfrm>
              <a:off x="6259860" y="2345863"/>
              <a:ext cx="2194560" cy="3169920"/>
            </a:xfrm>
            <a:prstGeom prst="rect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934444" y="1923166"/>
            <a:ext cx="845393" cy="845393"/>
            <a:chOff x="6934444" y="1923166"/>
            <a:chExt cx="845393" cy="845393"/>
          </a:xfrm>
        </p:grpSpPr>
        <p:sp>
          <p:nvSpPr>
            <p:cNvPr id="13" name="AutoShape 13"/>
            <p:cNvSpPr/>
            <p:nvPr/>
          </p:nvSpPr>
          <p:spPr>
            <a:xfrm>
              <a:off x="6934444" y="1923166"/>
              <a:ext cx="845393" cy="845393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8776167" y="2345863"/>
            <a:ext cx="2194560" cy="3169920"/>
            <a:chOff x="8776167" y="2345863"/>
            <a:chExt cx="2194560" cy="3169920"/>
          </a:xfrm>
        </p:grpSpPr>
        <p:sp>
          <p:nvSpPr>
            <p:cNvPr id="15" name="AutoShape 15"/>
            <p:cNvSpPr/>
            <p:nvPr/>
          </p:nvSpPr>
          <p:spPr>
            <a:xfrm>
              <a:off x="8776167" y="2345863"/>
              <a:ext cx="2194560" cy="3169920"/>
            </a:xfrm>
            <a:prstGeom prst="rect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450750" y="1923166"/>
            <a:ext cx="845393" cy="845393"/>
            <a:chOff x="9450750" y="1923166"/>
            <a:chExt cx="845393" cy="845393"/>
          </a:xfrm>
        </p:grpSpPr>
        <p:sp>
          <p:nvSpPr>
            <p:cNvPr id="17" name="AutoShape 17"/>
            <p:cNvSpPr/>
            <p:nvPr/>
          </p:nvSpPr>
          <p:spPr>
            <a:xfrm>
              <a:off x="9450750" y="1923166"/>
              <a:ext cx="845393" cy="845393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8" name="AutoShape 18"/>
          <p:cNvSpPr/>
          <p:nvPr/>
        </p:nvSpPr>
        <p:spPr>
          <a:xfrm>
            <a:off x="1229505" y="2889069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尊重原则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334659" y="3274531"/>
            <a:ext cx="1980224" cy="200391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尊重患者的尊严和权利，包括生命权、健康权、自主权、隐私权等。</a:t>
            </a:r>
            <a:endParaRPr lang="en-US" sz="1100"/>
          </a:p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97609" y="2090166"/>
            <a:ext cx="454080" cy="511393"/>
          </a:xfrm>
          <a:prstGeom prst="rect">
            <a:avLst/>
          </a:prstGeom>
        </p:spPr>
      </p:pic>
      <p:pic>
        <p:nvPicPr>
          <p:cNvPr id="21" name="Picture 2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42449" y="2130947"/>
            <a:ext cx="631897" cy="492528"/>
          </a:xfrm>
          <a:prstGeom prst="rect">
            <a:avLst/>
          </a:prstGeom>
        </p:spPr>
      </p:pic>
      <p:pic>
        <p:nvPicPr>
          <p:cNvPr id="22" name="Picture 2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22968" y="2113811"/>
            <a:ext cx="468345" cy="464103"/>
          </a:xfrm>
          <a:prstGeom prst="rect">
            <a:avLst/>
          </a:prstGeom>
        </p:spPr>
      </p:pic>
      <p:pic>
        <p:nvPicPr>
          <p:cNvPr id="23" name="Picture 2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587742" y="2159730"/>
            <a:ext cx="571411" cy="445417"/>
          </a:xfrm>
          <a:prstGeom prst="rect">
            <a:avLst/>
          </a:prstGeom>
        </p:spPr>
      </p:pic>
      <p:sp>
        <p:nvSpPr>
          <p:cNvPr id="24" name="AutoShape 24"/>
          <p:cNvSpPr/>
          <p:nvPr/>
        </p:nvSpPr>
        <p:spPr>
          <a:xfrm>
            <a:off x="3743676" y="2889069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不伤害原则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3848829" y="3274531"/>
            <a:ext cx="1980224" cy="200391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医务人员在医疗过程中应避免对患者造成伤害，包括身体伤害和精神伤害。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6259860" y="2889069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有益原则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6365014" y="3274531"/>
            <a:ext cx="1980224" cy="200391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医务人员的医疗行为应对患者有益，促进患者康复和健康。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8776167" y="2889069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公正原则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8881321" y="3274531"/>
            <a:ext cx="1980224" cy="200391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医务人员在医疗过程中应公正对待每一位患者，不偏袒、不歧视，确保医疗资源的公平分配。</a:t>
            </a:r>
            <a:endParaRPr lang="en-US" sz="1100"/>
          </a:p>
        </p:txBody>
      </p:sp>
      <p:grpSp>
        <p:nvGrpSpPr>
          <p:cNvPr id="30" name="Group 3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1" name="AutoShape 3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TextBox 5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医学伦理基本原则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医学伦理核心问题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患者权利与义务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患者拥有生命权、健康权、身体权、隐私权、知情权、同意权、自主权、选择权、拒绝权、求偿权等基本权利。这些权利是保障患者在医疗过程中得到尊重和保护的基础。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患者权利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患者应当遵守医疗秩序和医疗机构的管理规定，尊重医护人员的劳动和人格尊严，配合医护人员的诊断和治疗，按时支付医疗费用等。患者的义务是确保医疗过程顺利进行的重要因素。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患者义务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医生职责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医生的职责包括救死扶伤、治病救人、减轻患者痛苦、促进患者康复等。医生应当以患者为中心，尽职尽责地提供医疗服务。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道德要求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医生应当具备高尚的医德医风，遵守医学伦理规范，尊重患者权利，保护患者隐私，维护医疗公正和公平。医生的道德水平是影响医疗质量的关键因素。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750" r="2375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医生职责与道德要求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患者有权了解自己的病情、治疗方案、风险和预后等信息，并在充分理解的基础上做出是否接受治疗的决定。医生有义务向患者提供充分的信息和解释，确保患者能够做出知情的决策。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知情同意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患者有权根据自己的价值观和意愿自主选择治疗方案和医生。医生应当尊重患者的选择权，并在合理范围内提供必要的支持和帮助。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自主选择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知情同意与自主选择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患者的隐私和个人信息应当受到严格保护。医生和其他医护人员有责任保护患者的隐私，不得随意泄露或公开患者的个人信息和病情资料。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隐私保护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特定情况下，如公共卫生事件、传染病防控等，医生可能需要向相关部门报告患者的某些信息。这种情况下，医生应当在遵循法律法规的前提下，尽可能保护患者的隐私权益。同时，医生应当向患者充分解释信息披露的必要性和范围，并取得患者的理解和同意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信息披露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隐私保护与信息披露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临床实践中医学伦理应用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458" b="2458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尊重患者自主权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医生应尊重患者的知情权和自主权，充分告知诊断信息和可能的风险，确保患者在充分理解的基础上做出决策。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保密原则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医生应对患者的个人信息和诊断结果严格保密，除非患者同意或法律有明确规定。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避免过度检查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医生应遵循医学原则，避免不必要的检查和治疗，减轻患者经济和心理负担。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诊断过程中伦理问题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2404" b="1240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治疗过程中伦理问题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尊重患者意愿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医生应尊重患者的治疗意愿，充分沟通治疗方案和可能的风险，确保患者在充分理解的基础上做出决策。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保障患者安全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医生应确保治疗措施的安全性和有效性，遵循医学原则和规范，避免不必要的风险。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公正分配医疗资源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医生应遵循公正原则，合理分配医疗资源，确保每个患者都能得到必要的治疗。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临床试验应遵循伦理原则，确保受试者的权益得到充分保护，包括知情同意、自主决策、隐私保护等。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保护受试者权益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临床试验应遵循科学原则和规范，确保试验的科学性和安全性，避免不必要的风险和损害。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确保试验的科学性和安全性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临床试验应遵循公正原则，合理分配试验资源，确保每个受试者都能得到必要的关注和治疗。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公正分配试验资源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临床试验中伦理问题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9708" r="970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提供心理支持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医生应提供必要的心理支持和安慰，帮助患者和家属面对死亡和丧失的痛苦。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尊重患者尊严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医生应尊重患者的尊严和自主权，提供必要的临终关怀和支持，减轻患者的痛苦和不适。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避免过度治疗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在患者临终阶段，医生应遵循医学原则和规范，避免不必要的过度治疗和抢救措施。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死亡与临终关怀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https://d.book118.com/975221041240011111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99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2024-09-17T14:36:43.967</cp:lastPrinted>
  <dcterms:created xsi:type="dcterms:W3CDTF">2024-09-17T06:36:43Z</dcterms:created>
  <dcterms:modified xsi:type="dcterms:W3CDTF">2024-09-17T06:36:46Z</dcterms:modified>
</cp:coreProperties>
</file>