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4" r:id="rId18"/>
    <p:sldId id="307" r:id="rId19"/>
    <p:sldId id="310" r:id="rId20"/>
    <p:sldId id="312" r:id="rId21"/>
  </p:sldIdLst>
  <p:sldSz cx="12192000" cy="6858000"/>
  <p:notesSz cx="6858000" cy="9144000"/>
  <p:custDataLst>
    <p:tags r:id="rId22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slide" Target="slides/slide17.xml" /><Relationship Id="rId2" Type="http://schemas.openxmlformats.org/officeDocument/2006/relationships/slideMaster" Target="slideMasters/slideMaster2.xml" /><Relationship Id="rId20" Type="http://schemas.openxmlformats.org/officeDocument/2006/relationships/slide" Target="slides/slide18.xml" /><Relationship Id="rId21" Type="http://schemas.openxmlformats.org/officeDocument/2006/relationships/slide" Target="slides/slide19.xml" /><Relationship Id="rId22" Type="http://schemas.openxmlformats.org/officeDocument/2006/relationships/tags" Target="tags/tag1.xml" /><Relationship Id="rId23" Type="http://schemas.openxmlformats.org/officeDocument/2006/relationships/presProps" Target="presProps.xml" /><Relationship Id="rId24" Type="http://schemas.openxmlformats.org/officeDocument/2006/relationships/viewProps" Target="viewProps.xml" /><Relationship Id="rId25" Type="http://schemas.openxmlformats.org/officeDocument/2006/relationships/theme" Target="theme/theme1.xml" /><Relationship Id="rId26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C6BA387-9264-4ECC-AC27-165D0CB9A72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2348286-D363-4A86-A929-095B2E9A01E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C054A86-A7F8-47FF-AA1A-13A1DAB749B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0539762-67BA-4F34-BBD8-F6565067866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25B6E48C-5B2F-48BF-9F35-BDFFCFB25A8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521DCC0B-AD42-43D5-9A3F-914B2772692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EADC5ECF-CA63-4113-9C1E-38B691360BB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401617E-2854-486B-B715-F5041E76DD1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EEB9926-FDA6-4ED0-A122-9D6C809898F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D345C94-3172-4AF3-B061-B90A76F5FF6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28127A4-13E4-4F81-962F-14CB59B53FD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Relationship Id="rId4" Type="http://schemas.openxmlformats.org/officeDocument/2006/relationships/image" Target="../media/image8.jpeg" /><Relationship Id="rId5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2.jpe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2.jpeg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97522122221201112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90273" y="1178092"/>
            <a:ext cx="8305190" cy="209214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医院重点学科建设实施方案中的学科评估与学科排名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97491" y="810388"/>
            <a:ext cx="5298183" cy="5298183"/>
          </a:xfrm>
          <a:prstGeom prst="ellipse">
            <a:avLst/>
          </a:prstGeom>
          <a:solidFill>
            <a:schemeClr val="accent1">
              <a:alpha val="14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938400" y="1451298"/>
            <a:ext cx="4016365" cy="401636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231235" y="2407957"/>
            <a:ext cx="3626990" cy="252374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401923" y="2066581"/>
            <a:ext cx="3089320" cy="104165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7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922569" y="1019175"/>
            <a:ext cx="5810250" cy="48196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学科评估概述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学科排名概述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学科评估实施流程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学科排名实施流程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学科评估与学科排名的关系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实施过程中的挑战与解决方案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总结与展望</a:t>
            </a:r>
          </a:p>
        </p:txBody>
      </p:sp>
      <p:sp>
        <p:nvSpPr>
          <p:cNvPr id="7" name="AutoShape 7"/>
          <p:cNvSpPr/>
          <p:nvPr/>
        </p:nvSpPr>
        <p:spPr>
          <a:xfrm>
            <a:off x="11307391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1736478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1346376" y="332232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11307391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11736478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11346376" y="508550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1307391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1736478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46376" y="684869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641022" y="2505551"/>
            <a:ext cx="1169862" cy="1169862"/>
          </a:xfrm>
          <a:prstGeom prst="ellipse">
            <a:avLst/>
          </a:prstGeom>
          <a:gradFill>
            <a:gsLst>
              <a:gs pos="0">
                <a:schemeClr val="accent5">
                  <a:alpha val="100000"/>
                </a:schemeClr>
              </a:gs>
              <a:gs pos="100000">
                <a:schemeClr val="lt2">
                  <a:alpha val="100000"/>
                </a:schemeClr>
              </a:gs>
            </a:gsLst>
            <a:lin ang="45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2857192" y="2151175"/>
            <a:ext cx="9695079" cy="21896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123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117749" y="1980487"/>
            <a:ext cx="4354982" cy="2531059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4200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9824" b="19824"/>
          <a:stretch>
            <a:fillRect/>
          </a:stretch>
        </p:blipFill>
        <p:spPr>
          <a:xfrm>
            <a:off x="705128" y="1258733"/>
            <a:ext cx="5140490" cy="5140491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422466" y="1924848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通过对医院各学科进行全面、客观的评估，发现学科优势和不足，为医院重点学科建设提供科学依据和决策支持，推动医院学科整体水平的提升。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422466" y="1539657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推动医院学科发展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422466" y="3539953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通过学科评估与排名，促进医院各学科之间的竞争与合作，提高医疗服务质量和效率，为患者提供更加优质、高效的医疗服务。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422466" y="3191338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提高医疗服务质量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422466" y="5213997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当前医疗改革不断深入，对医院学科建设提出了更高的要求。实施学科评估与排名，有助于医院适应医疗改革的需求，提升医院核心竞争力。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6422466" y="4823558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适应医疗改革需求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目的和背景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6667" r="16667"/>
          <a:stretch>
            <a:fillRect/>
          </a:stretch>
        </p:blipFill>
        <p:spPr>
          <a:xfrm>
            <a:off x="-276408" y="1784333"/>
            <a:ext cx="3774096" cy="3774096"/>
          </a:xfrm>
          <a:prstGeom prst="ellipse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3853566" y="1681685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3853566" y="1300998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054790" y="2081621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包括医院所有临床、医技科室以及相关的科研、教学等学科。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066852" y="1349766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评估对象</a:t>
            </a:r>
          </a:p>
        </p:txBody>
      </p:sp>
      <p:sp>
        <p:nvSpPr>
          <p:cNvPr id="7" name="AutoShape 7"/>
          <p:cNvSpPr/>
          <p:nvPr/>
        </p:nvSpPr>
        <p:spPr>
          <a:xfrm>
            <a:off x="7873179" y="1681685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873179" y="1300998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8086465" y="1349766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评估内容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853566" y="4213236"/>
            <a:ext cx="3657600" cy="1989696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853566" y="3895299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066852" y="3944067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评估方法</a:t>
            </a:r>
          </a:p>
        </p:txBody>
      </p:sp>
      <p:sp>
        <p:nvSpPr>
          <p:cNvPr id="13" name="AutoShape 13"/>
          <p:cNvSpPr/>
          <p:nvPr/>
        </p:nvSpPr>
        <p:spPr>
          <a:xfrm>
            <a:off x="7873179" y="4213236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873179" y="3895299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TextBox 15"/>
          <p:cNvSpPr txBox="1"/>
          <p:nvPr/>
        </p:nvSpPr>
        <p:spPr>
          <a:xfrm>
            <a:off x="8086465" y="3944067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评估结果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8074403" y="2081621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涵盖学科的业务水平、人才队伍、科研能力、教学质量、管理水平等多个方面。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4054790" y="4675587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采用定量与定性相结合的方法，包括数据收集、现场调研、专家评审等多种手段进行评估。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8074403" y="4679187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将评估结果进行综合分析，形成学科排名和评估报告，为医院决策提供参考。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汇报范围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641022" y="2505551"/>
            <a:ext cx="1169862" cy="1169862"/>
          </a:xfrm>
          <a:prstGeom prst="ellipse">
            <a:avLst/>
          </a:prstGeom>
          <a:gradFill>
            <a:gsLst>
              <a:gs pos="0">
                <a:schemeClr val="accent5">
                  <a:alpha val="100000"/>
                </a:schemeClr>
              </a:gs>
              <a:gs pos="100000">
                <a:schemeClr val="lt2">
                  <a:alpha val="100000"/>
                </a:schemeClr>
              </a:gs>
            </a:gsLst>
            <a:lin ang="45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2857192" y="2151175"/>
            <a:ext cx="9695079" cy="21896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123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117749" y="1980487"/>
            <a:ext cx="4354982" cy="2531059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4200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学科评估概述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6033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>
            <a:off x="1068653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4" name="TextBox 4"/>
          <p:cNvSpPr txBox="1"/>
          <p:nvPr/>
        </p:nvSpPr>
        <p:spPr>
          <a:xfrm>
            <a:off x="1084612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提升学科水平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94460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通过评估，发现学科的优势和不足，为学科发展提供有针对性的改进措施，推动学科水平的提升。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4403619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4836240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8" name="TextBox 8"/>
          <p:cNvSpPr txBox="1"/>
          <p:nvPr/>
        </p:nvSpPr>
        <p:spPr>
          <a:xfrm>
            <a:off x="4852198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优化资源配置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62047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评估结果可以为医院管理层提供决策依据，优化资源配置，使有限的资源更加集中地投入到重点学科和优势领域。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8171205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8603826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12" name="TextBox 12"/>
          <p:cNvSpPr txBox="1"/>
          <p:nvPr/>
        </p:nvSpPr>
        <p:spPr>
          <a:xfrm>
            <a:off x="8619785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提高医院声誉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429633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医院重点学科的评估与排名直接关系到医院的声誉和地位，优秀的评估结果有助于提高医院的知名度和影响力。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评估目的和意义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评估应遵循客观公正的原则，确保评估结果的真实性和可信度。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客观公正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3542" r="13542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科学合理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5792" r="15792"/>
          <a:stretch>
            <a:fillRect/>
          </a:stretch>
        </p:blipFill>
        <p:spPr>
          <a:xfrm>
            <a:off x="8741655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可操作性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6667" r="16667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评估方法应科学合理，能够全面反映学科的综合实力和发展潜力。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评估指标应具有可操作性，方便数据的收集、整理和分析。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评估原则和方法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883977" y="4209792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资源条件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8883977" y="4727993"/>
            <a:ext cx="273384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包括实验室建设、仪器设备、科研经费等，反映学科的物质基础和资源保障能力。</a:t>
            </a:r>
          </a:p>
        </p:txBody>
      </p:sp>
      <p:sp>
        <p:nvSpPr>
          <p:cNvPr id="4" name="Freeform 4"/>
          <p:cNvSpPr/>
          <p:nvPr/>
        </p:nvSpPr>
        <p:spPr>
          <a:xfrm>
            <a:off x="909579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1383312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1841106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3020614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3494346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3952140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Freeform 10"/>
          <p:cNvSpPr/>
          <p:nvPr/>
        </p:nvSpPr>
        <p:spPr>
          <a:xfrm>
            <a:off x="5131648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5605381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Freeform 12"/>
          <p:cNvSpPr/>
          <p:nvPr/>
        </p:nvSpPr>
        <p:spPr>
          <a:xfrm>
            <a:off x="6063174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7242682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7716414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8174209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9353716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9827449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Freeform 18"/>
          <p:cNvSpPr/>
          <p:nvPr/>
        </p:nvSpPr>
        <p:spPr>
          <a:xfrm>
            <a:off x="10285243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TextBox 19"/>
          <p:cNvSpPr txBox="1"/>
          <p:nvPr/>
        </p:nvSpPr>
        <p:spPr>
          <a:xfrm>
            <a:off x="6755784" y="1326066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学科队伍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6755784" y="1852616"/>
            <a:ext cx="273384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包括学科带头人、学术骨干、人才梯队等，体现学科的团队实力和发展潜力。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585608" y="4209792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医疗服务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4585608" y="4753712"/>
            <a:ext cx="273384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包括门诊量、手术量、病床周转率等，反映学科的医疗服务能力和社会效益。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413234" y="4209792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学术成果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13234" y="4753712"/>
            <a:ext cx="273384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包括论文发表、科研项目、专利申请等，反映学科的科研实力和创新能力。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2488463" y="1338258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人才培养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2488463" y="1852616"/>
            <a:ext cx="2733675" cy="1390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包括研究生培养、进修生培训、继续教育等，体现学科的教学水平和人才培养能力。</a:t>
            </a:r>
          </a:p>
        </p:txBody>
      </p:sp>
      <p:cxnSp>
        <p:nvCxnSpPr>
          <p:cNvPr id="27" name="Connector 27"/>
          <p:cNvCxnSpPr/>
          <p:nvPr/>
        </p:nvCxnSpPr>
        <p:spPr>
          <a:xfrm flipH="1" flipV="1">
            <a:off x="1820468" y="2574173"/>
            <a:ext cx="0" cy="970187"/>
          </a:xfrm>
          <a:prstGeom prst="line">
            <a:avLst/>
          </a:prstGeom>
          <a:ln w="19050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28" name="AutoShape 28"/>
          <p:cNvSpPr/>
          <p:nvPr/>
        </p:nvSpPr>
        <p:spPr>
          <a:xfrm>
            <a:off x="1716131" y="3695836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1777091" y="3756797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1449074" y="1852616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Freeform 31"/>
          <p:cNvSpPr/>
          <p:nvPr/>
        </p:nvSpPr>
        <p:spPr>
          <a:xfrm>
            <a:off x="1640033" y="2043387"/>
            <a:ext cx="356542" cy="356542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2" name="Connector 32"/>
          <p:cNvCxnSpPr/>
          <p:nvPr/>
        </p:nvCxnSpPr>
        <p:spPr>
          <a:xfrm flipH="1" flipV="1">
            <a:off x="6061516" y="2590940"/>
            <a:ext cx="0" cy="961926"/>
          </a:xfrm>
          <a:prstGeom prst="line">
            <a:avLst/>
          </a:prstGeom>
          <a:ln w="19050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33" name="AutoShape 33"/>
          <p:cNvSpPr/>
          <p:nvPr/>
        </p:nvSpPr>
        <p:spPr>
          <a:xfrm>
            <a:off x="5957179" y="3676027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6018139" y="3736987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5" name="Connector 35"/>
          <p:cNvCxnSpPr/>
          <p:nvPr/>
        </p:nvCxnSpPr>
        <p:spPr>
          <a:xfrm flipH="1" flipV="1">
            <a:off x="10265608" y="2571732"/>
            <a:ext cx="0" cy="961926"/>
          </a:xfrm>
          <a:prstGeom prst="line">
            <a:avLst/>
          </a:prstGeom>
          <a:ln w="19050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36" name="AutoShape 36"/>
          <p:cNvSpPr/>
          <p:nvPr/>
        </p:nvSpPr>
        <p:spPr>
          <a:xfrm>
            <a:off x="10161272" y="3681204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10222231" y="3742164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5707718" y="1852616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9" name="Connector 39"/>
          <p:cNvCxnSpPr/>
          <p:nvPr/>
        </p:nvCxnSpPr>
        <p:spPr>
          <a:xfrm flipH="1" flipV="1">
            <a:off x="3943694" y="3835635"/>
            <a:ext cx="0" cy="1284763"/>
          </a:xfrm>
          <a:prstGeom prst="line">
            <a:avLst/>
          </a:prstGeom>
          <a:ln w="19050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40" name="AutoShape 40"/>
          <p:cNvSpPr/>
          <p:nvPr/>
        </p:nvSpPr>
        <p:spPr>
          <a:xfrm>
            <a:off x="3833953" y="3688233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3894913" y="3749193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42" name="Connector 42"/>
          <p:cNvCxnSpPr/>
          <p:nvPr/>
        </p:nvCxnSpPr>
        <p:spPr>
          <a:xfrm flipH="1" flipV="1">
            <a:off x="8191601" y="3822284"/>
            <a:ext cx="0" cy="1284763"/>
          </a:xfrm>
          <a:prstGeom prst="line">
            <a:avLst/>
          </a:prstGeom>
          <a:ln w="19050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43" name="AutoShape 43"/>
          <p:cNvSpPr/>
          <p:nvPr/>
        </p:nvSpPr>
        <p:spPr>
          <a:xfrm>
            <a:off x="8081859" y="3688233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4" name="AutoShape 44"/>
          <p:cNvSpPr/>
          <p:nvPr/>
        </p:nvSpPr>
        <p:spPr>
          <a:xfrm>
            <a:off x="8142819" y="3749193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5" name="AutoShape 45"/>
          <p:cNvSpPr/>
          <p:nvPr/>
        </p:nvSpPr>
        <p:spPr>
          <a:xfrm>
            <a:off x="3560108" y="5063734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6" name="AutoShape 46"/>
          <p:cNvSpPr/>
          <p:nvPr/>
        </p:nvSpPr>
        <p:spPr>
          <a:xfrm>
            <a:off x="7820207" y="5063734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7" name="Freeform 47"/>
          <p:cNvSpPr/>
          <p:nvPr/>
        </p:nvSpPr>
        <p:spPr>
          <a:xfrm>
            <a:off x="5856595" y="2003865"/>
            <a:ext cx="452190" cy="452190"/>
          </a:xfrm>
          <a:custGeom>
            <a:rect l="l" t="t" r="r" b="b"/>
            <a:pathLst>
              <a:path w="304800" h="304800">
                <a:moveTo>
                  <a:pt x="147180" y="28632"/>
                </a:moveTo>
                <a:lnTo>
                  <a:pt x="19907" y="83468"/>
                </a:lnTo>
                <a:lnTo>
                  <a:pt x="147304" y="137874"/>
                </a:lnTo>
                <a:lnTo>
                  <a:pt x="276015" y="83344"/>
                </a:lnTo>
                <a:lnTo>
                  <a:pt x="147180" y="28632"/>
                </a:lnTo>
                <a:close/>
                <a:moveTo>
                  <a:pt x="152400" y="144723"/>
                </a:moveTo>
                <a:lnTo>
                  <a:pt x="152400" y="276168"/>
                </a:lnTo>
                <a:lnTo>
                  <a:pt x="276177" y="217408"/>
                </a:lnTo>
                <a:lnTo>
                  <a:pt x="276177" y="92145"/>
                </a:lnTo>
                <a:lnTo>
                  <a:pt x="152400" y="144723"/>
                </a:lnTo>
                <a:close/>
                <a:moveTo>
                  <a:pt x="19098" y="217408"/>
                </a:moveTo>
                <a:lnTo>
                  <a:pt x="143294" y="276168"/>
                </a:lnTo>
                <a:lnTo>
                  <a:pt x="143294" y="144723"/>
                </a:lnTo>
                <a:lnTo>
                  <a:pt x="19098" y="92145"/>
                </a:lnTo>
                <a:lnTo>
                  <a:pt x="19098" y="217408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8" name="AutoShape 48"/>
          <p:cNvSpPr/>
          <p:nvPr/>
        </p:nvSpPr>
        <p:spPr>
          <a:xfrm>
            <a:off x="9900600" y="1852616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9" name="Freeform 49"/>
          <p:cNvSpPr/>
          <p:nvPr/>
        </p:nvSpPr>
        <p:spPr>
          <a:xfrm>
            <a:off x="10075821" y="2040441"/>
            <a:ext cx="383872" cy="383872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0" name="Freeform 50"/>
          <p:cNvSpPr/>
          <p:nvPr/>
        </p:nvSpPr>
        <p:spPr>
          <a:xfrm>
            <a:off x="3785185" y="5283154"/>
            <a:ext cx="355388" cy="355388"/>
          </a:xfrm>
          <a:custGeom>
            <a:rect l="l" t="t" r="r" b="b"/>
            <a:pathLst>
              <a:path w="304800" h="304800">
                <a:moveTo>
                  <a:pt x="116843" y="182880"/>
                </a:moveTo>
                <a:lnTo>
                  <a:pt x="30480" y="182880"/>
                </a:lnTo>
                <a:lnTo>
                  <a:pt x="30480" y="304800"/>
                </a:lnTo>
                <a:lnTo>
                  <a:pt x="0" y="304800"/>
                </a:lnTo>
                <a:lnTo>
                  <a:pt x="0" y="0"/>
                </a:lnTo>
                <a:lnTo>
                  <a:pt x="182880" y="0"/>
                </a:lnTo>
                <a:lnTo>
                  <a:pt x="187957" y="30480"/>
                </a:lnTo>
                <a:lnTo>
                  <a:pt x="304800" y="30480"/>
                </a:lnTo>
                <a:lnTo>
                  <a:pt x="259080" y="121920"/>
                </a:lnTo>
                <a:lnTo>
                  <a:pt x="304800" y="213360"/>
                </a:lnTo>
                <a:lnTo>
                  <a:pt x="121920" y="213360"/>
                </a:lnTo>
                <a:lnTo>
                  <a:pt x="116843" y="18288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1" name="Freeform 51"/>
          <p:cNvSpPr/>
          <p:nvPr/>
        </p:nvSpPr>
        <p:spPr>
          <a:xfrm>
            <a:off x="7917111" y="5228967"/>
            <a:ext cx="409575" cy="409575"/>
          </a:xfrm>
          <a:custGeom>
            <a:rect l="l" t="t" r="r" b="b"/>
            <a:pathLst>
              <a:path w="304800" h="304800">
                <a:moveTo>
                  <a:pt x="310886" y="167269"/>
                </a:moveTo>
                <a:cubicBezTo>
                  <a:pt x="310886" y="167269"/>
                  <a:pt x="267148" y="122672"/>
                  <a:pt x="206873" y="122672"/>
                </a:cubicBezTo>
                <a:cubicBezTo>
                  <a:pt x="147980" y="122672"/>
                  <a:pt x="89764" y="167269"/>
                  <a:pt x="89764" y="167269"/>
                </a:cubicBezTo>
                <a:lnTo>
                  <a:pt x="57064" y="153619"/>
                </a:lnTo>
                <a:lnTo>
                  <a:pt x="57064" y="193662"/>
                </a:lnTo>
                <a:cubicBezTo>
                  <a:pt x="62217" y="195415"/>
                  <a:pt x="65989" y="200158"/>
                  <a:pt x="65989" y="205902"/>
                </a:cubicBezTo>
                <a:cubicBezTo>
                  <a:pt x="65989" y="211703"/>
                  <a:pt x="62141" y="216456"/>
                  <a:pt x="56912" y="218170"/>
                </a:cubicBezTo>
                <a:lnTo>
                  <a:pt x="66580" y="245135"/>
                </a:lnTo>
                <a:lnTo>
                  <a:pt x="38043" y="245135"/>
                </a:lnTo>
                <a:lnTo>
                  <a:pt x="47796" y="217942"/>
                </a:lnTo>
                <a:cubicBezTo>
                  <a:pt x="43110" y="215951"/>
                  <a:pt x="39834" y="211322"/>
                  <a:pt x="39834" y="205902"/>
                </a:cubicBezTo>
                <a:cubicBezTo>
                  <a:pt x="39834" y="200597"/>
                  <a:pt x="43015" y="196082"/>
                  <a:pt x="47558" y="194024"/>
                </a:cubicBezTo>
                <a:lnTo>
                  <a:pt x="47558" y="149647"/>
                </a:lnTo>
                <a:lnTo>
                  <a:pt x="0" y="129816"/>
                </a:lnTo>
                <a:lnTo>
                  <a:pt x="209255" y="35890"/>
                </a:lnTo>
                <a:lnTo>
                  <a:pt x="401241" y="130997"/>
                </a:lnTo>
                <a:lnTo>
                  <a:pt x="310886" y="167269"/>
                </a:lnTo>
                <a:close/>
                <a:moveTo>
                  <a:pt x="204492" y="145266"/>
                </a:moveTo>
                <a:cubicBezTo>
                  <a:pt x="265128" y="145266"/>
                  <a:pt x="294846" y="177365"/>
                  <a:pt x="294846" y="177365"/>
                </a:cubicBezTo>
                <a:lnTo>
                  <a:pt x="294846" y="243945"/>
                </a:lnTo>
                <a:cubicBezTo>
                  <a:pt x="294846" y="243945"/>
                  <a:pt x="263938" y="268910"/>
                  <a:pt x="199739" y="268910"/>
                </a:cubicBezTo>
                <a:cubicBezTo>
                  <a:pt x="135541" y="268910"/>
                  <a:pt x="114138" y="243945"/>
                  <a:pt x="114138" y="243945"/>
                </a:cubicBezTo>
                <a:lnTo>
                  <a:pt x="114138" y="177365"/>
                </a:lnTo>
                <a:cubicBezTo>
                  <a:pt x="114138" y="177365"/>
                  <a:pt x="143856" y="145266"/>
                  <a:pt x="204492" y="145266"/>
                </a:cubicBezTo>
                <a:close/>
                <a:moveTo>
                  <a:pt x="203302" y="254641"/>
                </a:moveTo>
                <a:cubicBezTo>
                  <a:pt x="245326" y="254641"/>
                  <a:pt x="279397" y="246116"/>
                  <a:pt x="279397" y="235620"/>
                </a:cubicBezTo>
                <a:cubicBezTo>
                  <a:pt x="279397" y="225123"/>
                  <a:pt x="245326" y="216599"/>
                  <a:pt x="203302" y="216599"/>
                </a:cubicBezTo>
                <a:cubicBezTo>
                  <a:pt x="161277" y="216599"/>
                  <a:pt x="127216" y="225123"/>
                  <a:pt x="127216" y="235620"/>
                </a:cubicBezTo>
                <a:cubicBezTo>
                  <a:pt x="127216" y="246116"/>
                  <a:pt x="161277" y="254641"/>
                  <a:pt x="203302" y="254641"/>
                </a:cubicBez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52" name="Group 5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53" name="AutoShape 5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4" name="AutoShape 5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5" name="AutoShape 5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6" name="AutoShape 5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7" name="AutoShape 5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8" name="AutoShape 5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9" name="AutoShape 5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0" name="AutoShape 6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1" name="AutoShape 6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2" name="AutoShape 6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3" name="AutoShape 6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4" name="AutoShape 6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5" name="AutoShape 6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6" name="AutoShape 6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7" name="AutoShape 6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8" name="AutoShape 6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9" name="AutoShape 6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0" name="AutoShape 7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1" name="AutoShape 7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2" name="AutoShape 7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3" name="TextBox 7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评估指标和权重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641022" y="2505551"/>
            <a:ext cx="1169862" cy="1169862"/>
          </a:xfrm>
          <a:prstGeom prst="ellipse">
            <a:avLst/>
          </a:prstGeom>
          <a:gradFill>
            <a:gsLst>
              <a:gs pos="0">
                <a:schemeClr val="accent5">
                  <a:alpha val="100000"/>
                </a:schemeClr>
              </a:gs>
              <a:gs pos="100000">
                <a:schemeClr val="lt2">
                  <a:alpha val="100000"/>
                </a:schemeClr>
              </a:gs>
            </a:gsLst>
            <a:lin ang="45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2857192" y="2151175"/>
            <a:ext cx="9695079" cy="21896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123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117749" y="1980487"/>
            <a:ext cx="4354982" cy="2531059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4200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学科排名概述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5012267" y="3720618"/>
            <a:ext cx="2167467" cy="2120348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952500" y="1647825"/>
                </a:lnTo>
                <a:lnTo>
                  <a:pt x="1905000" y="0"/>
                </a:lnTo>
                <a:close/>
              </a:path>
            </a:pathLst>
          </a:cu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6249697" y="3865013"/>
            <a:ext cx="2167467" cy="1826280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3776918" y="3865013"/>
            <a:ext cx="2167467" cy="1826280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5012267" y="1711093"/>
            <a:ext cx="2167467" cy="1826280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5743787" y="3022600"/>
            <a:ext cx="704427" cy="520192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952500"/>
                </a:lnTo>
                <a:lnTo>
                  <a:pt x="476250" y="952500"/>
                </a:lnTo>
                <a:lnTo>
                  <a:pt x="476250" y="1905000"/>
                </a:lnTo>
                <a:lnTo>
                  <a:pt x="1428750" y="1905000"/>
                </a:lnTo>
                <a:lnTo>
                  <a:pt x="1428750" y="952500"/>
                </a:lnTo>
                <a:lnTo>
                  <a:pt x="1905000" y="952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 rot="7259206">
            <a:off x="6589098" y="4674355"/>
            <a:ext cx="704427" cy="520192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952500"/>
                </a:lnTo>
                <a:lnTo>
                  <a:pt x="476250" y="952500"/>
                </a:lnTo>
                <a:lnTo>
                  <a:pt x="476250" y="1905000"/>
                </a:lnTo>
                <a:lnTo>
                  <a:pt x="1428750" y="1905000"/>
                </a:lnTo>
                <a:lnTo>
                  <a:pt x="1428750" y="952500"/>
                </a:lnTo>
                <a:lnTo>
                  <a:pt x="1905000" y="952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 rot="-7221168">
            <a:off x="4910864" y="4658432"/>
            <a:ext cx="704427" cy="520192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952500"/>
                </a:lnTo>
                <a:lnTo>
                  <a:pt x="476250" y="952500"/>
                </a:lnTo>
                <a:lnTo>
                  <a:pt x="476250" y="1905000"/>
                </a:lnTo>
                <a:lnTo>
                  <a:pt x="1428750" y="1905000"/>
                </a:lnTo>
                <a:lnTo>
                  <a:pt x="1428750" y="952500"/>
                </a:lnTo>
                <a:lnTo>
                  <a:pt x="1905000" y="952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6818377" y="3284051"/>
            <a:ext cx="4107349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" name="AutoShape 10"/>
          <p:cNvSpPr/>
          <p:nvPr/>
        </p:nvSpPr>
        <p:spPr>
          <a:xfrm>
            <a:off x="10897278" y="3216317"/>
            <a:ext cx="151723" cy="15172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6996324" y="1208023"/>
            <a:ext cx="3900955" cy="112166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优化资源配置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996324" y="2047219"/>
            <a:ext cx="4052677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排名结果可以为医院管理层提供决策依据，优化资源配置，将有限的资源投入到最具潜力的学科中。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129334" y="3502152"/>
            <a:ext cx="3483489" cy="112166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提高医院声誉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8141526" y="4429391"/>
            <a:ext cx="348348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优秀的学科排名有助于提高医院的知名度和美誉度，吸引更多患者和优秀人才。</a:t>
            </a:r>
          </a:p>
        </p:txBody>
      </p:sp>
      <p:cxnSp>
        <p:nvCxnSpPr>
          <p:cNvPr id="15" name="Connector 15"/>
          <p:cNvCxnSpPr/>
          <p:nvPr/>
        </p:nvCxnSpPr>
        <p:spPr>
          <a:xfrm>
            <a:off x="7345623" y="5627624"/>
            <a:ext cx="4107349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6" name="AutoShape 16"/>
          <p:cNvSpPr/>
          <p:nvPr/>
        </p:nvSpPr>
        <p:spPr>
          <a:xfrm>
            <a:off x="11424524" y="5559891"/>
            <a:ext cx="151723" cy="15172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7" name="Connector 17"/>
          <p:cNvCxnSpPr/>
          <p:nvPr/>
        </p:nvCxnSpPr>
        <p:spPr>
          <a:xfrm>
            <a:off x="904945" y="4589949"/>
            <a:ext cx="3793067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8" name="AutoShape 18"/>
          <p:cNvSpPr/>
          <p:nvPr/>
        </p:nvSpPr>
        <p:spPr>
          <a:xfrm>
            <a:off x="904945" y="4510024"/>
            <a:ext cx="151723" cy="15172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TextBox 19"/>
          <p:cNvSpPr txBox="1"/>
          <p:nvPr/>
        </p:nvSpPr>
        <p:spPr>
          <a:xfrm>
            <a:off x="869006" y="2296376"/>
            <a:ext cx="3483489" cy="112166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提升学科竞争力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69006" y="3223615"/>
            <a:ext cx="348348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通过排名，医院可以了解自身学科在国内乃至国际上的位置，从而明确努力方向，提升学科竞争力。</a:t>
            </a:r>
          </a:p>
        </p:txBody>
      </p:sp>
      <p:sp>
        <p:nvSpPr>
          <p:cNvPr id="21" name="Freeform 21"/>
          <p:cNvSpPr/>
          <p:nvPr/>
        </p:nvSpPr>
        <p:spPr>
          <a:xfrm>
            <a:off x="5786411" y="3999944"/>
            <a:ext cx="661803" cy="661803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排名目的和意义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16708" r="16708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定量与定性相结合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排名中既要有定量指标，如论文发表数量、科研项目经费等，也要有定性指标，如专家评价、患者满意度等。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公正、客观、科学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排名应遵循公正、客观、科学的原则，确保评价结果的准确性和可信度。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多维度评价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排名应采用多维度评价方法，综合考虑学科的临床水平、科研能力、教学质量、管理水平等多个方面。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排名原则和方法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530845" y="2528385"/>
            <a:ext cx="1097280" cy="1097280"/>
          </a:xfrm>
          <a:prstGeom prst="ellipse">
            <a:avLst/>
          </a:pr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620017" y="5027098"/>
            <a:ext cx="1097280" cy="109728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436105" y="5027098"/>
            <a:ext cx="1097280" cy="109728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 rot="2135991">
            <a:off x="6736988" y="2931817"/>
            <a:ext cx="422364" cy="509626"/>
          </a:xfrm>
          <a:custGeom>
            <a:rect l="l" t="t" r="r" b="b"/>
            <a:pathLst>
              <a:path w="1905000" h="1905000">
                <a:moveTo>
                  <a:pt x="1905000" y="952500"/>
                </a:moveTo>
                <a:lnTo>
                  <a:pt x="952500" y="0"/>
                </a:lnTo>
                <a:lnTo>
                  <a:pt x="952500" y="476250"/>
                </a:lnTo>
                <a:lnTo>
                  <a:pt x="0" y="476250"/>
                </a:lnTo>
                <a:lnTo>
                  <a:pt x="0" y="1428750"/>
                </a:lnTo>
                <a:lnTo>
                  <a:pt x="952500" y="1428750"/>
                </a:lnTo>
                <a:lnTo>
                  <a:pt x="952500" y="1905000"/>
                </a:lnTo>
                <a:lnTo>
                  <a:pt x="1905000" y="952500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 rot="-2296662">
            <a:off x="5066977" y="2906819"/>
            <a:ext cx="422364" cy="509626"/>
          </a:xfrm>
          <a:custGeom>
            <a:rect l="l" t="t" r="r" b="b"/>
            <a:pathLst>
              <a:path w="1905000" h="1905000">
                <a:moveTo>
                  <a:pt x="1905000" y="952500"/>
                </a:moveTo>
                <a:lnTo>
                  <a:pt x="952500" y="0"/>
                </a:lnTo>
                <a:lnTo>
                  <a:pt x="952500" y="476250"/>
                </a:lnTo>
                <a:lnTo>
                  <a:pt x="0" y="476250"/>
                </a:lnTo>
                <a:lnTo>
                  <a:pt x="0" y="1428750"/>
                </a:lnTo>
                <a:lnTo>
                  <a:pt x="952500" y="1428750"/>
                </a:lnTo>
                <a:lnTo>
                  <a:pt x="952500" y="1905000"/>
                </a:lnTo>
                <a:lnTo>
                  <a:pt x="1905000" y="952500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 rot="-6933846">
            <a:off x="4575518" y="4436445"/>
            <a:ext cx="422364" cy="509626"/>
          </a:xfrm>
          <a:custGeom>
            <a:rect l="l" t="t" r="r" b="b"/>
            <a:pathLst>
              <a:path w="1905000" h="1905000">
                <a:moveTo>
                  <a:pt x="1905000" y="952500"/>
                </a:moveTo>
                <a:lnTo>
                  <a:pt x="952500" y="0"/>
                </a:lnTo>
                <a:lnTo>
                  <a:pt x="952500" y="476250"/>
                </a:lnTo>
                <a:lnTo>
                  <a:pt x="0" y="476250"/>
                </a:lnTo>
                <a:lnTo>
                  <a:pt x="0" y="1428750"/>
                </a:lnTo>
                <a:lnTo>
                  <a:pt x="952500" y="1428750"/>
                </a:lnTo>
                <a:lnTo>
                  <a:pt x="952500" y="1905000"/>
                </a:lnTo>
                <a:lnTo>
                  <a:pt x="1905000" y="952500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 rot="10800000">
            <a:off x="5870342" y="5320925"/>
            <a:ext cx="422364" cy="509626"/>
          </a:xfrm>
          <a:custGeom>
            <a:rect l="l" t="t" r="r" b="b"/>
            <a:pathLst>
              <a:path w="1905000" h="1905000">
                <a:moveTo>
                  <a:pt x="1905000" y="952500"/>
                </a:moveTo>
                <a:lnTo>
                  <a:pt x="952500" y="0"/>
                </a:lnTo>
                <a:lnTo>
                  <a:pt x="952500" y="476250"/>
                </a:lnTo>
                <a:lnTo>
                  <a:pt x="0" y="476250"/>
                </a:lnTo>
                <a:lnTo>
                  <a:pt x="0" y="1428750"/>
                </a:lnTo>
                <a:lnTo>
                  <a:pt x="952500" y="1428750"/>
                </a:lnTo>
                <a:lnTo>
                  <a:pt x="952500" y="1905000"/>
                </a:lnTo>
                <a:lnTo>
                  <a:pt x="1905000" y="952500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 rot="6699367">
            <a:off x="7223592" y="4470770"/>
            <a:ext cx="422364" cy="509626"/>
          </a:xfrm>
          <a:custGeom>
            <a:rect l="l" t="t" r="r" b="b"/>
            <a:pathLst>
              <a:path w="1905000" h="1905000">
                <a:moveTo>
                  <a:pt x="1905000" y="952500"/>
                </a:moveTo>
                <a:lnTo>
                  <a:pt x="952500" y="0"/>
                </a:lnTo>
                <a:lnTo>
                  <a:pt x="952500" y="476250"/>
                </a:lnTo>
                <a:lnTo>
                  <a:pt x="0" y="476250"/>
                </a:lnTo>
                <a:lnTo>
                  <a:pt x="0" y="1428750"/>
                </a:lnTo>
                <a:lnTo>
                  <a:pt x="952500" y="1428750"/>
                </a:lnTo>
                <a:lnTo>
                  <a:pt x="952500" y="1905000"/>
                </a:lnTo>
                <a:lnTo>
                  <a:pt x="1905000" y="952500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132415" y="2756572"/>
            <a:ext cx="3895725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科研能力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132415" y="3244806"/>
            <a:ext cx="3314700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包括论文发表数量及质量、科研项目级别及经费、科研成果转化等指标，体现学科的科研实力和创新能力。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4541030" y="1027328"/>
            <a:ext cx="4124325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临床水平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541030" y="1453445"/>
            <a:ext cx="3314700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包括诊疗技术、手术难度、治愈率、死亡率等指标，反映学科的临床实力和医疗质量。</a:t>
            </a:r>
          </a:p>
        </p:txBody>
      </p:sp>
      <p:sp>
        <p:nvSpPr>
          <p:cNvPr id="14" name="Freeform 14"/>
          <p:cNvSpPr/>
          <p:nvPr/>
        </p:nvSpPr>
        <p:spPr>
          <a:xfrm>
            <a:off x="5793785" y="2791325"/>
            <a:ext cx="571400" cy="571400"/>
          </a:xfrm>
          <a:custGeom>
            <a:rect l="l" t="t" r="r" b="b"/>
            <a:pathLst>
              <a:path w="304800" h="304800">
                <a:moveTo>
                  <a:pt x="147180" y="28632"/>
                </a:moveTo>
                <a:lnTo>
                  <a:pt x="19907" y="83468"/>
                </a:lnTo>
                <a:lnTo>
                  <a:pt x="147304" y="137874"/>
                </a:lnTo>
                <a:lnTo>
                  <a:pt x="276015" y="83344"/>
                </a:lnTo>
                <a:lnTo>
                  <a:pt x="147180" y="28632"/>
                </a:lnTo>
                <a:close/>
                <a:moveTo>
                  <a:pt x="152400" y="144723"/>
                </a:moveTo>
                <a:lnTo>
                  <a:pt x="152400" y="276168"/>
                </a:lnTo>
                <a:lnTo>
                  <a:pt x="276177" y="217408"/>
                </a:lnTo>
                <a:lnTo>
                  <a:pt x="276177" y="92145"/>
                </a:lnTo>
                <a:lnTo>
                  <a:pt x="152400" y="144723"/>
                </a:lnTo>
                <a:close/>
                <a:moveTo>
                  <a:pt x="19098" y="217408"/>
                </a:moveTo>
                <a:lnTo>
                  <a:pt x="143294" y="276168"/>
                </a:lnTo>
                <a:lnTo>
                  <a:pt x="143294" y="144723"/>
                </a:lnTo>
                <a:lnTo>
                  <a:pt x="19098" y="92145"/>
                </a:lnTo>
                <a:lnTo>
                  <a:pt x="19098" y="217408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6958501" y="3293513"/>
            <a:ext cx="1097280" cy="1097280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7250975" y="3585987"/>
            <a:ext cx="512333" cy="512333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4101166" y="3337992"/>
            <a:ext cx="1097280" cy="109728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Freeform 18"/>
          <p:cNvSpPr/>
          <p:nvPr/>
        </p:nvSpPr>
        <p:spPr>
          <a:xfrm>
            <a:off x="4403006" y="3595353"/>
            <a:ext cx="493600" cy="493600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Freeform 19"/>
          <p:cNvSpPr/>
          <p:nvPr/>
        </p:nvSpPr>
        <p:spPr>
          <a:xfrm>
            <a:off x="4922225" y="5355934"/>
            <a:ext cx="476843" cy="476843"/>
          </a:xfrm>
          <a:custGeom>
            <a:rect l="l" t="t" r="r" b="b"/>
            <a:pathLst>
              <a:path w="304800" h="304800">
                <a:moveTo>
                  <a:pt x="116843" y="182880"/>
                </a:moveTo>
                <a:lnTo>
                  <a:pt x="30480" y="182880"/>
                </a:lnTo>
                <a:lnTo>
                  <a:pt x="30480" y="304800"/>
                </a:lnTo>
                <a:lnTo>
                  <a:pt x="0" y="304800"/>
                </a:lnTo>
                <a:lnTo>
                  <a:pt x="0" y="0"/>
                </a:lnTo>
                <a:lnTo>
                  <a:pt x="182880" y="0"/>
                </a:lnTo>
                <a:lnTo>
                  <a:pt x="187957" y="30480"/>
                </a:lnTo>
                <a:lnTo>
                  <a:pt x="304800" y="30480"/>
                </a:lnTo>
                <a:lnTo>
                  <a:pt x="259080" y="121920"/>
                </a:lnTo>
                <a:lnTo>
                  <a:pt x="304800" y="213360"/>
                </a:lnTo>
                <a:lnTo>
                  <a:pt x="121920" y="213360"/>
                </a:lnTo>
                <a:lnTo>
                  <a:pt x="116843" y="18288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Freeform 20"/>
          <p:cNvSpPr/>
          <p:nvPr/>
        </p:nvSpPr>
        <p:spPr>
          <a:xfrm>
            <a:off x="6598325" y="5290510"/>
            <a:ext cx="570456" cy="570456"/>
          </a:xfrm>
          <a:custGeom>
            <a:rect l="l" t="t" r="r" b="b"/>
            <a:pathLst>
              <a:path w="304800" h="304800">
                <a:moveTo>
                  <a:pt x="310886" y="167269"/>
                </a:moveTo>
                <a:cubicBezTo>
                  <a:pt x="310886" y="167269"/>
                  <a:pt x="267148" y="122672"/>
                  <a:pt x="206873" y="122672"/>
                </a:cubicBezTo>
                <a:cubicBezTo>
                  <a:pt x="147980" y="122672"/>
                  <a:pt x="89764" y="167269"/>
                  <a:pt x="89764" y="167269"/>
                </a:cubicBezTo>
                <a:lnTo>
                  <a:pt x="57064" y="153619"/>
                </a:lnTo>
                <a:lnTo>
                  <a:pt x="57064" y="193662"/>
                </a:lnTo>
                <a:cubicBezTo>
                  <a:pt x="62217" y="195415"/>
                  <a:pt x="65989" y="200158"/>
                  <a:pt x="65989" y="205902"/>
                </a:cubicBezTo>
                <a:cubicBezTo>
                  <a:pt x="65989" y="211703"/>
                  <a:pt x="62141" y="216456"/>
                  <a:pt x="56912" y="218170"/>
                </a:cubicBezTo>
                <a:lnTo>
                  <a:pt x="66580" y="245135"/>
                </a:lnTo>
                <a:lnTo>
                  <a:pt x="38043" y="245135"/>
                </a:lnTo>
                <a:lnTo>
                  <a:pt x="47796" y="217942"/>
                </a:lnTo>
                <a:cubicBezTo>
                  <a:pt x="43110" y="215951"/>
                  <a:pt x="39834" y="211322"/>
                  <a:pt x="39834" y="205902"/>
                </a:cubicBezTo>
                <a:cubicBezTo>
                  <a:pt x="39834" y="200597"/>
                  <a:pt x="43015" y="196082"/>
                  <a:pt x="47558" y="194024"/>
                </a:cubicBezTo>
                <a:lnTo>
                  <a:pt x="47558" y="149647"/>
                </a:lnTo>
                <a:lnTo>
                  <a:pt x="0" y="129816"/>
                </a:lnTo>
                <a:lnTo>
                  <a:pt x="209255" y="35890"/>
                </a:lnTo>
                <a:lnTo>
                  <a:pt x="401241" y="130997"/>
                </a:lnTo>
                <a:lnTo>
                  <a:pt x="310886" y="167269"/>
                </a:lnTo>
                <a:close/>
                <a:moveTo>
                  <a:pt x="204492" y="145266"/>
                </a:moveTo>
                <a:cubicBezTo>
                  <a:pt x="265128" y="145266"/>
                  <a:pt x="294846" y="177365"/>
                  <a:pt x="294846" y="177365"/>
                </a:cubicBezTo>
                <a:lnTo>
                  <a:pt x="294846" y="243945"/>
                </a:lnTo>
                <a:cubicBezTo>
                  <a:pt x="294846" y="243945"/>
                  <a:pt x="263938" y="268910"/>
                  <a:pt x="199739" y="268910"/>
                </a:cubicBezTo>
                <a:cubicBezTo>
                  <a:pt x="135541" y="268910"/>
                  <a:pt x="114138" y="243945"/>
                  <a:pt x="114138" y="243945"/>
                </a:cubicBezTo>
                <a:lnTo>
                  <a:pt x="114138" y="177365"/>
                </a:lnTo>
                <a:cubicBezTo>
                  <a:pt x="114138" y="177365"/>
                  <a:pt x="143856" y="145266"/>
                  <a:pt x="204492" y="145266"/>
                </a:cubicBezTo>
                <a:close/>
                <a:moveTo>
                  <a:pt x="203302" y="254641"/>
                </a:moveTo>
                <a:cubicBezTo>
                  <a:pt x="245326" y="254641"/>
                  <a:pt x="279397" y="246116"/>
                  <a:pt x="279397" y="235620"/>
                </a:cubicBezTo>
                <a:cubicBezTo>
                  <a:pt x="279397" y="225123"/>
                  <a:pt x="245326" y="216599"/>
                  <a:pt x="203302" y="216599"/>
                </a:cubicBezTo>
                <a:cubicBezTo>
                  <a:pt x="161277" y="216599"/>
                  <a:pt x="127216" y="225123"/>
                  <a:pt x="127216" y="235620"/>
                </a:cubicBezTo>
                <a:cubicBezTo>
                  <a:pt x="127216" y="246116"/>
                  <a:pt x="161277" y="254641"/>
                  <a:pt x="203302" y="254641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TextBox 21"/>
          <p:cNvSpPr txBox="1"/>
          <p:nvPr/>
        </p:nvSpPr>
        <p:spPr>
          <a:xfrm>
            <a:off x="7824133" y="4891283"/>
            <a:ext cx="3895725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教学质量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7824133" y="5360468"/>
            <a:ext cx="3314700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包括师资力量、教学设施、教学方法等指标，衡量学科在医学教育和人才培养方面的贡献。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689125" y="2785147"/>
            <a:ext cx="3895725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社会声誉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689125" y="3244806"/>
            <a:ext cx="3314700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包括患者满意度、同行评价、社会影响力等指标，体现学科在社会上的认可度和美誉度。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1054890" y="4891283"/>
            <a:ext cx="3895725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管理水平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1054890" y="5360468"/>
            <a:ext cx="3314700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包括学科建设规划、管理制度、人才队伍建设等指标，反映学科的管理效能和可持续发展能力。</a:t>
            </a:r>
          </a:p>
        </p:txBody>
      </p:sp>
      <p:grpSp>
        <p:nvGrpSpPr>
          <p:cNvPr id="27" name="Group 2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8" name="AutoShape 2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TextBox 4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排名指标和权重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641022" y="2505551"/>
            <a:ext cx="1169862" cy="1169862"/>
          </a:xfrm>
          <a:prstGeom prst="ellipse">
            <a:avLst/>
          </a:prstGeom>
          <a:gradFill>
            <a:gsLst>
              <a:gs pos="0">
                <a:schemeClr val="accent5">
                  <a:alpha val="100000"/>
                </a:schemeClr>
              </a:gs>
              <a:gs pos="100000">
                <a:schemeClr val="lt2">
                  <a:alpha val="100000"/>
                </a:schemeClr>
              </a:gs>
            </a:gsLst>
            <a:lin ang="45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2857192" y="2151175"/>
            <a:ext cx="9695079" cy="21896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123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117749" y="1980487"/>
            <a:ext cx="4354982" cy="2531059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4200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学科评估实施流程</a:t>
            </a: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51" r="151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明确学科评估的目的和预期结果，如提升学科水平、优化资源配置等。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确定评估的学科领域、评估对象（如学科带头人、团队、科研成果等）以及评估的时间范围。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明确评估目标和范围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界定评估范围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确定评估目标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04218" y="1856025"/>
            <a:ext cx="5000625" cy="6858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根据评估目标和范围，制定全面、客观、可操作的评估指标，如学术影响力、科研能力、人才培养质量等。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304218" y="1281858"/>
            <a:ext cx="2695575" cy="5143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1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设计评估指标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17525" y="4933656"/>
            <a:ext cx="3543300" cy="9715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根据评估指标和数据特点，选择合适的定量和定性评估方法，如文献计量分析、专家评审、问卷调查等。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17525" y="4336015"/>
            <a:ext cx="2924175" cy="5143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1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选择评估方法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052157" y="4933656"/>
            <a:ext cx="3448050" cy="9715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明确评估的时间安排、参与人员、数据收集和处理方法等，确保评估工作有序进行。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8052157" y="4336015"/>
            <a:ext cx="2409825" cy="5048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制定评估流程</a:t>
            </a:r>
          </a:p>
        </p:txBody>
      </p:sp>
      <p:sp>
        <p:nvSpPr>
          <p:cNvPr id="8" name="AutoShape 8"/>
          <p:cNvSpPr/>
          <p:nvPr/>
        </p:nvSpPr>
        <p:spPr>
          <a:xfrm>
            <a:off x="7141821" y="1572575"/>
            <a:ext cx="1540002" cy="157396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7315385" y="1749966"/>
            <a:ext cx="1192874" cy="1219182"/>
          </a:xfrm>
          <a:prstGeom prst="ellipse">
            <a:avLst/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0" y="3001454"/>
            <a:ext cx="7893795" cy="14508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4333930" y="3588291"/>
            <a:ext cx="1540002" cy="157396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507493" y="3765683"/>
            <a:ext cx="1192874" cy="1219182"/>
          </a:xfrm>
          <a:prstGeom prst="ellipse">
            <a:avLst/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0" y="3588291"/>
            <a:ext cx="5123802" cy="145085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6298196" y="3588291"/>
            <a:ext cx="1540002" cy="157396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6471760" y="3765683"/>
            <a:ext cx="1192874" cy="1219182"/>
          </a:xfrm>
          <a:prstGeom prst="ellipse">
            <a:avLst/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7068198" y="3588291"/>
            <a:ext cx="5123802" cy="14508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TextBox 17"/>
          <p:cNvSpPr txBox="1"/>
          <p:nvPr/>
        </p:nvSpPr>
        <p:spPr>
          <a:xfrm>
            <a:off x="7415174" y="1794662"/>
            <a:ext cx="1141839" cy="11045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4579791" y="3829137"/>
            <a:ext cx="1232768" cy="11045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6561734" y="3833165"/>
            <a:ext cx="1232768" cy="11045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制定评估计划和方案</a:t>
              </a:r>
            </a:p>
          </p:txBody>
        </p:sp>
      </p:grp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数据来源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确定数据收集的渠道和方式，如学术数据库、科研项目管理系统、专家评审意见等。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数据筛选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根据评估指标和方法，筛选符合要求的数据和信息，确保数据的准确性和可靠性。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12500" r="12500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收集数据和信息</a:t>
              </a:r>
            </a:p>
          </p:txBody>
        </p:sp>
      </p:grpSp>
    </p:spTree>
  </p:cSld>
  <p:clrMapOvr>
    <a:masterClrMapping/>
  </p:clrMapOvr>
  <p:transition/>
  <p:timing/>
</p:sld>
</file>

<file path=ppt/slides/slide1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07497" y="2686653"/>
            <a:ext cx="2748437" cy="2355803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014310" y="1448346"/>
            <a:ext cx="3186374" cy="4832416"/>
          </a:xfrm>
          <a:prstGeom prst="homePlate">
            <a:avLst>
              <a:gd name="adj" fmla="val 5000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085580" y="1448346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6085580" y="3849453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8537025" y="2686653"/>
            <a:ext cx="1797055" cy="2355803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6727185" y="2291057"/>
            <a:ext cx="574252" cy="574252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6682521" y="4710666"/>
            <a:ext cx="663580" cy="663580"/>
          </a:xfrm>
          <a:custGeom>
            <a:rect l="l" t="t" r="r" b="b"/>
            <a:pathLst>
              <a:path w="304800" h="304800">
                <a:moveTo>
                  <a:pt x="274320" y="243840"/>
                </a:moveTo>
                <a:lnTo>
                  <a:pt x="304800" y="243840"/>
                </a:lnTo>
                <a:lnTo>
                  <a:pt x="304800" y="259080"/>
                </a:lnTo>
                <a:cubicBezTo>
                  <a:pt x="304800" y="267500"/>
                  <a:pt x="297980" y="274320"/>
                  <a:pt x="289560" y="274320"/>
                </a:cubicBezTo>
                <a:lnTo>
                  <a:pt x="289560" y="274320"/>
                </a:lnTo>
                <a:lnTo>
                  <a:pt x="15240" y="274320"/>
                </a:lnTo>
                <a:cubicBezTo>
                  <a:pt x="6820" y="274320"/>
                  <a:pt x="0" y="267500"/>
                  <a:pt x="0" y="259080"/>
                </a:cubicBezTo>
                <a:lnTo>
                  <a:pt x="0" y="259080"/>
                </a:lnTo>
                <a:lnTo>
                  <a:pt x="0" y="243840"/>
                </a:lnTo>
                <a:lnTo>
                  <a:pt x="30480" y="243840"/>
                </a:lnTo>
                <a:lnTo>
                  <a:pt x="30480" y="60960"/>
                </a:lnTo>
                <a:cubicBezTo>
                  <a:pt x="30480" y="44196"/>
                  <a:pt x="44196" y="30480"/>
                  <a:pt x="60960" y="30480"/>
                </a:cubicBezTo>
                <a:lnTo>
                  <a:pt x="243840" y="30480"/>
                </a:lnTo>
                <a:cubicBezTo>
                  <a:pt x="260671" y="30480"/>
                  <a:pt x="274320" y="44129"/>
                  <a:pt x="274320" y="60960"/>
                </a:cubicBezTo>
                <a:lnTo>
                  <a:pt x="274320" y="60960"/>
                </a:lnTo>
                <a:lnTo>
                  <a:pt x="274320" y="243840"/>
                </a:lnTo>
                <a:close/>
                <a:moveTo>
                  <a:pt x="60960" y="60960"/>
                </a:moveTo>
                <a:lnTo>
                  <a:pt x="60960" y="198120"/>
                </a:lnTo>
                <a:lnTo>
                  <a:pt x="243840" y="198120"/>
                </a:lnTo>
                <a:lnTo>
                  <a:pt x="243840" y="60960"/>
                </a:lnTo>
                <a:lnTo>
                  <a:pt x="60960" y="60960"/>
                </a:lnTo>
                <a:close/>
                <a:moveTo>
                  <a:pt x="121920" y="228600"/>
                </a:moveTo>
                <a:lnTo>
                  <a:pt x="121920" y="243840"/>
                </a:lnTo>
                <a:lnTo>
                  <a:pt x="182880" y="243840"/>
                </a:lnTo>
                <a:lnTo>
                  <a:pt x="182880" y="228600"/>
                </a:lnTo>
                <a:lnTo>
                  <a:pt x="121920" y="2286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9135666" y="3564667"/>
            <a:ext cx="599774" cy="599774"/>
          </a:xfrm>
          <a:custGeom>
            <a:rect l="l" t="t" r="r" b="b"/>
            <a:pathLst>
              <a:path w="304800" h="304800">
                <a:moveTo>
                  <a:pt x="121920" y="28651"/>
                </a:moveTo>
                <a:lnTo>
                  <a:pt x="121920" y="0"/>
                </a:lnTo>
                <a:lnTo>
                  <a:pt x="152400" y="0"/>
                </a:lnTo>
                <a:lnTo>
                  <a:pt x="152400" y="243840"/>
                </a:lnTo>
                <a:lnTo>
                  <a:pt x="304800" y="243840"/>
                </a:lnTo>
                <a:lnTo>
                  <a:pt x="243840" y="304800"/>
                </a:lnTo>
                <a:lnTo>
                  <a:pt x="30480" y="304800"/>
                </a:lnTo>
                <a:lnTo>
                  <a:pt x="0" y="243840"/>
                </a:lnTo>
                <a:lnTo>
                  <a:pt x="121920" y="243840"/>
                </a:lnTo>
                <a:lnTo>
                  <a:pt x="121920" y="213360"/>
                </a:lnTo>
                <a:lnTo>
                  <a:pt x="0" y="213360"/>
                </a:lnTo>
                <a:lnTo>
                  <a:pt x="0" y="209398"/>
                </a:lnTo>
                <a:cubicBezTo>
                  <a:pt x="56940" y="163544"/>
                  <a:pt x="99498" y="101956"/>
                  <a:pt x="121234" y="31242"/>
                </a:cubicBezTo>
                <a:lnTo>
                  <a:pt x="121920" y="28651"/>
                </a:lnTo>
                <a:close/>
                <a:moveTo>
                  <a:pt x="304343" y="213360"/>
                </a:moveTo>
                <a:lnTo>
                  <a:pt x="152400" y="213360"/>
                </a:lnTo>
                <a:lnTo>
                  <a:pt x="152400" y="207874"/>
                </a:lnTo>
                <a:cubicBezTo>
                  <a:pt x="171650" y="179451"/>
                  <a:pt x="183137" y="144409"/>
                  <a:pt x="183137" y="106680"/>
                </a:cubicBezTo>
                <a:cubicBezTo>
                  <a:pt x="183137" y="68951"/>
                  <a:pt x="171660" y="33909"/>
                  <a:pt x="151990" y="4848"/>
                </a:cubicBezTo>
                <a:lnTo>
                  <a:pt x="152400" y="5486"/>
                </a:lnTo>
                <a:lnTo>
                  <a:pt x="152400" y="2438"/>
                </a:lnTo>
                <a:cubicBezTo>
                  <a:pt x="237877" y="37719"/>
                  <a:pt x="298180" y="117796"/>
                  <a:pt x="304305" y="212646"/>
                </a:cubicBezTo>
                <a:lnTo>
                  <a:pt x="304343" y="2133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04945" y="1702239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1071515" y="154168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数据处理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71515" y="2035834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对收集的数据进行清洗、整理、归类等预处理工作，以便后续分析。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71515" y="308535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数据分析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071515" y="357950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运用统计学、数据挖掘等方法对处理后的数据进行深入分析，揭示学科发展的内在规律和趋势。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071515" y="4649506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结果呈现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071515" y="514365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将分析结果以图表、报告等形式呈现出来，便于理解和比较。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904945" y="3245910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4808202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分析数据和信息</a:t>
              </a:r>
            </a:p>
          </p:txBody>
        </p:sp>
      </p:grpSp>
    </p:spTree>
  </p:cSld>
  <p:clrMapOvr>
    <a:masterClrMapping/>
  </p:clrMapOvr>
  <p:transition/>
  <p:timing/>
</p:sld>
</file>

<file path=ppt/slides/slide1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https://d.book118.com/975221222212011120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EFFFFD"/>
      </a:lt1>
      <a:dk2>
        <a:srgbClr val="003C35"/>
      </a:dk2>
      <a:lt2>
        <a:srgbClr val="FFFFFF"/>
      </a:lt2>
      <a:accent1>
        <a:srgbClr val="00A5B2"/>
      </a:accent1>
      <a:accent2>
        <a:srgbClr val="52C6B8"/>
      </a:accent2>
      <a:accent3>
        <a:srgbClr val="00657D"/>
      </a:accent3>
      <a:accent4>
        <a:srgbClr val="58C19B"/>
      </a:accent4>
      <a:accent5>
        <a:srgbClr val="6DD690"/>
      </a:accent5>
      <a:accent6>
        <a:srgbClr val="9CCAF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Arial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119</Paragraphs>
  <Slides>19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baseType="lpstr" size="23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2024-09-23T03:04:08.244</cp:lastPrinted>
  <dcterms:created xsi:type="dcterms:W3CDTF">2024-09-22T19:04:08Z</dcterms:created>
  <dcterms:modified xsi:type="dcterms:W3CDTF">2024-09-22T19:04:10Z</dcterms:modified>
</cp:coreProperties>
</file>