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0B6960-34C6-4EB3-88C9-B24F291E13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847655-421D-4232-A87E-EC1E935ED2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D7A586-575F-4370-BA12-9CD96C108E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202F48-06D2-4229-9731-1829D3B577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7B85E0-D4EC-45D3-9E2F-DA7656A043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DDB656-AC4B-4474-B4FE-0E671C66E9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062166-9023-4214-9210-0BE6AB09E0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A3C1EC-4592-4E5F-97BB-49890A0980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284425-32CD-41DD-A77A-4C89ACDB2F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8EE99A-8C84-47BA-BC7D-15CD286A55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220508-AD19-44F6-983A-A1B42BD7D7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2147483647"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7"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2"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7"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24313401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内科护理案例比赛PPT\n## 1.内科护理案例比赛概述及目的\n### 1.1内科护理案例比赛的基本概念与意义\n### 1.2内科护理案例比赛的比赛规则与流程\n### 1.3内科护理案例比赛的目的和意义\n## 2.内科护理案例比赛的案例选择与分析\n### 2.1内科护理案例的选择依据与原则\n### 2.2内科护理案例的分析方法与技巧\n### 2.3内科护理案例的案例分析实例\n## 3.内科护理案例比赛的比赛策略与技巧\n### 3.1内科护理案例比赛的时间管理与策略\n### 3.2内科护理案例比赛的团队协作与沟通\n### 3.3内科护理案例比赛的个人展示与表达\n## 4.内科护理案例比赛的准备与实战演练\n### 4.1内科护理案例比赛的准备工作与计划\n### 4.2内科护理案例比赛的实战演练与反馈\n### 4.3内科护理案例比赛的心理调适与应对\n## 5.内科护理案例比赛的优秀案例分享与讨论\n### 5.1内科护理案例比赛的优秀案例分享\n### 5.2内科护理案例比赛的案例讨论与反思\n### 5.3内科护理案例比赛的经验总结与提升\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7309" y="4341644"/>
            <a:ext cx="11264900" cy="996950"/>
          </a:xfrm>
        </p:spPr>
        <p:txBody>
          <a:bodyPr vert="horz" wrap="square" lIns="91440" tIns="45720" rIns="91440" bIns="45720" anchor="b">
            <a:spAutoFit/>
          </a:bodyPr>
          <a:lstStyle/>
          <a:p>
            <a:pPr>
              <a:buNone/>
            </a:pPr>
            <a:r>
              <a:rPr lang="zh-CN"/>
              <a:t>内科护理案例比赛PPT</a:t>
            </a:r>
            <a:endParaRPr/>
          </a:p>
        </p:txBody>
      </p:sp>
      <p:sp>
        <p:nvSpPr>
          <p:cNvPr id="3" name="副标题 2"/>
          <p:cNvSpPr>
            <a:spLocks noGrp="1"/>
          </p:cNvSpPr>
          <p:nvPr>
            <p:ph type="subTitle" idx="1"/>
          </p:nvPr>
        </p:nvSpPr>
        <p:spPr>
          <a:xfrm>
            <a:off x="6877435" y="5591814"/>
            <a:ext cx="4775200" cy="336550"/>
          </a:xfrm>
        </p:spPr>
        <p:txBody>
          <a:bodyPr>
            <a:spAutoFit/>
          </a:bodyPr>
          <a:lstStyle/>
          <a:p>
            <a:pPr marL="0" indent="0">
              <a:buNone/>
            </a:pPr>
            <a:r>
              <a:rPr lang="en-US"/>
              <a:t>TENCENT DOCS SMART CREATE</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101071" cy="337913"/>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0">
                <a:solidFill>
                  <a:schemeClr val="accent1"/>
                </a:solidFill>
                <a:effectLst/>
                <a:latin typeface="Microsoft YaHei Light" panose="020b0503020204020204" pitchFamily="34" charset="-122"/>
                <a:ea typeface="Microsoft YaHei Light" panose="020b0503020204020204" pitchFamily="34" charset="-122"/>
              </a:rPr>
              <a:t>Tencent</a:t>
            </a:r>
            <a:r>
              <a:rPr lang="zh-CN" altLang="en-US" spc="0">
                <a:solidFill>
                  <a:schemeClr val="accent1"/>
                </a:solidFill>
                <a:effectLst/>
                <a:latin typeface="Microsoft YaHei Light" panose="020b0503020204020204" pitchFamily="34" charset="-122"/>
                <a:ea typeface="Microsoft YaHei Light" panose="020b0503020204020204" pitchFamily="34" charset="-122"/>
              </a:rPr>
              <a:t> </a:t>
            </a:r>
            <a:r>
              <a:rPr lang="en-US" altLang="zh-CN" spc="0">
                <a:solidFill>
                  <a:schemeClr val="accent1"/>
                </a:solidFill>
                <a:effectLst/>
                <a:latin typeface="Microsoft YaHei Light" panose="020b0503020204020204" pitchFamily="34" charset="-122"/>
                <a:ea typeface="Microsoft YaHei Light" panose="020b0503020204020204" pitchFamily="34" charset="-122"/>
              </a:rPr>
              <a:t>Docs</a:t>
            </a:r>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1" name="" descr="{&quot;isTemplate&quot;:true,&quot;type&quot;:2}"/>
        <p:cNvGrpSpPr/>
        <p:nvPr/>
      </p:nvGrpSpPr>
      <p:grpSpPr>
        <a:xfrm>
          <a:off x="0" y="0"/>
          <a:ext cx="0" cy="0"/>
        </a:xfrm>
      </p:grpSpPr>
      <p:sp>
        <p:nvSpPr>
          <p:cNvPr id="72"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内科护理案例比赛概述及目的</a:t>
            </a:r>
            <a:endParaRPr/>
          </a:p>
        </p:txBody>
      </p:sp>
      <p:sp>
        <p:nvSpPr>
          <p:cNvPr id="73"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descr="{&quot;isTemplate&quot;:true,&quot;type&quot;:3}"/>
        <p:cNvGrpSpPr/>
        <p:nvPr/>
      </p:nvGrpSpPr>
      <p:grpSpPr>
        <a:xfrm>
          <a:off x="0" y="0"/>
          <a:ext cx="0" cy="0"/>
        </a:xfrm>
      </p:grpSpPr>
      <p:cxnSp>
        <p:nvCxnSpPr>
          <p:cNvPr id="98" name="Connector 2"/>
          <p:cNvCxnSpPr/>
          <p:nvPr/>
        </p:nvCxnSpPr>
        <p:spPr>
          <a:xfrm flipH="1">
            <a:off x="1209188" y="1653698"/>
            <a:ext cx="0" cy="5250485"/>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9" name="AutoShape 4"/>
          <p:cNvSpPr/>
          <p:nvPr/>
        </p:nvSpPr>
        <p:spPr>
          <a:xfrm>
            <a:off x="988282" y="1447432"/>
            <a:ext cx="439305" cy="439305"/>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00" name="Group 700" descr="{&quot;isTemplate&quot;:true,&quot;type&quot;:&quot;list&quot;,&quot;alignment&quot;:&quot;left&quot;,&quot;alignmentVertical&quot;:&quot;top&quot;,&quot;canOmit&quot;:false,&quot;scalable&quot;:false,&quot;minItemsCount&quot;:-1}"/>
          <p:cNvGrpSpPr/>
          <p:nvPr/>
        </p:nvGrpSpPr>
        <p:grpSpPr>
          <a:xfrm>
            <a:off x="2152036" y="1278744"/>
            <a:ext cx="9189734" cy="5185757"/>
            <a:chOff x="2152036" y="1278744"/>
            <a:chExt cx="9189734" cy="5185757"/>
          </a:xfrm>
        </p:grpSpPr>
        <p:grpSp>
          <p:nvGrpSpPr>
            <p:cNvPr id="101" name="Group 701"/>
            <p:cNvGrpSpPr/>
            <p:nvPr/>
          </p:nvGrpSpPr>
          <p:grpSpPr>
            <a:xfrm>
              <a:off x="2152036" y="1278744"/>
              <a:ext cx="9189734" cy="1690603"/>
              <a:chOff x="2152036" y="1278765"/>
              <a:chExt cx="9189734" cy="1690603"/>
            </a:xfrm>
          </p:grpSpPr>
          <p:sp>
            <p:nvSpPr>
              <p:cNvPr id="102" name="AutoShape 5"/>
              <p:cNvSpPr/>
              <p:nvPr/>
            </p:nvSpPr>
            <p:spPr>
              <a:xfrm>
                <a:off x="2152036" y="1308906"/>
                <a:ext cx="9189734" cy="644550"/>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3" name="TextBox 11" descr="{&quot;isTemplate&quot;:true,&quot;type&quot;:&quot;title&quot;,&quot;canOmit&quot;:false,&quot;range&quot;:0}"/>
              <p:cNvSpPr txBox="1"/>
              <p:nvPr/>
            </p:nvSpPr>
            <p:spPr>
              <a:xfrm>
                <a:off x="2373184" y="1278765"/>
                <a:ext cx="7156450" cy="698500"/>
              </a:xfrm>
              <a:prstGeom prst="rect">
                <a:avLst/>
              </a:prstGeom>
            </p:spPr>
            <p:txBody>
              <a:bodyPr vert="horz" wrap="square" lIns="123825" tIns="123825" rIns="57150" bIns="123825"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000" b="1">
                    <a:solidFill>
                      <a:srgbClr val="FFFFFF">
                        <a:alpha val="100000"/>
                      </a:srgbClr>
                    </a:solidFill>
                    <a:latin typeface="Microsoft Yahei"/>
                    <a:ea typeface="Microsoft Yahei"/>
                  </a:rPr>
                  <a:t>内科护理案例比赛是针对内科护理领域的专业竞赛</a:t>
                </a:r>
                <a:endParaRPr/>
              </a:p>
            </p:txBody>
          </p:sp>
          <p:sp>
            <p:nvSpPr>
              <p:cNvPr id="104" name="TextBox 12" descr="{&quot;isTemplate&quot;:true,&quot;type&quot;:&quot;content&quot;,&quot;canOmit&quot;:false,&quot;range&quot;:0}"/>
              <p:cNvSpPr txBox="1"/>
              <p:nvPr/>
            </p:nvSpPr>
            <p:spPr>
              <a:xfrm>
                <a:off x="2272823" y="2048316"/>
                <a:ext cx="8972550" cy="921052"/>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旨在提高内科护理人员的</a:t>
                </a:r>
                <a:r>
                  <a:rPr lang="zh-CN" sz="1400" b="1">
                    <a:solidFill>
                      <a:schemeClr val="tx1">
                        <a:alpha val="100000"/>
                      </a:schemeClr>
                    </a:solidFill>
                    <a:latin typeface="Microsoft Yahei"/>
                    <a:ea typeface="Microsoft Yahei"/>
                  </a:rPr>
                  <a:t>临床护理能力</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案例分析水平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促进内科护理学科的</a:t>
                </a:r>
                <a:r>
                  <a:rPr lang="zh-CN" sz="1400" b="1">
                    <a:solidFill>
                      <a:schemeClr val="tx1">
                        <a:alpha val="100000"/>
                      </a:schemeClr>
                    </a:solidFill>
                    <a:latin typeface="Microsoft Yahei"/>
                    <a:ea typeface="Microsoft Yahei"/>
                  </a:rPr>
                  <a:t>发展</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创新</a:t>
                </a:r>
                <a:endParaRPr/>
              </a:p>
            </p:txBody>
          </p:sp>
        </p:grpSp>
        <p:grpSp>
          <p:nvGrpSpPr>
            <p:cNvPr id="105" name="Group 706"/>
            <p:cNvGrpSpPr/>
            <p:nvPr/>
          </p:nvGrpSpPr>
          <p:grpSpPr>
            <a:xfrm>
              <a:off x="2152036" y="3040683"/>
              <a:ext cx="9189734" cy="1665398"/>
              <a:chOff x="2152036" y="3040683"/>
              <a:chExt cx="9189734" cy="1665398"/>
            </a:xfrm>
          </p:grpSpPr>
          <p:sp>
            <p:nvSpPr>
              <p:cNvPr id="106" name="AutoShape 7"/>
              <p:cNvSpPr/>
              <p:nvPr/>
            </p:nvSpPr>
            <p:spPr>
              <a:xfrm>
                <a:off x="2152036" y="3067327"/>
                <a:ext cx="9189734" cy="644550"/>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7" name="TextBox 13" descr="{&quot;isTemplate&quot;:true,&quot;type&quot;:&quot;title&quot;,&quot;canOmit&quot;:false,&quot;range&quot;:0}"/>
              <p:cNvSpPr txBox="1"/>
              <p:nvPr/>
            </p:nvSpPr>
            <p:spPr>
              <a:xfrm>
                <a:off x="2393609" y="3040683"/>
                <a:ext cx="7156450" cy="698500"/>
              </a:xfrm>
              <a:prstGeom prst="rect">
                <a:avLst/>
              </a:prstGeom>
            </p:spPr>
            <p:txBody>
              <a:bodyPr vert="horz" wrap="square" lIns="123825" tIns="123825" rIns="57150" bIns="123825"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000" b="1">
                    <a:solidFill>
                      <a:srgbClr val="FFFFFF">
                        <a:alpha val="100000"/>
                      </a:srgbClr>
                    </a:solidFill>
                    <a:latin typeface="Microsoft Yahei"/>
                    <a:ea typeface="Microsoft Yahei"/>
                  </a:rPr>
                  <a:t>内科护理案例比赛可以提高护理人员的综合素质</a:t>
                </a:r>
                <a:endParaRPr/>
              </a:p>
            </p:txBody>
          </p:sp>
          <p:sp>
            <p:nvSpPr>
              <p:cNvPr id="108" name="TextBox 14" descr="{&quot;isTemplate&quot;:true,&quot;type&quot;:&quot;content&quot;,&quot;canOmit&quot;:false,&quot;range&quot;:0}"/>
              <p:cNvSpPr txBox="1"/>
              <p:nvPr/>
            </p:nvSpPr>
            <p:spPr>
              <a:xfrm>
                <a:off x="2272823" y="3785029"/>
                <a:ext cx="8947150" cy="921052"/>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培养护理人员的</a:t>
                </a:r>
                <a:r>
                  <a:rPr lang="zh-CN" sz="1400" b="1">
                    <a:solidFill>
                      <a:schemeClr val="tx1">
                        <a:alpha val="100000"/>
                      </a:schemeClr>
                    </a:solidFill>
                    <a:latin typeface="Microsoft Yahei"/>
                    <a:ea typeface="Microsoft Yahei"/>
                  </a:rPr>
                  <a:t>临床思维</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解决问题的能力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提高护理人员的</a:t>
                </a:r>
                <a:r>
                  <a:rPr lang="zh-CN" sz="1400" b="1">
                    <a:solidFill>
                      <a:schemeClr val="tx1">
                        <a:alpha val="100000"/>
                      </a:schemeClr>
                    </a:solidFill>
                    <a:latin typeface="Microsoft Yahei"/>
                    <a:ea typeface="Microsoft Yahei"/>
                  </a:rPr>
                  <a:t>团队协作</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沟通能力</a:t>
                </a:r>
                <a:endParaRPr/>
              </a:p>
            </p:txBody>
          </p:sp>
        </p:grpSp>
        <p:grpSp>
          <p:nvGrpSpPr>
            <p:cNvPr id="109" name="Group 711"/>
            <p:cNvGrpSpPr/>
            <p:nvPr/>
          </p:nvGrpSpPr>
          <p:grpSpPr>
            <a:xfrm>
              <a:off x="2152036" y="4805681"/>
              <a:ext cx="9189734" cy="1658820"/>
              <a:chOff x="2152036" y="4805681"/>
              <a:chExt cx="9189734" cy="1658820"/>
            </a:xfrm>
          </p:grpSpPr>
          <p:sp>
            <p:nvSpPr>
              <p:cNvPr id="110" name="AutoShape 9"/>
              <p:cNvSpPr/>
              <p:nvPr/>
            </p:nvSpPr>
            <p:spPr>
              <a:xfrm>
                <a:off x="2152036" y="4825747"/>
                <a:ext cx="9189734" cy="644550"/>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1" name="TextBox 15" descr="{&quot;isTemplate&quot;:true,&quot;type&quot;:&quot;title&quot;,&quot;canOmit&quot;:false,&quot;range&quot;:0}"/>
              <p:cNvSpPr txBox="1"/>
              <p:nvPr/>
            </p:nvSpPr>
            <p:spPr>
              <a:xfrm>
                <a:off x="2430185" y="4805681"/>
                <a:ext cx="7156450" cy="698500"/>
              </a:xfrm>
              <a:prstGeom prst="rect">
                <a:avLst/>
              </a:prstGeom>
            </p:spPr>
            <p:txBody>
              <a:bodyPr vert="horz" wrap="square" lIns="123825" tIns="123825" rIns="57150" bIns="123825"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000" b="1">
                    <a:solidFill>
                      <a:srgbClr val="FFFFFF">
                        <a:alpha val="100000"/>
                      </a:srgbClr>
                    </a:solidFill>
                    <a:latin typeface="Microsoft Yahei"/>
                    <a:ea typeface="Microsoft Yahei"/>
                  </a:rPr>
                  <a:t>内科护理案例比赛有助于提高护理质量和患者满意度</a:t>
                </a:r>
                <a:endParaRPr/>
              </a:p>
            </p:txBody>
          </p:sp>
          <p:sp>
            <p:nvSpPr>
              <p:cNvPr id="112" name="TextBox 16" descr="{&quot;isTemplate&quot;:true,&quot;type&quot;:&quot;content&quot;,&quot;canOmit&quot;:false,&quot;range&quot;:0}"/>
              <p:cNvSpPr txBox="1"/>
              <p:nvPr/>
            </p:nvSpPr>
            <p:spPr>
              <a:xfrm>
                <a:off x="2291111" y="5543449"/>
                <a:ext cx="8915400" cy="921052"/>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为患者提供更</a:t>
                </a:r>
                <a:r>
                  <a:rPr lang="zh-CN" sz="1400" b="1">
                    <a:solidFill>
                      <a:schemeClr val="tx1">
                        <a:alpha val="100000"/>
                      </a:schemeClr>
                    </a:solidFill>
                    <a:latin typeface="Microsoft Yahei"/>
                    <a:ea typeface="Microsoft Yahei"/>
                  </a:rPr>
                  <a:t>优质</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安全</a:t>
                </a:r>
                <a:r>
                  <a:rPr lang="zh-CN" sz="1400">
                    <a:solidFill>
                      <a:schemeClr val="tx1">
                        <a:alpha val="100000"/>
                      </a:schemeClr>
                    </a:solidFill>
                    <a:latin typeface="Microsoft Yahei"/>
                    <a:ea typeface="Microsoft Yahei"/>
                  </a:rPr>
                  <a:t>的护理服务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提高护理人员在临床工作中的</a:t>
                </a:r>
                <a:r>
                  <a:rPr lang="zh-CN" sz="1400" b="1">
                    <a:solidFill>
                      <a:schemeClr val="tx1">
                        <a:alpha val="100000"/>
                      </a:schemeClr>
                    </a:solidFill>
                    <a:latin typeface="Microsoft Yahei"/>
                    <a:ea typeface="Microsoft Yahei"/>
                  </a:rPr>
                  <a:t>自信心</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成就感</a:t>
                </a:r>
                <a:endParaRPr/>
              </a:p>
            </p:txBody>
          </p:sp>
        </p:grpSp>
      </p:grpSp>
      <p:sp>
        <p:nvSpPr>
          <p:cNvPr id="113" name="AutoShape 18"/>
          <p:cNvSpPr/>
          <p:nvPr/>
        </p:nvSpPr>
        <p:spPr>
          <a:xfrm>
            <a:off x="988282" y="3182413"/>
            <a:ext cx="439305" cy="439305"/>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4" name="AutoShape 20"/>
          <p:cNvSpPr/>
          <p:nvPr/>
        </p:nvSpPr>
        <p:spPr>
          <a:xfrm>
            <a:off x="988282" y="4940833"/>
            <a:ext cx="439305" cy="439305"/>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内科护理案例比赛的基本概念与意义</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6" name="" descr="{&quot;isTemplate&quot;:true,&quot;type&quot;:3}"/>
        <p:cNvGrpSpPr/>
        <p:nvPr/>
      </p:nvGrpSpPr>
      <p:grpSpPr>
        <a:xfrm>
          <a:off x="0" y="0"/>
          <a:ext cx="0" cy="0"/>
        </a:xfrm>
      </p:grpSpPr>
      <p:sp>
        <p:nvSpPr>
          <p:cNvPr id="117"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内科护理案例比赛的比赛规则包括</a:t>
            </a:r>
            <a:r>
              <a:rPr lang="en-US" sz="1400" b="1" spc="300">
                <a:solidFill>
                  <a:srgbClr val="808080">
                    <a:alpha val="100000"/>
                  </a:srgbClr>
                </a:solidFill>
                <a:latin typeface="微软雅黑"/>
                <a:ea typeface="微软雅黑"/>
              </a:rPr>
              <a:t>报名</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初赛</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复赛</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决赛</a:t>
            </a:r>
            <a:r>
              <a:rPr lang="en-US" sz="1400" spc="300">
                <a:solidFill>
                  <a:srgbClr val="808080">
                    <a:alpha val="100000"/>
                  </a:srgbClr>
                </a:solidFill>
                <a:latin typeface="微软雅黑"/>
                <a:ea typeface="微软雅黑"/>
              </a:rPr>
              <a:t>四个阶段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报名阶段：参赛者需在规定时间内完成报名并提交相关资料</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初赛阶段：参赛者需在规定时间内完成案例分析和报告撰写</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复赛阶段：参赛者需在规定时间内完成现场案例分析汇报</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决赛阶段：参赛者需在规定时间内完成现场答辩和案例分析汇报</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内科护理案例比赛的评分标准包括</a:t>
            </a:r>
            <a:r>
              <a:rPr lang="en-US" sz="1400" b="1" spc="300">
                <a:solidFill>
                  <a:srgbClr val="808080">
                    <a:alpha val="100000"/>
                  </a:srgbClr>
                </a:solidFill>
                <a:latin typeface="微软雅黑"/>
                <a:ea typeface="微软雅黑"/>
              </a:rPr>
              <a:t>案例分析</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报告撰写</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现场表现</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团队协作</a:t>
            </a:r>
            <a:r>
              <a:rPr lang="en-US" sz="1400" spc="300">
                <a:solidFill>
                  <a:srgbClr val="808080">
                    <a:alpha val="100000"/>
                  </a:srgbClr>
                </a:solidFill>
                <a:latin typeface="微软雅黑"/>
                <a:ea typeface="微软雅黑"/>
              </a:rPr>
              <a:t>四个方面</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案例分析：评价参赛者对案例的</a:t>
            </a:r>
            <a:r>
              <a:rPr lang="en-US" sz="1400" b="1" spc="300">
                <a:solidFill>
                  <a:srgbClr val="808080">
                    <a:alpha val="100000"/>
                  </a:srgbClr>
                </a:solidFill>
                <a:latin typeface="微软雅黑"/>
                <a:ea typeface="微软雅黑"/>
              </a:rPr>
              <a:t>理解</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分析</a:t>
            </a:r>
            <a:r>
              <a:rPr lang="en-US" sz="1400" spc="300">
                <a:solidFill>
                  <a:srgbClr val="808080">
                    <a:alpha val="100000"/>
                  </a:srgbClr>
                </a:solidFill>
                <a:latin typeface="微软雅黑"/>
                <a:ea typeface="微软雅黑"/>
              </a:rPr>
              <a:t>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报告撰写：评价参赛者的</a:t>
            </a:r>
            <a:r>
              <a:rPr lang="en-US" sz="1400" b="1" spc="300">
                <a:solidFill>
                  <a:srgbClr val="808080">
                    <a:alpha val="100000"/>
                  </a:srgbClr>
                </a:solidFill>
                <a:latin typeface="微软雅黑"/>
                <a:ea typeface="微软雅黑"/>
              </a:rPr>
              <a:t>报告质量</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逻辑性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现场表现：评价参赛者的</a:t>
            </a:r>
            <a:r>
              <a:rPr lang="en-US" sz="1400" b="1" spc="300">
                <a:solidFill>
                  <a:srgbClr val="808080">
                    <a:alpha val="100000"/>
                  </a:srgbClr>
                </a:solidFill>
                <a:latin typeface="微软雅黑"/>
                <a:ea typeface="微软雅黑"/>
              </a:rPr>
              <a:t>口头表达</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应变能力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团队协作：评价参赛者的</a:t>
            </a:r>
            <a:r>
              <a:rPr lang="en-US" sz="1400" b="1" spc="300">
                <a:solidFill>
                  <a:srgbClr val="808080">
                    <a:alpha val="100000"/>
                  </a:srgbClr>
                </a:solidFill>
                <a:latin typeface="微软雅黑"/>
                <a:ea typeface="微软雅黑"/>
              </a:rPr>
              <a:t>团队协作</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沟通能力</a:t>
            </a:r>
            <a:endParaRPr/>
          </a:p>
        </p:txBody>
      </p:sp>
      <p:sp>
        <p:nvSpPr>
          <p:cNvPr id="11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内科护理案例比赛的比赛规则与流程</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9" name="" descr="{&quot;isTemplate&quot;:true,&quot;type&quot;:3}"/>
        <p:cNvGrpSpPr/>
        <p:nvPr/>
      </p:nvGrpSpPr>
      <p:grpSpPr>
        <a:xfrm>
          <a:off x="0" y="0"/>
          <a:ext cx="0" cy="0"/>
        </a:xfrm>
      </p:grpSpPr>
      <p:grpSp>
        <p:nvGrpSpPr>
          <p:cNvPr id="12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1" name=""/>
            <p:cNvGrpSpPr/>
            <p:nvPr/>
          </p:nvGrpSpPr>
          <p:grpSpPr>
            <a:xfrm>
              <a:off x="685800" y="3146904"/>
              <a:ext cx="5760000" cy="3225487"/>
              <a:chOff x="685800" y="3146904"/>
              <a:chExt cx="5760000" cy="3225487"/>
            </a:xfrm>
          </p:grpSpPr>
          <p:sp>
            <p:nvSpPr>
              <p:cNvPr id="12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内科护理案例比赛的目的在于提高护理人员的临床护理能力和案例分析水平</a:t>
                </a:r>
                <a:endParaRPr kumimoji="1" lang="en-US" altLang="zh-CN" sz="1800" b="1">
                  <a:solidFill>
                    <a:schemeClr val="bg1"/>
                  </a:solidFill>
                  <a:latin typeface="+mj-ea"/>
                  <a:ea typeface="+mj-ea"/>
                </a:endParaRPr>
              </a:p>
            </p:txBody>
          </p:sp>
          <p:sp>
            <p:nvSpPr>
              <p:cNvPr id="12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培养护理人员的</a:t>
                </a:r>
                <a:r>
                  <a:rPr lang="zh-CN" sz="1400" b="1">
                    <a:solidFill>
                      <a:schemeClr val="tx1">
                        <a:lumMod val="50000"/>
                        <a:lumOff val="50000"/>
                        <a:alpha val="100000"/>
                      </a:schemeClr>
                    </a:solidFill>
                    <a:latin typeface="微软雅黑"/>
                    <a:ea typeface="微软雅黑"/>
                  </a:rPr>
                  <a:t>临床思维</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解决问题的能力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提高护理人员的</a:t>
                </a:r>
                <a:r>
                  <a:rPr lang="zh-CN" sz="1400" b="1">
                    <a:solidFill>
                      <a:schemeClr val="tx1">
                        <a:lumMod val="50000"/>
                        <a:lumOff val="50000"/>
                        <a:alpha val="100000"/>
                      </a:schemeClr>
                    </a:solidFill>
                    <a:latin typeface="微软雅黑"/>
                    <a:ea typeface="微软雅黑"/>
                  </a:rPr>
                  <a:t>团队协作</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沟通能力</a:t>
                </a:r>
                <a:endParaRPr/>
              </a:p>
            </p:txBody>
          </p:sp>
        </p:grpSp>
        <p:grpSp>
          <p:nvGrpSpPr>
            <p:cNvPr id="124" name=""/>
            <p:cNvGrpSpPr/>
            <p:nvPr/>
          </p:nvGrpSpPr>
          <p:grpSpPr>
            <a:xfrm>
              <a:off x="6016236" y="3146904"/>
              <a:ext cx="5400000" cy="3225487"/>
              <a:chOff x="6016236" y="3146904"/>
              <a:chExt cx="5400000" cy="3225487"/>
            </a:xfrm>
          </p:grpSpPr>
          <p:sp>
            <p:nvSpPr>
              <p:cNvPr id="12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内科护理案例比赛的意义在于推动内科护理学科的发展和创新</a:t>
                </a:r>
                <a:endParaRPr kumimoji="1" lang="en-US" altLang="zh-CN" sz="1800" b="1">
                  <a:solidFill>
                    <a:schemeClr val="bg1"/>
                  </a:solidFill>
                  <a:latin typeface="+mj-ea"/>
                  <a:ea typeface="+mj-ea"/>
                </a:endParaRPr>
              </a:p>
            </p:txBody>
          </p:sp>
          <p:sp>
            <p:nvSpPr>
              <p:cNvPr id="12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提高护理质量</a:t>
                </a:r>
                <a:r>
                  <a:rPr lang="zh-CN" sz="1400" b="1">
                    <a:solidFill>
                      <a:schemeClr val="tx1">
                        <a:lumMod val="50000"/>
                        <a:lumOff val="50000"/>
                        <a:alpha val="100000"/>
                      </a:schemeClr>
                    </a:solidFill>
                    <a:latin typeface="微软雅黑"/>
                    <a:ea typeface="微软雅黑"/>
                  </a:rPr>
                  <a:t>和</a:t>
                </a:r>
                <a:r>
                  <a:rPr lang="zh-CN" sz="1400">
                    <a:solidFill>
                      <a:schemeClr val="tx1">
                        <a:lumMod val="50000"/>
                        <a:lumOff val="50000"/>
                        <a:alpha val="100000"/>
                      </a:schemeClr>
                    </a:solidFill>
                    <a:latin typeface="微软雅黑"/>
                    <a:ea typeface="微软雅黑"/>
                  </a:rPr>
                  <a:t>患者满意度**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为护理人员提供</a:t>
                </a:r>
                <a:r>
                  <a:rPr lang="zh-CN" sz="1400" b="1">
                    <a:solidFill>
                      <a:schemeClr val="tx1">
                        <a:lumMod val="50000"/>
                        <a:lumOff val="50000"/>
                        <a:alpha val="100000"/>
                      </a:schemeClr>
                    </a:solidFill>
                    <a:latin typeface="微软雅黑"/>
                    <a:ea typeface="微软雅黑"/>
                  </a:rPr>
                  <a:t>展示自己</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交流经验</a:t>
                </a:r>
                <a:r>
                  <a:rPr lang="zh-CN" sz="1400">
                    <a:solidFill>
                      <a:schemeClr val="tx1">
                        <a:lumMod val="50000"/>
                        <a:lumOff val="50000"/>
                        <a:alpha val="100000"/>
                      </a:schemeClr>
                    </a:solidFill>
                    <a:latin typeface="微软雅黑"/>
                    <a:ea typeface="微软雅黑"/>
                  </a:rPr>
                  <a:t>的平台</a:t>
                </a:r>
                <a:endParaRPr/>
              </a:p>
            </p:txBody>
          </p:sp>
        </p:grpSp>
      </p:grpSp>
      <p:sp>
        <p:nvSpPr>
          <p:cNvPr id="12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内科护理案例比赛的目的和意义</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8" name="" descr="{&quot;isTemplate&quot;:true,&quot;type&quot;:2}"/>
        <p:cNvGrpSpPr/>
        <p:nvPr/>
      </p:nvGrpSpPr>
      <p:grpSpPr>
        <a:xfrm>
          <a:off x="0" y="0"/>
          <a:ext cx="0" cy="0"/>
        </a:xfrm>
      </p:grpSpPr>
      <p:sp>
        <p:nvSpPr>
          <p:cNvPr id="129"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内科护理案例比赛的案例选择与分析</a:t>
            </a:r>
            <a:endParaRPr/>
          </a:p>
        </p:txBody>
      </p:sp>
      <p:sp>
        <p:nvSpPr>
          <p:cNvPr id="130"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1" name="" descr="{&quot;isTemplate&quot;:true,&quot;type&quot;:3}"/>
        <p:cNvGrpSpPr/>
        <p:nvPr/>
      </p:nvGrpSpPr>
      <p:grpSpPr>
        <a:xfrm>
          <a:off x="0" y="0"/>
          <a:ext cx="0" cy="0"/>
        </a:xfrm>
      </p:grpSpPr>
      <p:sp>
        <p:nvSpPr>
          <p:cNvPr id="132"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内科护理案例的选择依据包括</a:t>
            </a:r>
            <a:r>
              <a:rPr lang="en-US" sz="1400" b="1" spc="300">
                <a:solidFill>
                  <a:srgbClr val="808080">
                    <a:alpha val="100000"/>
                  </a:srgbClr>
                </a:solidFill>
                <a:latin typeface="微软雅黑"/>
                <a:ea typeface="微软雅黑"/>
              </a:rPr>
              <a:t>案例的实用性</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典型性</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难易程度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实用性：案例应具有</a:t>
            </a:r>
            <a:r>
              <a:rPr lang="en-US" sz="1400" b="1" spc="300">
                <a:solidFill>
                  <a:srgbClr val="808080">
                    <a:alpha val="100000"/>
                  </a:srgbClr>
                </a:solidFill>
                <a:latin typeface="微软雅黑"/>
                <a:ea typeface="微软雅黑"/>
              </a:rPr>
              <a:t>临床指导意义</a:t>
            </a:r>
            <a:r>
              <a:rPr lang="en-US" sz="1400" spc="300">
                <a:solidFill>
                  <a:srgbClr val="808080">
                    <a:alpha val="100000"/>
                  </a:srgbClr>
                </a:solidFill>
                <a:latin typeface="微软雅黑"/>
                <a:ea typeface="微软雅黑"/>
              </a:rPr>
              <a:t>，能够帮助护理人员解决实际问题</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典型性：案例应具有</a:t>
            </a:r>
            <a:r>
              <a:rPr lang="en-US" sz="1400" b="1" spc="300">
                <a:solidFill>
                  <a:srgbClr val="808080">
                    <a:alpha val="100000"/>
                  </a:srgbClr>
                </a:solidFill>
                <a:latin typeface="微软雅黑"/>
                <a:ea typeface="微软雅黑"/>
              </a:rPr>
              <a:t>代表性</a:t>
            </a:r>
            <a:r>
              <a:rPr lang="en-US" sz="1400" spc="300">
                <a:solidFill>
                  <a:srgbClr val="808080">
                    <a:alpha val="100000"/>
                  </a:srgbClr>
                </a:solidFill>
                <a:latin typeface="微软雅黑"/>
                <a:ea typeface="微软雅黑"/>
              </a:rPr>
              <a:t>，能够反映内科护理工作中的常见问题</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难易程度：案例应具有一定的</a:t>
            </a:r>
            <a:r>
              <a:rPr lang="en-US" sz="1400" b="1" spc="300">
                <a:solidFill>
                  <a:srgbClr val="808080">
                    <a:alpha val="100000"/>
                  </a:srgbClr>
                </a:solidFill>
                <a:latin typeface="微软雅黑"/>
                <a:ea typeface="微软雅黑"/>
              </a:rPr>
              <a:t>挑战性</a:t>
            </a:r>
            <a:r>
              <a:rPr lang="en-US" sz="1400" spc="300">
                <a:solidFill>
                  <a:srgbClr val="808080">
                    <a:alpha val="100000"/>
                  </a:srgbClr>
                </a:solidFill>
                <a:latin typeface="微软雅黑"/>
                <a:ea typeface="微软雅黑"/>
              </a:rPr>
              <a:t>，能够激发护理人员的学习兴趣</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内科护理案例的选择原则包括</a:t>
            </a:r>
            <a:r>
              <a:rPr lang="en-US" sz="1400" b="1" spc="300">
                <a:solidFill>
                  <a:srgbClr val="808080">
                    <a:alpha val="100000"/>
                  </a:srgbClr>
                </a:solidFill>
                <a:latin typeface="微软雅黑"/>
                <a:ea typeface="微软雅黑"/>
              </a:rPr>
              <a:t>公平性</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公正性</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可操作性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公平性：案例应适用于不同层次的护理人员，避免偏袒某一群体</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公正性：案例的评分标准应明确，避免主观因素的影响</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可操作性：案例应易于理解和分析，避免过于复杂和抽象</a:t>
            </a:r>
            <a:endParaRPr/>
          </a:p>
        </p:txBody>
      </p:sp>
      <p:sp>
        <p:nvSpPr>
          <p:cNvPr id="13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内科护理案例的选择依据与原则</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4" name="" descr="{&quot;isTemplate&quot;:true,&quot;type&quot;:3}"/>
        <p:cNvGrpSpPr/>
        <p:nvPr/>
      </p:nvGrpSpPr>
      <p:grpSpPr>
        <a:xfrm>
          <a:off x="0" y="0"/>
          <a:ext cx="0" cy="0"/>
        </a:xfrm>
      </p:grpSpPr>
      <p:sp>
        <p:nvSpPr>
          <p:cNvPr id="135"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内科护理案例的分析方法包括</a:t>
            </a:r>
            <a:r>
              <a:rPr lang="en-US" sz="1400" b="1" spc="300">
                <a:solidFill>
                  <a:srgbClr val="808080">
                    <a:alpha val="100000"/>
                  </a:srgbClr>
                </a:solidFill>
                <a:latin typeface="微软雅黑"/>
                <a:ea typeface="微软雅黑"/>
              </a:rPr>
              <a:t>病史分析</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护理诊断</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护理措施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病史分析：通过对患者的</a:t>
            </a:r>
            <a:r>
              <a:rPr lang="en-US" sz="1400" b="1" spc="300">
                <a:solidFill>
                  <a:srgbClr val="808080">
                    <a:alpha val="100000"/>
                  </a:srgbClr>
                </a:solidFill>
                <a:latin typeface="微软雅黑"/>
                <a:ea typeface="微软雅黑"/>
              </a:rPr>
              <a:t>主诉</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病史</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检查结果</a:t>
            </a:r>
            <a:r>
              <a:rPr lang="en-US" sz="1400" spc="300">
                <a:solidFill>
                  <a:srgbClr val="808080">
                    <a:alpha val="100000"/>
                  </a:srgbClr>
                </a:solidFill>
                <a:latin typeface="微软雅黑"/>
                <a:ea typeface="微软雅黑"/>
              </a:rPr>
              <a:t>进行分析，了解患者的病情和治疗过程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护理诊断：根据患者的病情和需求，提出</a:t>
            </a:r>
            <a:r>
              <a:rPr lang="en-US" sz="1400" b="1" spc="300">
                <a:solidFill>
                  <a:srgbClr val="808080">
                    <a:alpha val="100000"/>
                  </a:srgbClr>
                </a:solidFill>
                <a:latin typeface="微软雅黑"/>
                <a:ea typeface="微软雅黑"/>
              </a:rPr>
              <a:t>护理诊断</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合作性问题</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护理措施：针对护理诊断，制定</a:t>
            </a:r>
            <a:r>
              <a:rPr lang="en-US" sz="1400" b="1" spc="300">
                <a:solidFill>
                  <a:srgbClr val="808080">
                    <a:alpha val="100000"/>
                  </a:srgbClr>
                </a:solidFill>
                <a:latin typeface="微软雅黑"/>
                <a:ea typeface="微软雅黑"/>
              </a:rPr>
              <a:t>护理计划</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实施措施</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内科护理案例的分析技巧包括</a:t>
            </a:r>
            <a:r>
              <a:rPr lang="en-US" sz="1400" b="1" spc="300">
                <a:solidFill>
                  <a:srgbClr val="808080">
                    <a:alpha val="100000"/>
                  </a:srgbClr>
                </a:solidFill>
                <a:latin typeface="微软雅黑"/>
                <a:ea typeface="微软雅黑"/>
              </a:rPr>
              <a:t>逻辑思维</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批判性思维</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创造性思维</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逻辑思维：通过对案例中的信息进行</a:t>
            </a:r>
            <a:r>
              <a:rPr lang="en-US" sz="1400" b="1" spc="300">
                <a:solidFill>
                  <a:srgbClr val="808080">
                    <a:alpha val="100000"/>
                  </a:srgbClr>
                </a:solidFill>
                <a:latin typeface="微软雅黑"/>
                <a:ea typeface="微软雅黑"/>
              </a:rPr>
              <a:t>归纳</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演绎</a:t>
            </a:r>
            <a:r>
              <a:rPr lang="en-US" sz="1400" spc="300">
                <a:solidFill>
                  <a:srgbClr val="808080">
                    <a:alpha val="100000"/>
                  </a:srgbClr>
                </a:solidFill>
                <a:latin typeface="微软雅黑"/>
                <a:ea typeface="微软雅黑"/>
              </a:rPr>
              <a:t>，找出问题的关键所在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批判性思维：对案例中的信息进行</a:t>
            </a:r>
            <a:r>
              <a:rPr lang="en-US" sz="1400" b="1" spc="300">
                <a:solidFill>
                  <a:srgbClr val="808080">
                    <a:alpha val="100000"/>
                  </a:srgbClr>
                </a:solidFill>
                <a:latin typeface="微软雅黑"/>
                <a:ea typeface="微软雅黑"/>
              </a:rPr>
              <a:t>质疑</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评估</a:t>
            </a:r>
            <a:r>
              <a:rPr lang="en-US" sz="1400" spc="300">
                <a:solidFill>
                  <a:srgbClr val="808080">
                    <a:alpha val="100000"/>
                  </a:srgbClr>
                </a:solidFill>
                <a:latin typeface="微软雅黑"/>
                <a:ea typeface="微软雅黑"/>
              </a:rPr>
              <a:t>，避免盲目接受和主观臆断</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创造性思维：通过对案例中的问题进行</a:t>
            </a:r>
            <a:r>
              <a:rPr lang="en-US" sz="1400" b="1" spc="300">
                <a:solidFill>
                  <a:srgbClr val="808080">
                    <a:alpha val="100000"/>
                  </a:srgbClr>
                </a:solidFill>
                <a:latin typeface="微软雅黑"/>
                <a:ea typeface="微软雅黑"/>
              </a:rPr>
              <a:t>创新</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解决</a:t>
            </a:r>
            <a:r>
              <a:rPr lang="en-US" sz="1400" spc="300">
                <a:solidFill>
                  <a:srgbClr val="808080">
                    <a:alpha val="100000"/>
                  </a:srgbClr>
                </a:solidFill>
                <a:latin typeface="微软雅黑"/>
                <a:ea typeface="微软雅黑"/>
              </a:rPr>
              <a:t>，提高护理工作的质量和效率</a:t>
            </a:r>
            <a:endParaRPr/>
          </a:p>
        </p:txBody>
      </p:sp>
      <p:sp>
        <p:nvSpPr>
          <p:cNvPr id="13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内科护理案例的分析方法与技巧</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descr="{&quot;isTemplate&quot;:true,&quot;type&quot;:3}"/>
        <p:cNvGrpSpPr/>
        <p:nvPr/>
      </p:nvGrpSpPr>
      <p:grpSpPr>
        <a:xfrm>
          <a:off x="0" y="0"/>
          <a:ext cx="0" cy="0"/>
        </a:xfrm>
      </p:grpSpPr>
      <p:pic>
        <p:nvPicPr>
          <p:cNvPr id="138"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39"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40" name="Group 2"/>
            <p:cNvGrpSpPr/>
            <p:nvPr/>
          </p:nvGrpSpPr>
          <p:grpSpPr>
            <a:xfrm>
              <a:off x="5982796" y="3116804"/>
              <a:ext cx="5783287" cy="1610798"/>
              <a:chOff x="5982796" y="3116804"/>
              <a:chExt cx="5783287" cy="1610798"/>
            </a:xfrm>
          </p:grpSpPr>
          <p:sp>
            <p:nvSpPr>
              <p:cNvPr id="141"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以呼吸系统疾病为例，分析内科护理案例</a:t>
                </a:r>
                <a:endParaRPr/>
              </a:p>
            </p:txBody>
          </p:sp>
          <p:sp>
            <p:nvSpPr>
              <p:cNvPr id="142"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了解呼吸系统疾病的特点和护理需求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分析呼吸系统疾病的护理诊断和护理措施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针对呼吸系统疾病的护理问题，提出创新性的解决方案</a:t>
                </a:r>
                <a:endParaRPr/>
              </a:p>
            </p:txBody>
          </p:sp>
        </p:grpSp>
        <p:grpSp>
          <p:nvGrpSpPr>
            <p:cNvPr id="143" name="Group 5"/>
            <p:cNvGrpSpPr/>
            <p:nvPr/>
          </p:nvGrpSpPr>
          <p:grpSpPr>
            <a:xfrm>
              <a:off x="5982796" y="4769459"/>
              <a:ext cx="5783287" cy="1610798"/>
              <a:chOff x="5982796" y="4769459"/>
              <a:chExt cx="5783287" cy="1610798"/>
            </a:xfrm>
          </p:grpSpPr>
          <p:sp>
            <p:nvSpPr>
              <p:cNvPr id="144"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以心血管系统疾病为例，分析内科护理案例</a:t>
                </a:r>
                <a:endParaRPr/>
              </a:p>
            </p:txBody>
          </p:sp>
          <p:sp>
            <p:nvSpPr>
              <p:cNvPr id="145"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了解心血管系统疾病的特点和护理需求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分析心血管系统疾病的护理诊断和护理措施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针对心血管系统疾病的护理问题，提出创新性的解决方案</a:t>
                </a:r>
                <a:endParaRPr/>
              </a:p>
            </p:txBody>
          </p:sp>
        </p:grpSp>
        <p:grpSp>
          <p:nvGrpSpPr>
            <p:cNvPr id="146" name="Group 407"/>
            <p:cNvGrpSpPr/>
            <p:nvPr/>
          </p:nvGrpSpPr>
          <p:grpSpPr>
            <a:xfrm>
              <a:off x="5982796" y="1468163"/>
              <a:ext cx="5700871" cy="1610798"/>
              <a:chOff x="5982796" y="1468163"/>
              <a:chExt cx="5700871" cy="1610798"/>
            </a:xfrm>
          </p:grpSpPr>
          <p:sp>
            <p:nvSpPr>
              <p:cNvPr id="147"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以消化系统疾病为例，分析内科护理案例</a:t>
                </a:r>
                <a:endParaRPr/>
              </a:p>
            </p:txBody>
          </p:sp>
          <p:sp>
            <p:nvSpPr>
              <p:cNvPr id="148"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了解消化系统疾病的特点和护理需求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分析消化系统疾病的护理诊断和护理措施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针对消化系统疾病的护理问题，提出创新性的解决方案</a:t>
                </a:r>
                <a:endParaRPr/>
              </a:p>
            </p:txBody>
          </p:sp>
        </p:grpSp>
      </p:grpSp>
      <p:sp>
        <p:nvSpPr>
          <p:cNvPr id="14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内科护理案例的案例分析实例</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内科护理案例比赛的比赛策略与技巧</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grpSp>
        <p:nvGrpSpPr>
          <p:cNvPr id="10"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1" name="Group 628"/>
            <p:cNvGrpSpPr/>
            <p:nvPr/>
          </p:nvGrpSpPr>
          <p:grpSpPr>
            <a:xfrm>
              <a:off x="1197254" y="3971227"/>
              <a:ext cx="11008530" cy="2106887"/>
              <a:chOff x="1197254" y="3971227"/>
              <a:chExt cx="11008530" cy="2106887"/>
            </a:xfrm>
          </p:grpSpPr>
          <p:sp>
            <p:nvSpPr>
              <p:cNvPr id="12"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5"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6"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内科护理案例比赛的时间管理包括合理分配时间和避免拖延</a:t>
                </a:r>
                <a:endParaRPr/>
              </a:p>
            </p:txBody>
          </p:sp>
          <p:sp>
            <p:nvSpPr>
              <p:cNvPr id="17"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合理分配时间：根据案例的难度和复杂程度，合理安排分析和报告撰写的时间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避免拖延：克服拖延心理，按时完成比赛任务</a:t>
                </a:r>
                <a:endParaRPr/>
              </a:p>
            </p:txBody>
          </p:sp>
        </p:grpSp>
        <p:grpSp>
          <p:nvGrpSpPr>
            <p:cNvPr id="18" name="Group 635"/>
            <p:cNvGrpSpPr/>
            <p:nvPr/>
          </p:nvGrpSpPr>
          <p:grpSpPr>
            <a:xfrm>
              <a:off x="3499345" y="1423099"/>
              <a:ext cx="11008530" cy="2005901"/>
              <a:chOff x="3499345" y="1423099"/>
              <a:chExt cx="11008530" cy="2005901"/>
            </a:xfrm>
          </p:grpSpPr>
          <p:sp>
            <p:nvSpPr>
              <p:cNvPr id="19"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内科护理案例比赛的时间策略包括制定计划和灵活应对</a:t>
                </a:r>
                <a:endParaRPr/>
              </a:p>
            </p:txBody>
          </p:sp>
          <p:sp>
            <p:nvSpPr>
              <p:cNvPr id="20"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制定计划：根据比赛规则和评分标准，制定详细的比赛计划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灵活应对：在比赛过程中，根据实际情况调整计划，确保比赛顺利进行</a:t>
                </a:r>
                <a:endParaRPr/>
              </a:p>
            </p:txBody>
          </p:sp>
          <p:sp>
            <p:nvSpPr>
              <p:cNvPr id="21"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内科护理案例比赛的时间管理与策略</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https://d.book118.com/975243134010011110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内科护理案例比赛PPT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2024-09-15T02:28:47.971</cp:lastPrinted>
  <dcterms:created xsi:type="dcterms:W3CDTF">2024-09-14T18:28:47Z</dcterms:created>
  <dcterms:modified xsi:type="dcterms:W3CDTF">2024-09-14T18:28:49Z</dcterms:modified>
</cp:coreProperties>
</file>