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05B846-0A1F-444B-B8B7-98523A0B6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0927B7-932F-4981-9414-985A5D7A9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846C7F-BF18-48F1-8754-D3746140F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AB5747-5159-4C05-AEA5-166DAEB72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021BB9-0EE3-4D72-A5D5-76075A88CA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9BC051-19C7-4758-8C33-91034E50A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BAEC4B-3553-483A-A9A0-8A4A216211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9B8429-2432-4F3E-8E71-C1B0EBA4E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AB42E7-7AAC-4DEB-A638-27EC642A92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10EE3B-A68C-4243-A2A7-21062A007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452D04-B1E9-48DA-BEA7-63FA0D187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5311040041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心理咨询之以人为中心疗法\n## 1. 以人为中心疗法的基本概念与理论背景\n### 1.1 什么是以人为中心疗法\n### 1.2 以人为中心疗法的发展历程\n### 1.3 以人为中心疗法的核心理论\n## 2. 以人为中心疗法的基本原理与方法\n### 2.1 以人为中心疗法的基本原理\n### 2.2 以人为中心疗法的主要方法\n### 2.3 以人为中心疗法的实施步骤\n## 3. 以人为中心疗法在心理咨询中的应用\n### 3.1 以人为中心疗法在个体咨询中的应用\n### 3.2 以人为中心疗法在团体咨询中的应用\n### 3.3 以人为中心疗法在不同心理问题中的应用\n## 4. 以人为中心疗法的优势与局限性\n### 4.1 以人为中心疗法的优势\n### 4.2 以人为中心疗法的局限性\n### 4.3 对以人为中心疗法的评价与反思\n## 5. 以人为中心疗法的研究进展与展望\n### 5.1 以人为中心疗法的研究进展\n### 5.2 以人为中心疗法的发展趋势\n### 5.3 对以人为中心疗法未来研究的建议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6600"/>
              <a:t>心理咨询之以人为中心疗法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400"/>
              <a:t> 以人为中心疗法的基本概念与理论背景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74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7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以人为中心疗法（Client-centered therapy）是一种心理治疗方法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由美国心理学家卡尔·罗杰斯（Carl Rogers）于20世纪40年代创立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理解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同情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以促进个体自我成长和发展为目标</a:t>
                </a:r>
                <a:endParaRPr/>
              </a:p>
            </p:txBody>
          </p:sp>
        </p:grpSp>
        <p:grpSp>
          <p:nvGrpSpPr>
            <p:cNvPr id="177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7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以人为中心疗法的核心是人本主义心理学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认为个体具有自我实现和成长的潜能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强调个体在心理治疗过程中的主动性和自我导向</a:t>
                </a:r>
                <a:endParaRPr/>
              </a:p>
            </p:txBody>
          </p:sp>
        </p:grpSp>
        <p:grpSp>
          <p:nvGrpSpPr>
            <p:cNvPr id="180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8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以人为中心疗法是一种非指导性的心理治疗方法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心理咨询师的角色是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倾听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个体在治疗过程中自由表达自己的想法和感受</a:t>
                </a:r>
                <a:endParaRPr/>
              </a:p>
            </p:txBody>
          </p:sp>
        </p:grpSp>
      </p:grpSp>
      <p:sp>
        <p:nvSpPr>
          <p:cNvPr id="1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什么是以人为中心疗法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86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87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20世纪40年代，卡尔·罗杰斯创立以人为中心疗法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受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人本主义心理学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精神分析学派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自我概念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自我实现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的概念</a:t>
                </a:r>
                <a:endParaRPr/>
              </a:p>
            </p:txBody>
          </p:sp>
          <p:pic>
            <p:nvPicPr>
              <p:cNvPr id="1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1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92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20世纪50年代，以人为中心疗法逐渐受到关注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罗杰斯发表《心理咨询与心理治疗》一书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越来越多的心理咨询师开始学习和实践以人为中心疗法</a:t>
                </a:r>
                <a:endParaRPr/>
              </a:p>
            </p:txBody>
          </p:sp>
          <p:pic>
            <p:nvPicPr>
              <p:cNvPr id="195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6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97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20世纪60年代至80年代，以人为中心疗法不断发展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形成了一套完整的理论体系和治疗方法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被广泛应用于心理咨询、心理治疗和心理健康教育领域</a:t>
                </a:r>
                <a:endParaRPr/>
              </a:p>
            </p:txBody>
          </p:sp>
          <p:pic>
            <p:nvPicPr>
              <p:cNvPr id="200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以人为中心疗法的发展历程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04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0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自我概念（Self-concept）：个体对自身的认识和评价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影响个体的行为、情感和心理健康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以人为中心疗法强调帮助个体建立积极的自我概念</a:t>
                </a:r>
                <a:endParaRPr/>
              </a:p>
            </p:txBody>
          </p:sp>
        </p:grpSp>
        <p:grpSp>
          <p:nvGrpSpPr>
            <p:cNvPr id="207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20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自我实现（Self-actualization）：个体实现自身潜能的过程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以人为中心疗法认为，自我实现是个体心理健康的关键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通过心理治疗，帮助个体发掘潜能，实现自我价值</a:t>
                </a:r>
                <a:endParaRPr/>
              </a:p>
            </p:txBody>
          </p:sp>
        </p:grpSp>
        <p:grpSp>
          <p:nvGrpSpPr>
            <p:cNvPr id="210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1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无条件积极关注（Unconditional positive regard）：心理咨询师对个体的关爱和支持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以人为中心疗法认为，无条件积极关注是心理治疗的核心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有助于个体建立自信，促进自我成长</a:t>
                </a:r>
                <a:endParaRPr/>
              </a:p>
            </p:txBody>
          </p:sp>
        </p:grpSp>
      </p:grpSp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以人为中心疗法的核心理论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000"/>
              <a:t> 以人为中心疗法的基本原理与方法</a:t>
            </a:r>
            <a:endParaRPr/>
          </a:p>
        </p:txBody>
      </p:sp>
      <p:sp>
        <p:nvSpPr>
          <p:cNvPr id="21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8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19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20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2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人本主义心理学原理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强调个体的自我实现和成长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认为个体具有解决问题的能力和资源</a:t>
                </a:r>
                <a:endParaRPr/>
              </a:p>
            </p:txBody>
          </p:sp>
          <p:sp>
            <p:nvSpPr>
              <p:cNvPr id="223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4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2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非指导性心理治疗原理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心理咨询师的角色是倾听和理解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个体在治疗过程中自由表达自己的想法和感受</a:t>
                </a:r>
                <a:endParaRPr/>
              </a:p>
            </p:txBody>
          </p:sp>
          <p:sp>
            <p:nvSpPr>
              <p:cNvPr id="227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8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2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无条件积极关注原理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心理咨询师对个体的关爱和支持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有助于个体建立自信，促进自我成长</a:t>
                </a:r>
                <a:endParaRPr/>
              </a:p>
            </p:txBody>
          </p:sp>
          <p:sp>
            <p:nvSpPr>
              <p:cNvPr id="231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以人为中心疗法的基本原理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96217" y="2144759"/>
            <a:ext cx="10199566" cy="4458640"/>
            <a:chOff x="996217" y="2144759"/>
            <a:chExt cx="10199566" cy="4458640"/>
          </a:xfrm>
        </p:grpSpPr>
        <p:grpSp>
          <p:nvGrpSpPr>
            <p:cNvPr id="235" name=""/>
            <p:cNvGrpSpPr/>
            <p:nvPr/>
          </p:nvGrpSpPr>
          <p:grpSpPr>
            <a:xfrm>
              <a:off x="996217" y="2144759"/>
              <a:ext cx="2880000" cy="4458640"/>
              <a:chOff x="996217" y="2144759"/>
              <a:chExt cx="2880000" cy="4458640"/>
            </a:xfrm>
          </p:grpSpPr>
          <p:sp>
            <p:nvSpPr>
              <p:cNvPr id="236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996217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倾听（Listening）：心理咨询师全神贯注地倾听个体的诉说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176217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了解个体的想法、感受和需求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传递无条件的积极关注</a:t>
                </a:r>
                <a:endParaRPr/>
              </a:p>
            </p:txBody>
          </p:sp>
          <p:sp>
            <p:nvSpPr>
              <p:cNvPr id="238" name="Tencent"/>
              <p:cNvSpPr/>
              <p:nvPr/>
            </p:nvSpPr>
            <p:spPr>
              <a:xfrm>
                <a:off x="2185187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39" name=""/>
            <p:cNvGrpSpPr/>
            <p:nvPr/>
          </p:nvGrpSpPr>
          <p:grpSpPr>
            <a:xfrm>
              <a:off x="4656000" y="2144759"/>
              <a:ext cx="2880000" cy="4458640"/>
              <a:chOff x="4656000" y="2144759"/>
              <a:chExt cx="2880000" cy="4458640"/>
            </a:xfrm>
          </p:grpSpPr>
          <p:sp>
            <p:nvSpPr>
              <p:cNvPr id="240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4656000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反馈（Feedback）：心理咨询师将个体的想法和感受反馈给个体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836000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帮助个体更清晰地认识自己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促进个体的自我成长</a:t>
                </a:r>
                <a:endParaRPr/>
              </a:p>
            </p:txBody>
          </p:sp>
          <p:sp>
            <p:nvSpPr>
              <p:cNvPr id="242" name="Tencent"/>
              <p:cNvSpPr/>
              <p:nvPr/>
            </p:nvSpPr>
            <p:spPr>
              <a:xfrm>
                <a:off x="5844970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  <p:grpSp>
          <p:nvGrpSpPr>
            <p:cNvPr id="243" name=""/>
            <p:cNvGrpSpPr/>
            <p:nvPr/>
          </p:nvGrpSpPr>
          <p:grpSpPr>
            <a:xfrm>
              <a:off x="8315783" y="2144759"/>
              <a:ext cx="2880000" cy="4458640"/>
              <a:chOff x="8315783" y="2144759"/>
              <a:chExt cx="2880000" cy="4458640"/>
            </a:xfrm>
          </p:grpSpPr>
          <p:sp>
            <p:nvSpPr>
              <p:cNvPr id="244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8315783" y="2144759"/>
                <a:ext cx="2880000" cy="288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引导（Guiding）：心理咨询师在个体面临困境时给予引导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495783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提供建设性的建议和支持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帮助个体克服困难，实现自我价值</a:t>
                </a:r>
                <a:endParaRPr/>
              </a:p>
            </p:txBody>
          </p:sp>
          <p:sp>
            <p:nvSpPr>
              <p:cNvPr id="246" name="Tencent"/>
              <p:cNvSpPr/>
              <p:nvPr/>
            </p:nvSpPr>
            <p:spPr>
              <a:xfrm>
                <a:off x="9504753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3"/>
                    </a:solidFill>
                    <a:latin typeface="+mj-ea"/>
                    <a:ea typeface="+mj-ea"/>
                  </a:rPr>
                  <a:t>03</a:t>
                </a:r>
                <a:endParaRPr/>
              </a:p>
            </p:txBody>
          </p:sp>
        </p:grpSp>
      </p:grpSp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 以人为中心疗法的主要方法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50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51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建立良好的治疗关系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心理咨询师展示关心和理解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个体感受到安全感，愿意分享自己的想法和感受</a:t>
                </a:r>
                <a:endParaRPr/>
              </a:p>
            </p:txBody>
          </p:sp>
          <p:pic>
            <p:nvPicPr>
              <p:cNvPr id="254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5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56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了解个体的需求和挑战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心理咨询师倾听个体的诉说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个体逐渐明确自己的问题和需求</a:t>
                </a:r>
                <a:endParaRPr/>
              </a:p>
            </p:txBody>
          </p:sp>
          <p:pic>
            <p:nvPicPr>
              <p:cNvPr id="259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60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帮助个体自我成长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心理咨询师通过反馈和引导，帮助个体认识自己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个体发掘潜能，实现自我价值</a:t>
                </a:r>
                <a:endParaRPr/>
              </a:p>
            </p:txBody>
          </p:sp>
          <p:pic>
            <p:nvPicPr>
              <p:cNvPr id="264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65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266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评估治疗效果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心理咨询师与个体共同评估治疗效果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个体感受到成长和改变，治疗关系逐渐结束</a:t>
                </a:r>
                <a:endParaRPr/>
              </a:p>
            </p:txBody>
          </p:sp>
          <p:pic>
            <p:nvPicPr>
              <p:cNvPr id="269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以人为中心疗法的实施步骤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700"/>
              <a:t> 以人为中心疗法在心理咨询中的应用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以人为中心疗法在个体咨询中的应用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适用于各种心理问题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如焦虑、抑郁、自卑等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以人为中心疗法可以帮助个体认识自己，实现自我价值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适用于不同年龄和背景的个体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无论年龄、性别、文化背景，都可以接受以人为中心疗法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以人为中心疗法尊重个体的差异，强调个体的主动性和自我导向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https://d.book118.com/975311040041011114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心理咨询之以人为中心疗法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2024-09-21T05:07:11.942</cp:lastPrinted>
  <dcterms:created xsi:type="dcterms:W3CDTF">2024-09-20T21:07:11Z</dcterms:created>
  <dcterms:modified xsi:type="dcterms:W3CDTF">2024-09-20T21:07:13Z</dcterms:modified>
</cp:coreProperties>
</file>