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39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.xml" /><Relationship Id="rId2" Type="http://schemas.openxmlformats.org/officeDocument/2006/relationships/tags" Target="../tags/tag6.xml" /><Relationship Id="rId3" Type="http://schemas.openxmlformats.org/officeDocument/2006/relationships/tags" Target="../tags/tag7.xml" /><Relationship Id="rId4" Type="http://schemas.openxmlformats.org/officeDocument/2006/relationships/tags" Target="../tags/tag8.xml" /><Relationship Id="rId5" Type="http://schemas.openxmlformats.org/officeDocument/2006/relationships/tags" Target="../tags/tag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661E7D-BFC6-4307-B3EF-D979705C0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3381AF-2542-4C0C-AFAE-9ED3B1A5B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C0E990-7A28-4210-9D40-8D25F8D7A6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282FAD-4E6D-469B-9699-70A5C4BBF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F451B2-3709-4EFA-962E-BAACF0A68E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468B6A-4BE1-4D37-A987-A3244BB936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288E53-FAC2-451E-933D-FF9F26EB9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46461F-41B1-4743-8BA0-9C71339074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90991E-5D18-470C-92AD-55EB5F10A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72AE9A-DA74-4CD0-8046-641CBF2D57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310C77-224D-459B-B358-F017149A65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292545" y="1840534"/>
            <a:ext cx="7601258" cy="1987554"/>
          </a:xfrm>
        </p:spPr>
        <p:txBody>
          <a:bodyPr anchor="t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292545" y="4102538"/>
            <a:ext cx="7601258" cy="711200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4721574" y="4834209"/>
            <a:ext cx="2743199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524000" y="360000"/>
            <a:ext cx="9829800" cy="864000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1524000" y="1364400"/>
            <a:ext cx="98298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5999" y="919175"/>
            <a:ext cx="2880000" cy="1081088"/>
          </a:xfrm>
        </p:spPr>
        <p:txBody>
          <a:bodyPr anchor="b">
            <a:normAutofit/>
          </a:bodyPr>
          <a:lstStyle>
            <a:lvl1pPr algn="ctr">
              <a:defRPr sz="66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4656000" y="2089175"/>
            <a:ext cx="2880000" cy="5040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526400" y="3381109"/>
            <a:ext cx="9144000" cy="1152000"/>
          </a:xfrm>
        </p:spPr>
        <p:txBody>
          <a:bodyPr anchor="b">
            <a:noAutofit/>
          </a:bodyPr>
          <a:lstStyle>
            <a:lvl1pPr algn="ctr"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524000" y="2189693"/>
            <a:ext cx="9144000" cy="1148675"/>
          </a:xfrm>
        </p:spPr>
        <p:txBody>
          <a:bodyPr anchor="b">
            <a:noAutofit/>
          </a:bodyPr>
          <a:lstStyle>
            <a:lvl1pPr marL="0" indent="0" algn="ctr">
              <a:buNone/>
              <a:defRPr sz="8000">
                <a:solidFill>
                  <a:schemeClr val="lt1">
                    <a:lumMod val="100000"/>
                  </a:schemeClr>
                </a:solidFill>
                <a:latin typeface="Montserrat ExtraBold" panose="00000900000000000000" pitchFamily="2" charset="0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992922" y="360000"/>
            <a:ext cx="9360877" cy="864000"/>
          </a:xfrm>
          <a:noFill/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1688122" y="360000"/>
            <a:ext cx="9665677" cy="58176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664676" y="360000"/>
            <a:ext cx="9690711" cy="864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662964" y="1296000"/>
            <a:ext cx="9689248" cy="576000"/>
          </a:xfrm>
        </p:spPr>
        <p:txBody>
          <a:bodyPr anchor="t"/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711116" y="1532672"/>
            <a:ext cx="6769768" cy="2139650"/>
          </a:xfrm>
        </p:spPr>
        <p:txBody>
          <a:bodyPr anchor="b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4724400" y="4154172"/>
            <a:ext cx="2743200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jpeg" /><Relationship Id="rId13" Type="http://schemas.openxmlformats.org/officeDocument/2006/relationships/tags" Target="../tags/tag50.xml" /><Relationship Id="rId14" Type="http://schemas.openxmlformats.org/officeDocument/2006/relationships/tags" Target="../tags/tag51.xml" /><Relationship Id="rId15" Type="http://schemas.openxmlformats.org/officeDocument/2006/relationships/tags" Target="../tags/tag52.xml" /><Relationship Id="rId16" Type="http://schemas.openxmlformats.org/officeDocument/2006/relationships/tags" Target="../tags/tag53.xml" /><Relationship Id="rId17" Type="http://schemas.openxmlformats.org/officeDocument/2006/relationships/tags" Target="../tags/tag54.xml" /><Relationship Id="rId18" Type="http://schemas.openxmlformats.org/officeDocument/2006/relationships/tags" Target="../tags/tag55.xml" /><Relationship Id="rId19" Type="http://schemas.openxmlformats.org/officeDocument/2006/relationships/tags" Target="../tags/tag5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64676" y="360000"/>
            <a:ext cx="9689123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1664676" y="1364400"/>
            <a:ext cx="9689123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tags" Target="../tags/tag71.xml" /><Relationship Id="rId13" Type="http://schemas.openxmlformats.org/officeDocument/2006/relationships/tags" Target="../tags/tag72.xml" /><Relationship Id="rId14" Type="http://schemas.openxmlformats.org/officeDocument/2006/relationships/tags" Target="../tags/tag73.xml" /><Relationship Id="rId15" Type="http://schemas.openxmlformats.org/officeDocument/2006/relationships/tags" Target="../tags/tag74.xml" /><Relationship Id="rId16" Type="http://schemas.openxmlformats.org/officeDocument/2006/relationships/tags" Target="../tags/tag75.xml" /><Relationship Id="rId17" Type="http://schemas.openxmlformats.org/officeDocument/2006/relationships/tags" Target="../tags/tag76.xml" /><Relationship Id="rId18" Type="http://schemas.openxmlformats.org/officeDocument/2006/relationships/tags" Target="../tags/tag77.xml" /><Relationship Id="rId19" Type="http://schemas.openxmlformats.org/officeDocument/2006/relationships/tags" Target="../tags/tag78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0.xml" /><Relationship Id="rId11" Type="http://schemas.openxmlformats.org/officeDocument/2006/relationships/tags" Target="../tags/tag91.xml" /><Relationship Id="rId12" Type="http://schemas.openxmlformats.org/officeDocument/2006/relationships/tags" Target="../tags/tag92.xml" /><Relationship Id="rId13" Type="http://schemas.openxmlformats.org/officeDocument/2006/relationships/tags" Target="../tags/tag93.xml" /><Relationship Id="rId14" Type="http://schemas.openxmlformats.org/officeDocument/2006/relationships/tags" Target="../tags/tag94.xml" /><Relationship Id="rId15" Type="http://schemas.openxmlformats.org/officeDocument/2006/relationships/tags" Target="../tags/tag95.xml" /><Relationship Id="rId16" Type="http://schemas.openxmlformats.org/officeDocument/2006/relationships/tags" Target="../tags/tag96.xml" /><Relationship Id="rId17" Type="http://schemas.openxmlformats.org/officeDocument/2006/relationships/tags" Target="../tags/tag97.xml" /><Relationship Id="rId18" Type="http://schemas.openxmlformats.org/officeDocument/2006/relationships/tags" Target="../tags/tag98.xml" /><Relationship Id="rId19" Type="http://schemas.openxmlformats.org/officeDocument/2006/relationships/tags" Target="../tags/tag99.xml" /><Relationship Id="rId2" Type="http://schemas.openxmlformats.org/officeDocument/2006/relationships/tags" Target="../tags/tag82.xml" /><Relationship Id="rId20" Type="http://schemas.openxmlformats.org/officeDocument/2006/relationships/tags" Target="../tags/tag100.xml" /><Relationship Id="rId21" Type="http://schemas.openxmlformats.org/officeDocument/2006/relationships/tags" Target="../tags/tag101.xml" /><Relationship Id="rId22" Type="http://schemas.openxmlformats.org/officeDocument/2006/relationships/tags" Target="../tags/tag102.xml" /><Relationship Id="rId3" Type="http://schemas.openxmlformats.org/officeDocument/2006/relationships/tags" Target="../tags/tag83.xml" /><Relationship Id="rId4" Type="http://schemas.openxmlformats.org/officeDocument/2006/relationships/tags" Target="../tags/tag84.xml" /><Relationship Id="rId5" Type="http://schemas.openxmlformats.org/officeDocument/2006/relationships/tags" Target="../tags/tag85.xml" /><Relationship Id="rId6" Type="http://schemas.openxmlformats.org/officeDocument/2006/relationships/tags" Target="../tags/tag86.xml" /><Relationship Id="rId7" Type="http://schemas.openxmlformats.org/officeDocument/2006/relationships/tags" Target="../tags/tag87.xml" /><Relationship Id="rId8" Type="http://schemas.openxmlformats.org/officeDocument/2006/relationships/tags" Target="../tags/tag88.xml" /><Relationship Id="rId9" Type="http://schemas.openxmlformats.org/officeDocument/2006/relationships/tags" Target="../tags/tag8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Relationship Id="rId6" Type="http://schemas.openxmlformats.org/officeDocument/2006/relationships/tags" Target="../tags/tag119.xml" /><Relationship Id="rId7" Type="http://schemas.openxmlformats.org/officeDocument/2006/relationships/tags" Target="../tags/tag120.xml" /><Relationship Id="rId8" Type="http://schemas.openxmlformats.org/officeDocument/2006/relationships/tags" Target="../tags/tag121.xml" /><Relationship Id="rId9" Type="http://schemas.openxmlformats.org/officeDocument/2006/relationships/tags" Target="../tags/tag12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17" Type="http://schemas.openxmlformats.org/officeDocument/2006/relationships/tags" Target="../tags/tag153.xml" /><Relationship Id="rId18" Type="http://schemas.openxmlformats.org/officeDocument/2006/relationships/tags" Target="../tags/tag154.xml" /><Relationship Id="rId19" Type="http://schemas.openxmlformats.org/officeDocument/2006/relationships/tags" Target="../tags/tag155.xml" /><Relationship Id="rId2" Type="http://schemas.openxmlformats.org/officeDocument/2006/relationships/tags" Target="../tags/tag138.xml" /><Relationship Id="rId20" Type="http://schemas.openxmlformats.org/officeDocument/2006/relationships/tags" Target="../tags/tag156.xml" /><Relationship Id="rId21" Type="http://schemas.openxmlformats.org/officeDocument/2006/relationships/tags" Target="../tags/tag157.xml" /><Relationship Id="rId22" Type="http://schemas.openxmlformats.org/officeDocument/2006/relationships/tags" Target="../tags/tag158.xml" /><Relationship Id="rId23" Type="http://schemas.openxmlformats.org/officeDocument/2006/relationships/tags" Target="../tags/tag159.xml" /><Relationship Id="rId24" Type="http://schemas.openxmlformats.org/officeDocument/2006/relationships/tags" Target="../tags/tag160.xml" /><Relationship Id="rId25" Type="http://schemas.openxmlformats.org/officeDocument/2006/relationships/tags" Target="../tags/tag161.xml" /><Relationship Id="rId26" Type="http://schemas.openxmlformats.org/officeDocument/2006/relationships/tags" Target="../tags/tag162.xml" /><Relationship Id="rId27" Type="http://schemas.openxmlformats.org/officeDocument/2006/relationships/tags" Target="../tags/tag163.xml" /><Relationship Id="rId28" Type="http://schemas.openxmlformats.org/officeDocument/2006/relationships/tags" Target="../tags/tag164.xml" /><Relationship Id="rId29" Type="http://schemas.openxmlformats.org/officeDocument/2006/relationships/tags" Target="../tags/tag165.xml" /><Relationship Id="rId3" Type="http://schemas.openxmlformats.org/officeDocument/2006/relationships/tags" Target="../tags/tag139.xml" /><Relationship Id="rId30" Type="http://schemas.openxmlformats.org/officeDocument/2006/relationships/tags" Target="../tags/tag166.xml" /><Relationship Id="rId31" Type="http://schemas.openxmlformats.org/officeDocument/2006/relationships/tags" Target="../tags/tag167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14" Type="http://schemas.openxmlformats.org/officeDocument/2006/relationships/tags" Target="../tags/tag192.xml" /><Relationship Id="rId15" Type="http://schemas.openxmlformats.org/officeDocument/2006/relationships/tags" Target="../tags/tag193.xml" /><Relationship Id="rId16" Type="http://schemas.openxmlformats.org/officeDocument/2006/relationships/tags" Target="../tags/tag194.xml" /><Relationship Id="rId17" Type="http://schemas.openxmlformats.org/officeDocument/2006/relationships/tags" Target="../tags/tag195.xml" /><Relationship Id="rId18" Type="http://schemas.openxmlformats.org/officeDocument/2006/relationships/tags" Target="../tags/tag196.xml" /><Relationship Id="rId19" Type="http://schemas.openxmlformats.org/officeDocument/2006/relationships/tags" Target="../tags/tag197.xml" /><Relationship Id="rId2" Type="http://schemas.openxmlformats.org/officeDocument/2006/relationships/tags" Target="../tags/tag180.xml" /><Relationship Id="rId20" Type="http://schemas.openxmlformats.org/officeDocument/2006/relationships/tags" Target="../tags/tag198.xml" /><Relationship Id="rId21" Type="http://schemas.openxmlformats.org/officeDocument/2006/relationships/tags" Target="../tags/tag199.xml" /><Relationship Id="rId22" Type="http://schemas.openxmlformats.org/officeDocument/2006/relationships/tags" Target="../tags/tag200.xml" /><Relationship Id="rId23" Type="http://schemas.openxmlformats.org/officeDocument/2006/relationships/tags" Target="../tags/tag201.xml" /><Relationship Id="rId24" Type="http://schemas.openxmlformats.org/officeDocument/2006/relationships/tags" Target="../tags/tag202.xml" /><Relationship Id="rId25" Type="http://schemas.openxmlformats.org/officeDocument/2006/relationships/tags" Target="../tags/tag203.xml" /><Relationship Id="rId26" Type="http://schemas.openxmlformats.org/officeDocument/2006/relationships/tags" Target="../tags/tag204.xml" /><Relationship Id="rId27" Type="http://schemas.openxmlformats.org/officeDocument/2006/relationships/tags" Target="../tags/tag205.xml" /><Relationship Id="rId28" Type="http://schemas.openxmlformats.org/officeDocument/2006/relationships/tags" Target="../tags/tag206.xml" /><Relationship Id="rId29" Type="http://schemas.openxmlformats.org/officeDocument/2006/relationships/tags" Target="../tags/tag207.xml" /><Relationship Id="rId3" Type="http://schemas.openxmlformats.org/officeDocument/2006/relationships/tags" Target="../tags/tag181.xml" /><Relationship Id="rId30" Type="http://schemas.openxmlformats.org/officeDocument/2006/relationships/tags" Target="../tags/tag208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7.xml" /><Relationship Id="rId11" Type="http://schemas.openxmlformats.org/officeDocument/2006/relationships/tags" Target="../tags/tag218.xml" /><Relationship Id="rId12" Type="http://schemas.openxmlformats.org/officeDocument/2006/relationships/tags" Target="../tags/tag219.xml" /><Relationship Id="rId13" Type="http://schemas.openxmlformats.org/officeDocument/2006/relationships/tags" Target="../tags/tag220.xml" /><Relationship Id="rId14" Type="http://schemas.openxmlformats.org/officeDocument/2006/relationships/tags" Target="../tags/tag221.xml" /><Relationship Id="rId15" Type="http://schemas.openxmlformats.org/officeDocument/2006/relationships/tags" Target="../tags/tag222.xml" /><Relationship Id="rId16" Type="http://schemas.openxmlformats.org/officeDocument/2006/relationships/tags" Target="../tags/tag223.xml" /><Relationship Id="rId17" Type="http://schemas.openxmlformats.org/officeDocument/2006/relationships/tags" Target="../tags/tag224.xml" /><Relationship Id="rId18" Type="http://schemas.openxmlformats.org/officeDocument/2006/relationships/tags" Target="../tags/tag225.xml" /><Relationship Id="rId19" Type="http://schemas.openxmlformats.org/officeDocument/2006/relationships/tags" Target="../tags/tag226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tags" Target="../tags/tag213.xml" /><Relationship Id="rId7" Type="http://schemas.openxmlformats.org/officeDocument/2006/relationships/tags" Target="../tags/tag214.xml" /><Relationship Id="rId8" Type="http://schemas.openxmlformats.org/officeDocument/2006/relationships/tags" Target="../tags/tag215.xml" /><Relationship Id="rId9" Type="http://schemas.openxmlformats.org/officeDocument/2006/relationships/tags" Target="../tags/tag2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7.xml" /><Relationship Id="rId3" Type="http://schemas.openxmlformats.org/officeDocument/2006/relationships/tags" Target="../tags/tag228.xml" /><Relationship Id="rId4" Type="http://schemas.openxmlformats.org/officeDocument/2006/relationships/tags" Target="../tags/tag22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8.xml" /><Relationship Id="rId2" Type="http://schemas.openxmlformats.org/officeDocument/2006/relationships/tags" Target="../tags/tag230.xml" /><Relationship Id="rId3" Type="http://schemas.openxmlformats.org/officeDocument/2006/relationships/tags" Target="../tags/tag231.xml" /><Relationship Id="rId4" Type="http://schemas.openxmlformats.org/officeDocument/2006/relationships/tags" Target="../tags/tag232.xml" /><Relationship Id="rId5" Type="http://schemas.openxmlformats.org/officeDocument/2006/relationships/tags" Target="../tags/tag233.xml" /><Relationship Id="rId6" Type="http://schemas.openxmlformats.org/officeDocument/2006/relationships/tags" Target="../tags/tag234.xml" /><Relationship Id="rId7" Type="http://schemas.openxmlformats.org/officeDocument/2006/relationships/tags" Target="../tags/tag235.xml" /><Relationship Id="rId8" Type="http://schemas.openxmlformats.org/officeDocument/2006/relationships/tags" Target="../tags/tag236.xml" /><Relationship Id="rId9" Type="http://schemas.openxmlformats.org/officeDocument/2006/relationships/tags" Target="../tags/tag23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5340012124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2292545" y="1840534"/>
            <a:ext cx="7601258" cy="1987554"/>
          </a:xfrm>
        </p:spPr>
        <p:txBody>
          <a:bodyPr/>
          <a:lstStyle/>
          <a:p>
            <a:r>
              <a:rPr lang="zh-CN" altLang="en-US"/>
              <a:t>培养孩子的阅读习惯开拓知识视野</a:t>
            </a:r>
            <a:endParaRPr lang="zh-CN" altLang="en-US"/>
          </a:p>
        </p:txBody>
      </p:sp>
      <p:sp>
        <p:nvSpPr>
          <p:cNvPr id="5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2292545" y="4102538"/>
            <a:ext cx="7601258" cy="7112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4721574" y="4834209"/>
            <a:ext cx="2743199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WPS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655999" y="919175"/>
            <a:ext cx="2880000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5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4656000" y="2089175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8" name="矩形: 圆角 7"/>
          <p:cNvSpPr/>
          <p:nvPr>
            <p:custDataLst>
              <p:tags r:id="rId4"/>
            </p:custDataLst>
          </p:nvPr>
        </p:nvSpPr>
        <p:spPr>
          <a:xfrm>
            <a:off x="328295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1" name="矩形: 圆角 10"/>
          <p:cNvSpPr/>
          <p:nvPr>
            <p:custDataLst>
              <p:tags r:id="rId5"/>
            </p:custDataLst>
          </p:nvPr>
        </p:nvSpPr>
        <p:spPr>
          <a:xfrm>
            <a:off x="2660650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4" name="矩形: 圆角 13"/>
          <p:cNvSpPr/>
          <p:nvPr>
            <p:custDataLst>
              <p:tags r:id="rId6"/>
            </p:custDataLst>
          </p:nvPr>
        </p:nvSpPr>
        <p:spPr>
          <a:xfrm>
            <a:off x="4994275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7" name="矩形: 圆角 16"/>
          <p:cNvSpPr/>
          <p:nvPr>
            <p:custDataLst>
              <p:tags r:id="rId7"/>
            </p:custDataLst>
          </p:nvPr>
        </p:nvSpPr>
        <p:spPr>
          <a:xfrm>
            <a:off x="7327265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9" name="文本框 14"/>
          <p:cNvSpPr txBox="1"/>
          <p:nvPr>
            <p:custDataLst>
              <p:tags r:id="rId8"/>
            </p:custDataLst>
          </p:nvPr>
        </p:nvSpPr>
        <p:spPr>
          <a:xfrm flipH="1">
            <a:off x="328295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7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阅读习惯的重要性</a:t>
            </a:r>
            <a:endParaRPr lang="zh-CN" altLang="en-US" sz="17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" name="文本框 17"/>
          <p:cNvSpPr txBox="1"/>
          <p:nvPr>
            <p:custDataLst>
              <p:tags r:id="rId9"/>
            </p:custDataLst>
          </p:nvPr>
        </p:nvSpPr>
        <p:spPr>
          <a:xfrm>
            <a:off x="328295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One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24" name="矩形: 圆角 16"/>
          <p:cNvSpPr/>
          <p:nvPr>
            <p:custDataLst>
              <p:tags r:id="rId10"/>
            </p:custDataLst>
          </p:nvPr>
        </p:nvSpPr>
        <p:spPr>
          <a:xfrm>
            <a:off x="9660255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31" name="文本框 14"/>
          <p:cNvSpPr txBox="1"/>
          <p:nvPr>
            <p:custDataLst>
              <p:tags r:id="rId11"/>
            </p:custDataLst>
          </p:nvPr>
        </p:nvSpPr>
        <p:spPr>
          <a:xfrm flipH="1">
            <a:off x="2661285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7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如何培养孩子的阅读习惯</a:t>
            </a:r>
            <a:endParaRPr lang="zh-CN" altLang="en-US" sz="17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32" name="文本框 17"/>
          <p:cNvSpPr txBox="1"/>
          <p:nvPr>
            <p:custDataLst>
              <p:tags r:id="rId12"/>
            </p:custDataLst>
          </p:nvPr>
        </p:nvSpPr>
        <p:spPr>
          <a:xfrm>
            <a:off x="2661285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Two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33" name="文本框 14"/>
          <p:cNvSpPr txBox="1"/>
          <p:nvPr>
            <p:custDataLst>
              <p:tags r:id="rId13"/>
            </p:custDataLst>
          </p:nvPr>
        </p:nvSpPr>
        <p:spPr>
          <a:xfrm flipH="1">
            <a:off x="4994275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7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阅读对知识视野的开拓作用</a:t>
            </a:r>
            <a:endParaRPr lang="zh-CN" altLang="en-US" sz="17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34" name="文本框 17"/>
          <p:cNvSpPr txBox="1"/>
          <p:nvPr>
            <p:custDataLst>
              <p:tags r:id="rId14"/>
            </p:custDataLst>
          </p:nvPr>
        </p:nvSpPr>
        <p:spPr>
          <a:xfrm>
            <a:off x="4994275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Three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35" name="文本框 14"/>
          <p:cNvSpPr txBox="1"/>
          <p:nvPr>
            <p:custDataLst>
              <p:tags r:id="rId15"/>
            </p:custDataLst>
          </p:nvPr>
        </p:nvSpPr>
        <p:spPr>
          <a:xfrm flipH="1">
            <a:off x="7327900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7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家长在培养孩子阅读习惯中的作用</a:t>
            </a:r>
            <a:endParaRPr lang="zh-CN" altLang="en-US" sz="17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36" name="文本框 17"/>
          <p:cNvSpPr txBox="1"/>
          <p:nvPr>
            <p:custDataLst>
              <p:tags r:id="rId16"/>
            </p:custDataLst>
          </p:nvPr>
        </p:nvSpPr>
        <p:spPr>
          <a:xfrm>
            <a:off x="7327900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Four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37" name="文本框 14"/>
          <p:cNvSpPr txBox="1"/>
          <p:nvPr>
            <p:custDataLst>
              <p:tags r:id="rId17"/>
            </p:custDataLst>
          </p:nvPr>
        </p:nvSpPr>
        <p:spPr>
          <a:xfrm flipH="1">
            <a:off x="9661525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如何让家长更好地关注孩子的阅读习惯开拓知识视野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38" name="文本框 17"/>
          <p:cNvSpPr txBox="1"/>
          <p:nvPr>
            <p:custDataLst>
              <p:tags r:id="rId18"/>
            </p:custDataLst>
          </p:nvPr>
        </p:nvSpPr>
        <p:spPr>
          <a:xfrm>
            <a:off x="9661525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Five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阅读习惯的重要性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提高语言和写作能力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367209" y="1751001"/>
            <a:ext cx="766742" cy="2231056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386160" y="4236447"/>
            <a:ext cx="728895" cy="2002012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74929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635014" y="1907203"/>
            <a:ext cx="2231056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2255621" y="1751575"/>
            <a:ext cx="766742" cy="222975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2275721" y="4236447"/>
            <a:ext cx="728895" cy="2002012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163885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1524000" y="1907203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1638854" y="3116044"/>
            <a:ext cx="2002012" cy="18037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阅读可以丰富词汇量，提高语言表达能力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749294" y="3116044"/>
            <a:ext cx="2002012" cy="18037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阅读可以增强理解能力，提高阅读理解水平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877169" y="1763061"/>
            <a:ext cx="766742" cy="222975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896695" y="4247932"/>
            <a:ext cx="728895" cy="2002012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4259828" y="2491237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4145548" y="1919262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6101" y="1785457"/>
            <a:ext cx="766742" cy="222975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5626" y="4269180"/>
            <a:ext cx="728895" cy="2003317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238185" y="2513633"/>
            <a:ext cx="2003317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9124479" y="1941659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38759" y="3149351"/>
            <a:ext cx="2002012" cy="18037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阅读可以培养逻辑思维能力，提高分析和解决问题的能力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4259828" y="3126955"/>
            <a:ext cx="2002012" cy="18037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阅读可以学习写作技巧，提高写作能力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培养思维和判断能力</a:t>
            </a:r>
            <a:endParaRPr lang="zh-CN" altLang="en-US"/>
          </a:p>
        </p:txBody>
      </p:sp>
      <p:sp>
        <p:nvSpPr>
          <p:cNvPr id="16" name="矩形 15"/>
          <p:cNvSpPr/>
          <p:nvPr>
            <p:custDataLst>
              <p:tags r:id="rId2"/>
            </p:custDataLst>
          </p:nvPr>
        </p:nvSpPr>
        <p:spPr>
          <a:xfrm>
            <a:off x="27276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阅读能够提高孩子的思维能力，帮助他们更好地理解和分析问题。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8" name="任意多边形 17"/>
          <p:cNvSpPr/>
          <p:nvPr>
            <p:custDataLst>
              <p:tags r:id="rId3"/>
            </p:custDataLst>
          </p:nvPr>
        </p:nvSpPr>
        <p:spPr>
          <a:xfrm flipV="1">
            <a:off x="26484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任意多边形 18"/>
          <p:cNvSpPr/>
          <p:nvPr>
            <p:custDataLst>
              <p:tags r:id="rId4"/>
            </p:custDataLst>
          </p:nvPr>
        </p:nvSpPr>
        <p:spPr>
          <a:xfrm flipH="1">
            <a:off x="89020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矩形 27"/>
          <p:cNvSpPr/>
          <p:nvPr>
            <p:custDataLst>
              <p:tags r:id="rId5"/>
            </p:custDataLst>
          </p:nvPr>
        </p:nvSpPr>
        <p:spPr>
          <a:xfrm>
            <a:off x="27276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阅读能够培养孩子的判断能力，使他们能够更好地辨别是非、善恶、美丑。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0" name="任意多边形 29"/>
          <p:cNvSpPr/>
          <p:nvPr>
            <p:custDataLst>
              <p:tags r:id="rId6"/>
            </p:custDataLst>
          </p:nvPr>
        </p:nvSpPr>
        <p:spPr>
          <a:xfrm flipV="1">
            <a:off x="26484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任意多边形 30"/>
          <p:cNvSpPr/>
          <p:nvPr>
            <p:custDataLst>
              <p:tags r:id="rId7"/>
            </p:custDataLst>
          </p:nvPr>
        </p:nvSpPr>
        <p:spPr>
          <a:xfrm flipH="1">
            <a:off x="89020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8"/>
            </p:custDataLst>
          </p:nvPr>
        </p:nvSpPr>
        <p:spPr>
          <a:xfrm>
            <a:off x="27276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阅读能够拓宽孩子的知识视野，使他们能够更好地了解世界、认识社会。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9"/>
            </p:custDataLst>
          </p:nvPr>
        </p:nvSpPr>
        <p:spPr>
          <a:xfrm flipV="1">
            <a:off x="26484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任意多边形 8"/>
          <p:cNvSpPr/>
          <p:nvPr>
            <p:custDataLst>
              <p:tags r:id="rId10"/>
            </p:custDataLst>
          </p:nvPr>
        </p:nvSpPr>
        <p:spPr>
          <a:xfrm flipH="1">
            <a:off x="89020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矩形 10"/>
          <p:cNvSpPr/>
          <p:nvPr>
            <p:custDataLst>
              <p:tags r:id="rId11"/>
            </p:custDataLst>
          </p:nvPr>
        </p:nvSpPr>
        <p:spPr>
          <a:xfrm>
            <a:off x="27276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阅读能够培养孩子的创新能力，使他们能够更好地发挥自己的想象力和创造力。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任意多边形 12"/>
          <p:cNvSpPr/>
          <p:nvPr>
            <p:custDataLst>
              <p:tags r:id="rId12"/>
            </p:custDataLst>
          </p:nvPr>
        </p:nvSpPr>
        <p:spPr>
          <a:xfrm flipV="1">
            <a:off x="26484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任意多边形 13"/>
          <p:cNvSpPr/>
          <p:nvPr>
            <p:custDataLst>
              <p:tags r:id="rId13"/>
            </p:custDataLst>
          </p:nvPr>
        </p:nvSpPr>
        <p:spPr>
          <a:xfrm flipH="1">
            <a:off x="89020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开拓知识视野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1524000" y="3254120"/>
            <a:ext cx="2605327" cy="1059031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864767" y="3254120"/>
            <a:ext cx="2605327" cy="1059031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546301" y="3254120"/>
            <a:ext cx="2605327" cy="1059031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6205534" y="3254120"/>
            <a:ext cx="2605327" cy="1059031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810275" y="4539015"/>
            <a:ext cx="2809868" cy="123119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阅读可以帮助孩子理解不同的文化和价值观，培养他们的国际视野。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1524000" y="1772582"/>
            <a:ext cx="2809868" cy="126752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阅读可以拓宽孩子的知识面，增加他们的知识储备。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6203955" y="1772582"/>
            <a:ext cx="2809868" cy="126752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阅读可以激发孩子的想象力和创造力，帮助他们更好地解决问题。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543932" y="4539015"/>
            <a:ext cx="2809868" cy="123119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阅读可以培养孩子的独立思考能力和批判性思维，使他们更好地适应未来的社会。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塑造性格和品德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6491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5348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9169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阅读可以帮助孩子形成良好的性格和品德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8560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7410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71237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阅读可以培养孩子的耐心和专注力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6491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9169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阅读可以培养孩子的独立思考能力和批判性思维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5348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9144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8001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71822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阅读可以培养孩子的同理心和同情心，增强人际交往能力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如何培养孩子的阅读习惯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创造良好的阅读环境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3142192" y="3997067"/>
            <a:ext cx="6592959" cy="1724868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905899" y="4069103"/>
            <a:ext cx="4998681" cy="1481256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620996" y="4281114"/>
            <a:ext cx="3567682" cy="1057209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5225402" y="4460328"/>
            <a:ext cx="2358645" cy="698936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845036" y="4643641"/>
            <a:ext cx="1356704" cy="4020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550401" y="4576875"/>
            <a:ext cx="0" cy="75943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3468408" y="4409960"/>
            <a:ext cx="156711" cy="15670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3505890" y="4448029"/>
            <a:ext cx="81197" cy="8119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956943" y="3680222"/>
            <a:ext cx="94338" cy="9433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8004382" y="3783299"/>
            <a:ext cx="0" cy="172486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572386" y="3567774"/>
            <a:ext cx="347364" cy="34735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745157" y="3943771"/>
            <a:ext cx="0" cy="91141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368936" y="3663823"/>
            <a:ext cx="0" cy="75943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286943" y="3496909"/>
            <a:ext cx="156711" cy="15670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324425" y="3534977"/>
            <a:ext cx="81197" cy="8119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4346905" y="4268229"/>
            <a:ext cx="94338" cy="9433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4394344" y="4371306"/>
            <a:ext cx="0" cy="99735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622259" y="4479655"/>
            <a:ext cx="236613" cy="2366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739392" y="4742032"/>
            <a:ext cx="0" cy="37001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5413986" y="4759017"/>
            <a:ext cx="293089" cy="29307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558060" y="5098702"/>
            <a:ext cx="0" cy="6474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474310" y="4821683"/>
            <a:ext cx="167589" cy="163298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683168" y="4545835"/>
            <a:ext cx="114774" cy="10335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664921" y="3679051"/>
            <a:ext cx="162308" cy="12483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836836" y="3633369"/>
            <a:ext cx="1203637" cy="1203643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1524000" y="3698378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提供丰富的阅读材料：包括书籍、杂志、报纸等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419934" y="3698378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家长以身作则：家长自己也要热爱阅读，给孩子树立榜样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29"/>
            </p:custDataLst>
          </p:nvPr>
        </p:nvSpPr>
        <p:spPr>
          <a:xfrm>
            <a:off x="7308612" y="1795552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制定合理的阅读计划：每天定时阅读，养成习惯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0"/>
            </p:custDataLst>
          </p:nvPr>
        </p:nvSpPr>
        <p:spPr>
          <a:xfrm>
            <a:off x="3635322" y="1795552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设立专门的阅读区域：如书房、阅读角等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31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选择适合孩子的读物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6005283" y="-2843234"/>
            <a:ext cx="865964" cy="982779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1156654" y="2005395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6006425" y="-1702346"/>
            <a:ext cx="865964" cy="9828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1157796" y="3146854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6005283" y="-583168"/>
            <a:ext cx="865964" cy="982779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1156654" y="4265461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6006425" y="557148"/>
            <a:ext cx="865964" cy="9828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1157796" y="5406348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937050" y="3897543"/>
            <a:ext cx="9415127" cy="86596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选择插图精美、文字简洁的读物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937050" y="5039002"/>
            <a:ext cx="9415127" cy="865251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选择具有教育意义的读物，如历史、科学、文学等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937050" y="1637477"/>
            <a:ext cx="9415127" cy="86596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根据孩子的年龄和兴趣选择读物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937050" y="2780079"/>
            <a:ext cx="9415127" cy="865251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选择内容丰富、知识性强的读物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培养阅读兴趣和习惯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3142192" y="3997067"/>
            <a:ext cx="6592959" cy="1724868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905899" y="4069103"/>
            <a:ext cx="4998681" cy="1481256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620996" y="4281114"/>
            <a:ext cx="3567682" cy="1057209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5225402" y="4460328"/>
            <a:ext cx="2358645" cy="698936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845036" y="4643641"/>
            <a:ext cx="1356704" cy="4020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550401" y="4576875"/>
            <a:ext cx="0" cy="75943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3468408" y="4409960"/>
            <a:ext cx="156711" cy="15670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3505890" y="4448029"/>
            <a:ext cx="81197" cy="8119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956943" y="3680222"/>
            <a:ext cx="94338" cy="9433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8004382" y="3783299"/>
            <a:ext cx="0" cy="172486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572386" y="3567774"/>
            <a:ext cx="347364" cy="34735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745157" y="3943771"/>
            <a:ext cx="0" cy="91141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368936" y="3663823"/>
            <a:ext cx="0" cy="75943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286943" y="3496909"/>
            <a:ext cx="156711" cy="15670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324425" y="3534977"/>
            <a:ext cx="81197" cy="8119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4346905" y="4268229"/>
            <a:ext cx="94338" cy="9433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4394344" y="4371306"/>
            <a:ext cx="0" cy="99735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622259" y="4479655"/>
            <a:ext cx="236613" cy="2366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739392" y="4742032"/>
            <a:ext cx="0" cy="37001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5413986" y="4759017"/>
            <a:ext cx="293089" cy="29307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558060" y="5098702"/>
            <a:ext cx="0" cy="6474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474310" y="4821683"/>
            <a:ext cx="167589" cy="163298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683168" y="4545835"/>
            <a:ext cx="114774" cy="10335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664921" y="3679051"/>
            <a:ext cx="162308" cy="12483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836836" y="3633369"/>
            <a:ext cx="1203637" cy="1203643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1524000" y="3698378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选择孩子感兴趣的书籍，如童话、漫画等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419934" y="3698378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鼓励孩子分享阅读心得，提高阅读积极性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29"/>
            </p:custDataLst>
          </p:nvPr>
        </p:nvSpPr>
        <p:spPr>
          <a:xfrm>
            <a:off x="7308612" y="1795552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家长陪伴阅读，与孩子共同探讨书中的内容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0"/>
            </p:custDataLst>
          </p:nvPr>
        </p:nvSpPr>
        <p:spPr>
          <a:xfrm>
            <a:off x="3635322" y="1795552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制定阅读计划，每天定时阅读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与孩子一起阅读和互动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3407593" y="1388062"/>
            <a:ext cx="1005958" cy="47722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3407593" y="129445"/>
            <a:ext cx="1005958" cy="477185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4"/>
            </p:custDataLst>
          </p:nvPr>
        </p:nvSpPr>
        <p:spPr>
          <a:xfrm rot="16200000">
            <a:off x="8464585" y="126557"/>
            <a:ext cx="1005958" cy="47722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5"/>
            </p:custDataLst>
          </p:nvPr>
        </p:nvSpPr>
        <p:spPr>
          <a:xfrm rot="16200000">
            <a:off x="3407593" y="2643213"/>
            <a:ext cx="1005958" cy="477185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2" name="圆角矩形 31"/>
          <p:cNvSpPr/>
          <p:nvPr>
            <p:custDataLst>
              <p:tags r:id="rId6"/>
            </p:custDataLst>
          </p:nvPr>
        </p:nvSpPr>
        <p:spPr>
          <a:xfrm rot="16200000">
            <a:off x="8464585" y="1384019"/>
            <a:ext cx="1005958" cy="47722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5" name="圆角矩形 34"/>
          <p:cNvSpPr/>
          <p:nvPr>
            <p:custDataLst>
              <p:tags r:id="rId7"/>
            </p:custDataLst>
          </p:nvPr>
        </p:nvSpPr>
        <p:spPr>
          <a:xfrm rot="16200000">
            <a:off x="8464585" y="2641480"/>
            <a:ext cx="1005958" cy="47722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8"/>
            </p:custDataLst>
          </p:nvPr>
        </p:nvSpPr>
        <p:spPr>
          <a:xfrm>
            <a:off x="6755431" y="4525650"/>
            <a:ext cx="4571486" cy="1005130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创造阅读环境：在家中创造一个舒适的阅读环境，让孩子爱上阅读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9"/>
            </p:custDataLst>
          </p:nvPr>
        </p:nvSpPr>
        <p:spPr>
          <a:xfrm>
            <a:off x="6755431" y="3268189"/>
            <a:ext cx="4571486" cy="1005130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鼓励孩子：鼓励孩子表达自己的想法和感受，增强孩子的自信心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0"/>
            </p:custDataLst>
          </p:nvPr>
        </p:nvSpPr>
        <p:spPr>
          <a:xfrm>
            <a:off x="1698439" y="4526228"/>
            <a:ext cx="4571486" cy="1005958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互动讨论：在阅读过程中与孩子进行互动讨论，激发孩子的思考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1"/>
            </p:custDataLst>
          </p:nvPr>
        </p:nvSpPr>
        <p:spPr>
          <a:xfrm>
            <a:off x="6755431" y="2010728"/>
            <a:ext cx="4571486" cy="1005130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角色扮演：与孩子一起扮演书中的角色，增加阅读的趣味性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2"/>
            </p:custDataLst>
          </p:nvPr>
        </p:nvSpPr>
        <p:spPr>
          <a:xfrm>
            <a:off x="1698439" y="2012460"/>
            <a:ext cx="4571486" cy="1005958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选择合适的书籍：根据孩子的年龄和兴趣选择合适的书籍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13"/>
            </p:custDataLst>
          </p:nvPr>
        </p:nvSpPr>
        <p:spPr>
          <a:xfrm>
            <a:off x="1698439" y="3272232"/>
            <a:ext cx="4571486" cy="1005130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设定阅读时间：每天设定一段时间与孩子一起阅读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8" name="圆角矩形 7"/>
          <p:cNvSpPr/>
          <p:nvPr>
            <p:custDataLst>
              <p:tags r:id="rId14"/>
            </p:custDataLst>
          </p:nvPr>
        </p:nvSpPr>
        <p:spPr>
          <a:xfrm rot="16200000">
            <a:off x="1074618" y="3721037"/>
            <a:ext cx="1004303" cy="105125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5"/>
            </p:custDataLst>
          </p:nvPr>
        </p:nvSpPr>
        <p:spPr>
          <a:xfrm rot="16200000">
            <a:off x="1074618" y="2462420"/>
            <a:ext cx="1004303" cy="105125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16"/>
            </p:custDataLst>
          </p:nvPr>
        </p:nvSpPr>
        <p:spPr>
          <a:xfrm rot="16200000">
            <a:off x="6131610" y="2460110"/>
            <a:ext cx="1004303" cy="105125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28" name="圆角矩形 27"/>
          <p:cNvSpPr/>
          <p:nvPr>
            <p:custDataLst>
              <p:tags r:id="rId17"/>
            </p:custDataLst>
          </p:nvPr>
        </p:nvSpPr>
        <p:spPr>
          <a:xfrm rot="16200000">
            <a:off x="1074618" y="4975610"/>
            <a:ext cx="1004303" cy="105125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18"/>
            </p:custDataLst>
          </p:nvPr>
        </p:nvSpPr>
        <p:spPr>
          <a:xfrm rot="16200000">
            <a:off x="6131610" y="3717571"/>
            <a:ext cx="1004303" cy="105125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36" name="圆角矩形 35"/>
          <p:cNvSpPr/>
          <p:nvPr>
            <p:custDataLst>
              <p:tags r:id="rId19"/>
            </p:custDataLst>
          </p:nvPr>
        </p:nvSpPr>
        <p:spPr>
          <a:xfrm rot="16200000">
            <a:off x="6131610" y="4975032"/>
            <a:ext cx="1004303" cy="105125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阅读对知识视野的开拓作用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了解世界和文化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1524000" y="3254120"/>
            <a:ext cx="2605327" cy="1059031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864767" y="3254120"/>
            <a:ext cx="2605327" cy="1059031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546301" y="3254120"/>
            <a:ext cx="2605327" cy="1059031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6205534" y="3254120"/>
            <a:ext cx="2605327" cy="1059031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810275" y="4539015"/>
            <a:ext cx="2809868" cy="123119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通过阅读可以了解世界各地的历史、地理、政治、经济等方面的知识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1524000" y="1772582"/>
            <a:ext cx="2809868" cy="126752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阅读可以了解不同国家和地区的文化背景和风俗习惯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6203955" y="1772582"/>
            <a:ext cx="2809868" cy="126752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阅读可以帮助孩子建立全球视野，培养国际竞争力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543932" y="4539015"/>
            <a:ext cx="2809868" cy="123119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阅读可以激发孩子的好奇心和探索欲，促进他们对世界的了解和认知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https://d.book118.com/975340012124011040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72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3;二级&#13;三级&#13;四级&#13;五级"/>
  <p:tag name="KSO_WM_UNIT_SUBTYPE" val="a"/>
  <p:tag name="KSO_WM_UNIT_TYPE" val="f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编辑&#10;添加文档标题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60.xml><?xml version="1.0" encoding="utf-8"?>
<p:tagLst xmlns:p="http://schemas.openxmlformats.org/presentationml/2006/main">
  <p:tag name="KSO_WM_BEAUTIFY_FLAG" val="#wm#"/>
  <p:tag name="KSO_WM_SLIDE_ID" val="custom2023099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4"/>
  <p:tag name="KSO_WM_UNIT_TEXT_FILL_TYPE" val="1"/>
  <p:tag name="KSO_WM_UNIT_TYPE" val="a"/>
  <p:tag name="KSO_WM_UNIT_USESOURCEFORMAT_APPLY" val="0"/>
  <p:tag name="KSO_WM_UNIT_VALUE" val="3"/>
</p:tagLst>
</file>

<file path=ppt/tags/tag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4"/>
  <p:tag name="KSO_WM_UNIT_TEXT_FILL_TYPE" val="1"/>
  <p:tag name="KSO_WM_UNIT_TYPE" val="b"/>
  <p:tag name="KSO_WM_UNIT_USESOURCEFORMAT_APPLY" val="0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95_5*l_h_i*1_1_2"/>
  <p:tag name="KSO_WM_UNIT_INDEX" val="1_1_2"/>
  <p:tag name="KSO_WM_UNIT_LAYERLEVEL" val="1_1_1"/>
  <p:tag name="KSO_WM_UNIT_TEXT_FILL_FORE_SCHEMECOLOR_INDEX" val="5"/>
  <p:tag name="KSO_WM_UNIT_TEXT_FILL_TYPE" val="1"/>
  <p:tag name="KSO_WM_UNIT_TYPE" val="l_h_i"/>
  <p:tag name="KSO_WM_UNIT_USESOURCEFORMAT_APPLY" val="0"/>
</p:tagLst>
</file>

<file path=ppt/tags/tag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95_5*l_h_i*1_2_2"/>
  <p:tag name="KSO_WM_UNIT_INDEX" val="1_2_2"/>
  <p:tag name="KSO_WM_UNIT_LAYERLEVEL" val="1_1_1"/>
  <p:tag name="KSO_WM_UNIT_TEXT_FILL_FORE_SCHEMECOLOR_INDEX" val="5"/>
  <p:tag name="KSO_WM_UNIT_TEXT_FILL_TYPE" val="1"/>
  <p:tag name="KSO_WM_UNIT_TYPE" val="l_h_i"/>
  <p:tag name="KSO_WM_UNIT_USESOURCEFORMAT_APPLY" val="0"/>
</p:tagLst>
</file>

<file path=ppt/tags/tag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95_5*l_h_i*1_3_2"/>
  <p:tag name="KSO_WM_UNIT_INDEX" val="1_3_2"/>
  <p:tag name="KSO_WM_UNIT_LAYERLEVEL" val="1_1_1"/>
  <p:tag name="KSO_WM_UNIT_TEXT_FILL_FORE_SCHEMECOLOR_INDEX" val="5"/>
  <p:tag name="KSO_WM_UNIT_TEXT_FILL_TYPE" val="1"/>
  <p:tag name="KSO_WM_UNIT_TYPE" val="l_h_i"/>
  <p:tag name="KSO_WM_UNIT_USESOURCEFORMAT_APPLY" val="0"/>
</p:tagLst>
</file>

<file path=ppt/tags/tag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95_5*l_h_i*1_4_2"/>
  <p:tag name="KSO_WM_UNIT_INDEX" val="1_4_2"/>
  <p:tag name="KSO_WM_UNIT_LAYERLEVEL" val="1_1_1"/>
  <p:tag name="KSO_WM_UNIT_TEXT_FILL_FORE_SCHEMECOLOR_INDEX" val="5"/>
  <p:tag name="KSO_WM_UNIT_TEXT_FILL_TYPE" val="1"/>
  <p:tag name="KSO_WM_UNIT_TYPE" val="l_h_i"/>
  <p:tag name="KSO_WM_UNIT_USESOURCEFORMAT_APPLY" val="0"/>
</p:tagLst>
</file>

<file path=ppt/tags/tag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1_1"/>
  <p:tag name="KSO_WM_UNIT_INDEX" val="1_1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95_5*l_h_i*1_5_2"/>
  <p:tag name="KSO_WM_UNIT_INDEX" val="1_5_2"/>
  <p:tag name="KSO_WM_UNIT_LAYERLEVEL" val="1_1_1"/>
  <p:tag name="KSO_WM_UNIT_TEXT_FILL_FORE_SCHEMECOLOR_INDEX" val="5"/>
  <p:tag name="KSO_WM_UNIT_TEXT_FILL_TYPE" val="1"/>
  <p:tag name="KSO_WM_UNIT_TYPE" val="l_h_i"/>
  <p:tag name="KSO_WM_UNIT_USESOURCEFORMAT_APPLY" val="0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21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2_1"/>
  <p:tag name="KSO_WM_UNIT_INDEX" val="1_2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21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3_1"/>
  <p:tag name="KSO_WM_UNIT_INDEX" val="1_3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21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4_1"/>
  <p:tag name="KSO_WM_UNIT_INDEX" val="1_4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21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5_1"/>
  <p:tag name="KSO_WM_UNIT_INDEX" val="1_5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7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5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1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02.xml><?xml version="1.0" encoding="utf-8"?>
<p:tagLst xmlns:p="http://schemas.openxmlformats.org/presentationml/2006/main">
  <p:tag name="KSO_WM_TEMPLATE_CATEGORY" val="custom"/>
  <p:tag name="KSO_WM_TEMPLATE_INDEX" val="20230995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1_1"/>
  <p:tag name="KSO_WM_UNIT_INDEX" val="1_1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2_1"/>
  <p:tag name="KSO_WM_UNIT_INDEX" val="1_2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3_1"/>
  <p:tag name="KSO_WM_UNIT_INDEX" val="1_3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4_1"/>
  <p:tag name="KSO_WM_UNIT_INDEX" val="1_4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7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5"/>
  <p:tag name="KSO_WM_UNIT_INDEX" val="1_5"/>
  <p:tag name="KSO_WM_UNIT_LAYERLEVEL" val="1_1"/>
  <p:tag name="KSO_WM_UNIT_TYPE" val="l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LINE_FORE_SCHEMECOLOR_INDEX" val="5"/>
  <p:tag name="KSO_WM_UNIT_TYPE" val="l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LINE_FORE_SCHEMECOLOR_INDEX" val="5"/>
  <p:tag name="KSO_WM_UNIT_TYPE" val="l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LINE_FORE_SCHEMECOLOR_INDEX" val="5"/>
  <p:tag name="KSO_WM_UNIT_TYPE" val="l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LINE_FORE_SCHEMECOLOR_INDEX" val="5"/>
  <p:tag name="KSO_WM_UNIT_TYPE" val="l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LINE_FORE_SCHEMECOLOR_INDEX" val="5"/>
  <p:tag name="KSO_WM_UNIT_TYPE" val="l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LINE_FORE_SCHEMECOLOR_INDEX" val="5"/>
  <p:tag name="KSO_WM_UNIT_TYPE" val="l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LINE_FORE_SCHEMECOLOR_INDEX" val="5"/>
  <p:tag name="KSO_WM_UNIT_TYPE" val="l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67.xml><?xml version="1.0" encoding="utf-8"?>
<p:tagLst xmlns:p="http://schemas.openxmlformats.org/presentationml/2006/main">
  <p:tag name="KSO_WM_TEMPLATE_CATEGORY" val="custom"/>
  <p:tag name="KSO_WM_TEMPLATE_INDEX" val="20230995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5"/>
  <p:tag name="KSO_WM_UNIT_INDEX" val="1_5"/>
  <p:tag name="KSO_WM_UNIT_LAYERLEVEL" val="1_1"/>
  <p:tag name="KSO_WM_UNIT_TYPE" val="l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LINE_FORE_SCHEMECOLOR_INDEX" val="5"/>
  <p:tag name="KSO_WM_UNIT_TYPE" val="l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LINE_FORE_SCHEMECOLOR_INDEX" val="5"/>
  <p:tag name="KSO_WM_UNIT_TYPE" val="l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LINE_FORE_SCHEMECOLOR_INDEX" val="5"/>
  <p:tag name="KSO_WM_UNIT_TYPE" val="l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LINE_FORE_SCHEMECOLOR_INDEX" val="5"/>
  <p:tag name="KSO_WM_UNIT_TYPE" val="l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LINE_FORE_SCHEMECOLOR_INDEX" val="5"/>
  <p:tag name="KSO_WM_UNIT_TYPE" val="l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LINE_FORE_SCHEMECOLOR_INDEX" val="5"/>
  <p:tag name="KSO_WM_UNIT_TYPE" val="l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LINE_FORE_SCHEMECOLOR_INDEX" val="5"/>
  <p:tag name="KSO_WM_UNIT_TYPE" val="l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5_1"/>
  <p:tag name="KSO_WM_UNIT_INDEX" val="1_5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6_1"/>
  <p:tag name="KSO_WM_UNIT_INDEX" val="1_6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29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38.xml><?xml version="1.0" encoding="utf-8"?>
<p:tagLst xmlns:p="http://schemas.openxmlformats.org/presentationml/2006/main">
  <p:tag name="KSO_WM_TEMPLATE_CATEGORY" val="custom"/>
  <p:tag name="KSO_WM_TEMPLATE_INDEX" val="20230995"/>
</p:tagLst>
</file>

<file path=ppt/tags/tag23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7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B0F0"/>
      </a:accent1>
      <a:accent2>
        <a:srgbClr val="8FCDFF"/>
      </a:accent2>
      <a:accent3>
        <a:srgbClr val="FF7860"/>
      </a:accent3>
      <a:accent4>
        <a:srgbClr val="46D1AC"/>
      </a:accent4>
      <a:accent5>
        <a:srgbClr val="FF7943"/>
      </a:accent5>
      <a:accent6>
        <a:srgbClr val="FFB268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Montserrat ExtraBold</vt:lpstr>
      <vt:lpstr>宋体</vt:lpstr>
      <vt:lpstr>Office Theme</vt:lpstr>
      <vt:lpstr>培养孩子的阅读习惯开拓知识视野</vt:lpstr>
      <vt:lpstr>目录</vt:lpstr>
      <vt:lpstr>阅读习惯的重要性</vt:lpstr>
      <vt:lpstr>提高语言和写作能力</vt:lpstr>
      <vt:lpstr>培养思维和判断能力</vt:lpstr>
      <vt:lpstr>开拓知识视野</vt:lpstr>
      <vt:lpstr>塑造性格和品德</vt:lpstr>
      <vt:lpstr>如何培养孩子的阅读习惯</vt:lpstr>
      <vt:lpstr>创造良好的阅读环境</vt:lpstr>
      <vt:lpstr>选择适合孩子的读物</vt:lpstr>
      <vt:lpstr>培养阅读兴趣和习惯</vt:lpstr>
      <vt:lpstr>与孩子一起阅读和互动</vt:lpstr>
      <vt:lpstr>阅读对知识视野的开拓作用</vt:lpstr>
      <vt:lpstr>了解世界和文化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2024-08-31T10:55:07.816</cp:lastPrinted>
  <dcterms:created xsi:type="dcterms:W3CDTF">2024-08-31T02:55:07Z</dcterms:created>
  <dcterms:modified xsi:type="dcterms:W3CDTF">2024-08-31T02:55:10Z</dcterms:modified>
</cp:coreProperties>
</file>