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53F2CD-F079-42FD-AF4B-B9C2F3847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47619-3199-4ED4-9609-003F477A0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D4AEBA-A2AC-4469-A76A-056B75A28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43BE42-3A76-4F66-BD21-ECB133304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3A42D1-4455-4B6E-97BF-06B55EA0D1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7657B0-F078-472A-BDE7-469C6D2417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F31140-839A-4E42-97E9-39661FABE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6E9B90-0DB8-4412-B9E4-B8BC7AF805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236810-FE4D-463B-82A9-60AF9EE32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BFB0F-4B5D-492A-B7EB-957034F62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D55B3-B5D3-47FF-B95F-DFC5EA0E8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0104020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组织分化对员工满意度的影响研究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组织分化的定义与类型分析
 员工满意度的概念与衡量方法
 理论框架构建及假设提出
 研究对象选择与数据收集
 数据处理与统计分析方法
 实证结果分析与解释
 结果讨论与管理实践启示
 研究局限与未来研究方向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组织分化的定义与类型分析</a:t>
            </a:r>
          </a:p>
        </p:txBody>
      </p:sp>
      <p:sp>
        <p:nvSpPr>
          <p:cNvPr id="3" name="Subtitle 2"/>
          <p:cNvSpPr>
            <a:spLocks noGrp="1"/>
          </p:cNvSpPr>
          <p:nvPr>
            <p:ph type="subTitle" idx="1"/>
          </p:nvPr>
        </p:nvSpPr>
        <p:spPr/>
        <p:txBody>
          <a:bodyPr/>
          <a:lstStyle/>
          <a:p>
            <a:r>
              <a:t>组织分化对员工满意度的影响研究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组织分化的定义与类型分析</a:t>
            </a:r>
          </a:p>
        </p:txBody>
      </p:sp>
      <p:sp>
        <p:nvSpPr>
          <p:cNvPr id="3" name="Text Placeholder 2"/>
          <p:cNvSpPr>
            <a:spLocks noGrp="1"/>
          </p:cNvSpPr>
          <p:nvPr>
            <p:ph type="body" idx="1"/>
          </p:nvPr>
        </p:nvSpPr>
        <p:spPr/>
        <p:txBody>
          <a:bodyPr/>
          <a:lstStyle/>
          <a:p>
            <a:r>
              <a:t>组织分化概念解析</a:t>
            </a:r>
          </a:p>
        </p:txBody>
      </p:sp>
      <p:sp>
        <p:nvSpPr>
          <p:cNvPr id="4" name="Content Placeholder 3"/>
          <p:cNvSpPr>
            <a:spLocks noGrp="1"/>
          </p:cNvSpPr>
          <p:nvPr>
            <p:ph sz="half" idx="2"/>
          </p:nvPr>
        </p:nvSpPr>
        <p:spPr/>
        <p:txBody>
          <a:bodyPr/>
          <a:lstStyle/>
          <a:p>
            <a:r>
              <a:t>1. 定义阐述：组织分化是指组织内部各个部门、职能或层级之间的差异性和独立性的增强，形成不同的工作领域和职责范围。</a:t>
            </a:r>
          </a:p>
          <a:p>
            <a:r>
              <a:t>2. 功能解释：组织分化有助于提高效率，实现专业化分工，促进协作和沟通，提升组织的整体绩效。</a:t>
            </a:r>
          </a:p>
        </p:txBody>
      </p:sp>
      <p:sp>
        <p:nvSpPr>
          <p:cNvPr id="5" name="Text Placeholder 4"/>
          <p:cNvSpPr>
            <a:spLocks noGrp="1"/>
          </p:cNvSpPr>
          <p:nvPr>
            <p:ph type="body" idx="3"/>
          </p:nvPr>
        </p:nvSpPr>
        <p:spPr/>
        <p:txBody>
          <a:bodyPr/>
          <a:lstStyle/>
          <a:p>
            <a:r>
              <a:t>组织分化类型概述</a:t>
            </a:r>
          </a:p>
        </p:txBody>
      </p:sp>
      <p:sp>
        <p:nvSpPr>
          <p:cNvPr id="6" name="Content Placeholder 5"/>
          <p:cNvSpPr>
            <a:spLocks noGrp="1"/>
          </p:cNvSpPr>
          <p:nvPr>
            <p:ph sz="half" idx="4"/>
          </p:nvPr>
        </p:nvSpPr>
        <p:spPr/>
        <p:txBody>
          <a:bodyPr/>
          <a:lstStyle/>
          <a:p>
            <a:r>
              <a:t>1. 横向分化：指组织内部不同部门之间的差异化，如市场部、人力资源部和财务部等。</a:t>
            </a:r>
          </a:p>
          <a:p>
            <a:r>
              <a:t>2. 纵向分化：指组织内部不同层次或级别的差异化，如高层管理、中层管理和基层员工等。</a:t>
            </a:r>
          </a:p>
          <a:p>
            <a:r>
              <a:t>3. 结构分化：指组织内部各种制度、规则和流程等方面的差异化，如决策机制、奖惩制度和晋升途径等。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组织分化的定义与类型分析</a:t>
            </a:r>
          </a:p>
        </p:txBody>
      </p:sp>
      <p:sp>
        <p:nvSpPr>
          <p:cNvPr id="3" name="Text Placeholder 2"/>
          <p:cNvSpPr>
            <a:spLocks noGrp="1"/>
          </p:cNvSpPr>
          <p:nvPr>
            <p:ph type="body" idx="1"/>
          </p:nvPr>
        </p:nvSpPr>
        <p:spPr/>
        <p:txBody>
          <a:bodyPr/>
          <a:lstStyle/>
          <a:p>
            <a:r>
              <a:t>组织横向分化的实施策略</a:t>
            </a:r>
          </a:p>
        </p:txBody>
      </p:sp>
      <p:sp>
        <p:nvSpPr>
          <p:cNvPr id="4" name="Content Placeholder 3"/>
          <p:cNvSpPr>
            <a:spLocks noGrp="1"/>
          </p:cNvSpPr>
          <p:nvPr>
            <p:ph sz="half" idx="2"/>
          </p:nvPr>
        </p:nvSpPr>
        <p:spPr/>
        <p:txBody>
          <a:bodyPr/>
          <a:lstStyle/>
          <a:p>
            <a:r>
              <a:t>1. 职能划分：根据组织目标和业务需求，合理分配各部门的职能和任务。</a:t>
            </a:r>
          </a:p>
          <a:p>
            <a:r>
              <a:t>2. 协作机制：建立有效的跨部门协调机制，确保各职能部门间的良好合作和信息流通。</a:t>
            </a:r>
          </a:p>
          <a:p>
            <a:r>
              <a:t>3. 技术支持：运用现代信息技术手段，加强各部门间的信息共享和协同工作能力。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员工满意度的概念与衡量方法</a:t>
            </a:r>
          </a:p>
        </p:txBody>
      </p:sp>
      <p:sp>
        <p:nvSpPr>
          <p:cNvPr id="3" name="Subtitle 2"/>
          <p:cNvSpPr>
            <a:spLocks noGrp="1"/>
          </p:cNvSpPr>
          <p:nvPr>
            <p:ph type="subTitle" idx="1"/>
          </p:nvPr>
        </p:nvSpPr>
        <p:spPr/>
        <p:txBody>
          <a:bodyPr/>
          <a:lstStyle/>
          <a:p>
            <a:r>
              <a:t>组织分化对员工满意度的影响研究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员工满意度的概念与衡量方法</a:t>
            </a:r>
          </a:p>
        </p:txBody>
      </p:sp>
      <p:sp>
        <p:nvSpPr>
          <p:cNvPr id="3" name="Text Placeholder 2"/>
          <p:cNvSpPr>
            <a:spLocks noGrp="1"/>
          </p:cNvSpPr>
          <p:nvPr>
            <p:ph type="body" idx="1"/>
          </p:nvPr>
        </p:nvSpPr>
        <p:spPr/>
        <p:txBody>
          <a:bodyPr/>
          <a:lstStyle/>
          <a:p>
            <a:r>
              <a:t>员工满意度的概念</a:t>
            </a:r>
          </a:p>
        </p:txBody>
      </p:sp>
      <p:sp>
        <p:nvSpPr>
          <p:cNvPr id="4" name="Content Placeholder 3"/>
          <p:cNvSpPr>
            <a:spLocks noGrp="1"/>
          </p:cNvSpPr>
          <p:nvPr>
            <p:ph sz="half" idx="2"/>
          </p:nvPr>
        </p:nvSpPr>
        <p:spPr/>
        <p:txBody>
          <a:bodyPr/>
          <a:lstStyle/>
          <a:p>
            <a:r>
              <a:t>1. 员工满意度是指员工对于其工作环境、薪酬福利、职业发展等方面的感觉和评价。</a:t>
            </a:r>
          </a:p>
          <a:p>
            <a:r>
              <a:t>2. 这种感觉和评价通常源于员工对其工作的实际体验与其期望值之间的比较。</a:t>
            </a:r>
          </a:p>
          <a:p>
            <a:r>
              <a:t>3. 员工满意度是衡量一个组织成功与否的重要指标，因为它直接影响到员工的工作表现、工作效率和忠诚度。</a:t>
            </a:r>
          </a:p>
        </p:txBody>
      </p:sp>
      <p:sp>
        <p:nvSpPr>
          <p:cNvPr id="5" name="Text Placeholder 4"/>
          <p:cNvSpPr>
            <a:spLocks noGrp="1"/>
          </p:cNvSpPr>
          <p:nvPr>
            <p:ph type="body" idx="3"/>
          </p:nvPr>
        </p:nvSpPr>
        <p:spPr/>
        <p:txBody>
          <a:bodyPr/>
          <a:lstStyle/>
          <a:p>
            <a:r>
              <a:t>员工满意度的重要性</a:t>
            </a:r>
          </a:p>
        </p:txBody>
      </p:sp>
      <p:sp>
        <p:nvSpPr>
          <p:cNvPr id="6" name="Content Placeholder 5"/>
          <p:cNvSpPr>
            <a:spLocks noGrp="1"/>
          </p:cNvSpPr>
          <p:nvPr>
            <p:ph sz="half" idx="4"/>
          </p:nvPr>
        </p:nvSpPr>
        <p:spPr/>
        <p:txBody>
          <a:bodyPr/>
          <a:lstStyle/>
          <a:p>
            <a:r>
              <a:t>1. 高度满意的员工更有可能表现出更好的工作态度和行为，从而提高生产效率和服务质量。</a:t>
            </a:r>
          </a:p>
          <a:p>
            <a:r>
              <a:t>2. 员工满意度还与员工留任率和离职率密切相关。满意员工更可能长期留在公司，而流失不满意的员工可以降低人力资源成本。</a:t>
            </a:r>
          </a:p>
          <a:p>
            <a:r>
              <a:t>3. 员工满意度也是吸引新人才的重要因素，因为潜在雇员往往会在考虑是否加入一家公司时评估现有员工的满意度。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员工满意度的概念与衡量方法</a:t>
            </a:r>
          </a:p>
        </p:txBody>
      </p:sp>
      <p:sp>
        <p:nvSpPr>
          <p:cNvPr id="3" name="Text Placeholder 2"/>
          <p:cNvSpPr>
            <a:spLocks noGrp="1"/>
          </p:cNvSpPr>
          <p:nvPr>
            <p:ph type="body" idx="1"/>
          </p:nvPr>
        </p:nvSpPr>
        <p:spPr/>
        <p:txBody>
          <a:bodyPr/>
          <a:lstStyle/>
          <a:p>
            <a:r>
              <a:t>员工满意度的衡量方法</a:t>
            </a:r>
          </a:p>
        </p:txBody>
      </p:sp>
      <p:sp>
        <p:nvSpPr>
          <p:cNvPr id="4" name="Content Placeholder 3"/>
          <p:cNvSpPr>
            <a:spLocks noGrp="1"/>
          </p:cNvSpPr>
          <p:nvPr>
            <p:ph sz="half" idx="2"/>
          </p:nvPr>
        </p:nvSpPr>
        <p:spPr/>
        <p:txBody>
          <a:bodyPr/>
          <a:lstStyle/>
          <a:p>
            <a:r>
              <a:t>1. 问卷调查是最常用的员工满意度衡量方法之一，它可以涵盖广泛的问题领域，并收集大量数据进行分析。</a:t>
            </a:r>
          </a:p>
          <a:p>
            <a:r>
              <a:t>2. 面对面访谈可以让管理者深入理解员工的需求和不满，同时提供反馈的机会。</a:t>
            </a:r>
          </a:p>
          <a:p>
            <a:r>
              <a:t>3. 定期绩效评估可以作为衡量员工满意度的一种间接方式，通过了解员工的职业发展需求和成就满足感，可以评估他们的整体满意度。</a:t>
            </a:r>
          </a:p>
        </p:txBody>
      </p:sp>
      <p:sp>
        <p:nvSpPr>
          <p:cNvPr id="5" name="Text Placeholder 4"/>
          <p:cNvSpPr>
            <a:spLocks noGrp="1"/>
          </p:cNvSpPr>
          <p:nvPr>
            <p:ph type="body" idx="3"/>
          </p:nvPr>
        </p:nvSpPr>
        <p:spPr/>
        <p:txBody>
          <a:bodyPr/>
          <a:lstStyle/>
          <a:p>
            <a:r>
              <a:t>员工满意度的驱动因素</a:t>
            </a:r>
          </a:p>
        </p:txBody>
      </p:sp>
      <p:sp>
        <p:nvSpPr>
          <p:cNvPr id="6" name="Content Placeholder 5"/>
          <p:cNvSpPr>
            <a:spLocks noGrp="1"/>
          </p:cNvSpPr>
          <p:nvPr>
            <p:ph sz="half" idx="4"/>
          </p:nvPr>
        </p:nvSpPr>
        <p:spPr/>
        <p:txBody>
          <a:bodyPr/>
          <a:lstStyle/>
          <a:p>
            <a:r>
              <a:t>1. 工作环境包括工作场所、设备、文化氛围等因素，良好的工作环境能够提升员工的满意度。</a:t>
            </a:r>
          </a:p>
          <a:p>
            <a:r>
              <a:t>2. 薪酬福利应当公平且具有竞争力，以保持员工的动力和士气。</a:t>
            </a:r>
          </a:p>
          <a:p>
            <a:r>
              <a:t>3. 职业发展机会和晋升通道能够让员工看到自己的成长空间，进一步增强满意度。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员工满意度的概念与衡量方法</a:t>
            </a:r>
          </a:p>
        </p:txBody>
      </p:sp>
      <p:sp>
        <p:nvSpPr>
          <p:cNvPr id="3" name="Text Placeholder 2"/>
          <p:cNvSpPr>
            <a:spLocks noGrp="1"/>
          </p:cNvSpPr>
          <p:nvPr>
            <p:ph type="body" idx="1"/>
          </p:nvPr>
        </p:nvSpPr>
        <p:spPr/>
        <p:txBody>
          <a:bodyPr/>
          <a:lstStyle/>
          <a:p>
            <a:r>
              <a:t>影响员工满意度的因素</a:t>
            </a:r>
          </a:p>
        </p:txBody>
      </p:sp>
      <p:sp>
        <p:nvSpPr>
          <p:cNvPr id="4" name="Content Placeholder 3"/>
          <p:cNvSpPr>
            <a:spLocks noGrp="1"/>
          </p:cNvSpPr>
          <p:nvPr>
            <p:ph sz="half" idx="2"/>
          </p:nvPr>
        </p:nvSpPr>
        <p:spPr/>
        <p:txBody>
          <a:bodyPr/>
          <a:lstStyle/>
          <a:p>
            <a:r>
              <a:t>1. 管理风格和领导力对员工满意度有显著影响，支持型和参与式的领导往往能提升员工满意度。</a:t>
            </a:r>
          </a:p>
          <a:p>
            <a:r>
              <a:t>2. 沟通和透明度也是重要因素，开放的信息交流有助于建立信任和尊重。</a:t>
            </a:r>
          </a:p>
          <a:p>
            <a:r>
              <a:t>3. 工作压力和工作生活平衡问题也会影响员工满意度，合理的任务分配和休假政策可以帮助缓解这些问题。</a:t>
            </a:r>
          </a:p>
        </p:txBody>
      </p:sp>
      <p:sp>
        <p:nvSpPr>
          <p:cNvPr id="5" name="Text Placeholder 4"/>
          <p:cNvSpPr>
            <a:spLocks noGrp="1"/>
          </p:cNvSpPr>
          <p:nvPr>
            <p:ph type="body" idx="3"/>
          </p:nvPr>
        </p:nvSpPr>
        <p:spPr/>
        <p:txBody>
          <a:bodyPr/>
          <a:lstStyle/>
          <a:p>
            <a:r>
              <a:t>提高员工满意度的策略</a:t>
            </a:r>
          </a:p>
        </p:txBody>
      </p:sp>
      <p:sp>
        <p:nvSpPr>
          <p:cNvPr id="6" name="Content Placeholder 5"/>
          <p:cNvSpPr>
            <a:spLocks noGrp="1"/>
          </p:cNvSpPr>
          <p:nvPr>
            <p:ph sz="half" idx="4"/>
          </p:nvPr>
        </p:nvSpPr>
        <p:spPr/>
        <p:txBody>
          <a:bodyPr/>
          <a:lstStyle/>
          <a:p>
            <a:r>
              <a:t>1. 提供持续的专业培训和发展机会，帮助员工提升技能并实现个人目标。</a:t>
            </a:r>
          </a:p>
          <a:p>
            <a:r>
              <a:t>2. 制定公正、激励性的薪酬制度，确保员工的努力得到应有的回报。</a:t>
            </a:r>
          </a:p>
          <a:p>
            <a:r>
              <a:t>3. 关注员工的心理健康，提供心理辅导和支持，建立健康的工作环境。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理论框架构建及假设提出</a:t>
            </a:r>
          </a:p>
        </p:txBody>
      </p:sp>
      <p:sp>
        <p:nvSpPr>
          <p:cNvPr id="3" name="Subtitle 2"/>
          <p:cNvSpPr>
            <a:spLocks noGrp="1"/>
          </p:cNvSpPr>
          <p:nvPr>
            <p:ph type="subTitle" idx="1"/>
          </p:nvPr>
        </p:nvSpPr>
        <p:spPr/>
        <p:txBody>
          <a:bodyPr/>
          <a:lstStyle/>
          <a:p>
            <a:r>
              <a:t>组织分化对员工满意度的影响研究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理论框架构建及假设提出</a:t>
            </a:r>
          </a:p>
        </p:txBody>
      </p:sp>
      <p:sp>
        <p:nvSpPr>
          <p:cNvPr id="3" name="Text Placeholder 2"/>
          <p:cNvSpPr>
            <a:spLocks noGrp="1"/>
          </p:cNvSpPr>
          <p:nvPr>
            <p:ph type="body" idx="1"/>
          </p:nvPr>
        </p:nvSpPr>
        <p:spPr/>
        <p:txBody>
          <a:bodyPr/>
          <a:lstStyle/>
          <a:p>
            <a:r>
              <a:t>理论框架构建方法：</a:t>
            </a:r>
          </a:p>
        </p:txBody>
      </p:sp>
      <p:sp>
        <p:nvSpPr>
          <p:cNvPr id="4" name="Content Placeholder 3"/>
          <p:cNvSpPr>
            <a:spLocks noGrp="1"/>
          </p:cNvSpPr>
          <p:nvPr>
            <p:ph sz="half" idx="2"/>
          </p:nvPr>
        </p:nvSpPr>
        <p:spPr/>
        <p:txBody>
          <a:bodyPr/>
          <a:lstStyle/>
          <a:p>
            <a:r>
              <a:t>1. 结构主义视角：将组织视为一个完整的系统，通过考察不同部分之间的关系来理解和解释组织现象。</a:t>
            </a:r>
          </a:p>
          <a:p>
            <a:r>
              <a:t>2. 功能主义视角：关注组织如何满足其成员和社会的需求，并通过这个过程实现自身的稳定和发展。</a:t>
            </a:r>
          </a:p>
          <a:p>
            <a:r>
              <a:t>3. 冲突与权力视角：强调组织中的不平等分配以及由此引发的利益冲突，以及权力在组织运作中的重要角色。</a:t>
            </a:r>
          </a:p>
        </p:txBody>
      </p:sp>
      <p:sp>
        <p:nvSpPr>
          <p:cNvPr id="5" name="Text Placeholder 4"/>
          <p:cNvSpPr>
            <a:spLocks noGrp="1"/>
          </p:cNvSpPr>
          <p:nvPr>
            <p:ph type="body" idx="3"/>
          </p:nvPr>
        </p:nvSpPr>
        <p:spPr/>
        <p:txBody>
          <a:bodyPr/>
          <a:lstStyle/>
          <a:p>
            <a:r>
              <a:t>假设提出步骤：</a:t>
            </a:r>
          </a:p>
        </p:txBody>
      </p:sp>
      <p:sp>
        <p:nvSpPr>
          <p:cNvPr id="6" name="Content Placeholder 5"/>
          <p:cNvSpPr>
            <a:spLocks noGrp="1"/>
          </p:cNvSpPr>
          <p:nvPr>
            <p:ph sz="half" idx="4"/>
          </p:nvPr>
        </p:nvSpPr>
        <p:spPr/>
        <p:txBody>
          <a:bodyPr/>
          <a:lstStyle/>
          <a:p>
            <a:r>
              <a:t>1. 明确问题：首先需要明确研究的问题是什么，以及想要回答的具体问题是什么。</a:t>
            </a:r>
          </a:p>
          <a:p>
            <a:r>
              <a:t>2. 形式化假设：将研究问题转化为可操作化的假设，以便进行实证研究。</a:t>
            </a:r>
          </a:p>
          <a:p>
            <a:r>
              <a:t>3. 验证假设：收集数据并使用统计方法检验假设是否成立。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理论框架构建及假设提出</a:t>
            </a:r>
          </a:p>
        </p:txBody>
      </p:sp>
      <p:sp>
        <p:nvSpPr>
          <p:cNvPr id="3" name="Text Placeholder 2"/>
          <p:cNvSpPr>
            <a:spLocks noGrp="1"/>
          </p:cNvSpPr>
          <p:nvPr>
            <p:ph type="body" idx="1"/>
          </p:nvPr>
        </p:nvSpPr>
        <p:spPr/>
        <p:txBody>
          <a:bodyPr/>
          <a:lstStyle/>
          <a:p>
            <a:r>
              <a:t>相关理论引入：</a:t>
            </a:r>
          </a:p>
        </p:txBody>
      </p:sp>
      <p:sp>
        <p:nvSpPr>
          <p:cNvPr id="4" name="Content Placeholder 3"/>
          <p:cNvSpPr>
            <a:spLocks noGrp="1"/>
          </p:cNvSpPr>
          <p:nvPr>
            <p:ph sz="half" idx="2"/>
          </p:nvPr>
        </p:nvSpPr>
        <p:spPr/>
        <p:txBody>
          <a:bodyPr/>
          <a:lstStyle/>
          <a:p>
            <a:r>
              <a:t>1. 组织行为理论：关注个体和群体在组织中的行为及其影响因素。</a:t>
            </a:r>
          </a:p>
          <a:p>
            <a:r>
              <a:t>2. 人力资源管理理论：关注如何有效地招聘、选拔、培训和激励员工，以提高组织效率和绩效。</a:t>
            </a:r>
          </a:p>
          <a:p>
            <a:r>
              <a:t>3. 组织文化理论：关注组织的价值观、信念和规范如何影响组织成员的行为和决策。</a:t>
            </a:r>
          </a:p>
        </p:txBody>
      </p:sp>
      <p:sp>
        <p:nvSpPr>
          <p:cNvPr id="5" name="Text Placeholder 4"/>
          <p:cNvSpPr>
            <a:spLocks noGrp="1"/>
          </p:cNvSpPr>
          <p:nvPr>
            <p:ph type="body" idx="3"/>
          </p:nvPr>
        </p:nvSpPr>
        <p:spPr/>
        <p:txBody>
          <a:bodyPr/>
          <a:lstStyle/>
          <a:p>
            <a:r>
              <a:t>变量选择：</a:t>
            </a:r>
          </a:p>
        </p:txBody>
      </p:sp>
      <p:sp>
        <p:nvSpPr>
          <p:cNvPr id="6" name="Content Placeholder 5"/>
          <p:cNvSpPr>
            <a:spLocks noGrp="1"/>
          </p:cNvSpPr>
          <p:nvPr>
            <p:ph sz="half" idx="4"/>
          </p:nvPr>
        </p:nvSpPr>
        <p:spPr/>
        <p:txBody>
          <a:bodyPr/>
          <a:lstStyle/>
          <a:p>
            <a:r>
              <a:t>1. 自变量：指可能影响员工满意度的因素，如工作环境、薪酬福利、职业发展机会等。</a:t>
            </a:r>
          </a:p>
          <a:p>
            <a:r>
              <a:t>2. 因变量：指受到自变量影响的结果，即员工满意度。</a:t>
            </a:r>
          </a:p>
          <a:p>
            <a:r>
              <a:t>3. 控制变量：指可能影响研究结果但并非重点关注的其他因素，如员工年龄、性别、教育背景等。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理论框架构建及假设提出</a:t>
            </a:r>
          </a:p>
        </p:txBody>
      </p:sp>
      <p:sp>
        <p:nvSpPr>
          <p:cNvPr id="3" name="Text Placeholder 2"/>
          <p:cNvSpPr>
            <a:spLocks noGrp="1"/>
          </p:cNvSpPr>
          <p:nvPr>
            <p:ph type="body" idx="1"/>
          </p:nvPr>
        </p:nvSpPr>
        <p:spPr/>
        <p:txBody>
          <a:bodyPr/>
          <a:lstStyle/>
          <a:p>
            <a:r>
              <a:t>实证分析方法：</a:t>
            </a:r>
          </a:p>
        </p:txBody>
      </p:sp>
      <p:sp>
        <p:nvSpPr>
          <p:cNvPr id="4" name="Content Placeholder 3"/>
          <p:cNvSpPr>
            <a:spLocks noGrp="1"/>
          </p:cNvSpPr>
          <p:nvPr>
            <p:ph sz="half" idx="2"/>
          </p:nvPr>
        </p:nvSpPr>
        <p:spPr/>
        <p:txBody>
          <a:bodyPr/>
          <a:lstStyle/>
          <a:p>
            <a:r>
              <a:t>1. 描述性统计分析：用于展示数据的基本分布特征，如平均数、标准差等。</a:t>
            </a:r>
          </a:p>
          <a:p>
            <a:r>
              <a:t>2. 相关性分析：用于探索变量间的关系，如皮尔逊相关系数、斯皮尔曼等级相关系数等。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研究对象选择与数据收集</a:t>
            </a:r>
          </a:p>
        </p:txBody>
      </p:sp>
      <p:sp>
        <p:nvSpPr>
          <p:cNvPr id="3" name="Subtitle 2"/>
          <p:cNvSpPr>
            <a:spLocks noGrp="1"/>
          </p:cNvSpPr>
          <p:nvPr>
            <p:ph type="subTitle" idx="1"/>
          </p:nvPr>
        </p:nvSpPr>
        <p:spPr/>
        <p:txBody>
          <a:bodyPr/>
          <a:lstStyle/>
          <a:p>
            <a:r>
              <a:t>组织分化对员工满意度的影响研究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研究对象选择与数据收集</a:t>
            </a:r>
          </a:p>
        </p:txBody>
      </p:sp>
      <p:sp>
        <p:nvSpPr>
          <p:cNvPr id="3" name="Text Placeholder 2"/>
          <p:cNvSpPr>
            <a:spLocks noGrp="1"/>
          </p:cNvSpPr>
          <p:nvPr>
            <p:ph type="body" idx="1"/>
          </p:nvPr>
        </p:nvSpPr>
        <p:spPr/>
        <p:txBody>
          <a:bodyPr/>
          <a:lstStyle/>
          <a:p>
            <a:r>
              <a:t>研究对象选择</a:t>
            </a:r>
          </a:p>
        </p:txBody>
      </p:sp>
      <p:sp>
        <p:nvSpPr>
          <p:cNvPr id="4" name="Content Placeholder 3"/>
          <p:cNvSpPr>
            <a:spLocks noGrp="1"/>
          </p:cNvSpPr>
          <p:nvPr>
            <p:ph sz="half" idx="2"/>
          </p:nvPr>
        </p:nvSpPr>
        <p:spPr/>
        <p:txBody>
          <a:bodyPr/>
          <a:lstStyle/>
          <a:p>
            <a:r>
              <a:t>1. 样本代表性：选择的研究对象需要具有足够的代表性和多样性，以便能够反映整个组织的不同层面和群体，确保研究结果的普遍性和有效性。</a:t>
            </a:r>
          </a:p>
          <a:p>
            <a:r>
              <a:t>2. 工作性质和岗位层次：在选取研究对象时应考虑到工作性质和岗位层次的因素，因为这些因素可能会影响员工的工作满意度水平和感受。</a:t>
            </a:r>
          </a:p>
          <a:p>
            <a:r>
              <a:t>3. 同意参与度：调查参与者必须自愿参与，并理解研究目的和流程，以保证他们提供的信息真实可靠。</a:t>
            </a:r>
          </a:p>
        </p:txBody>
      </p:sp>
      <p:sp>
        <p:nvSpPr>
          <p:cNvPr id="5" name="Text Placeholder 4"/>
          <p:cNvSpPr>
            <a:spLocks noGrp="1"/>
          </p:cNvSpPr>
          <p:nvPr>
            <p:ph type="body" idx="3"/>
          </p:nvPr>
        </p:nvSpPr>
        <p:spPr/>
        <p:txBody>
          <a:bodyPr/>
          <a:lstStyle/>
          <a:p>
            <a:r>
              <a:t>数据收集方法</a:t>
            </a:r>
          </a:p>
        </p:txBody>
      </p:sp>
      <p:sp>
        <p:nvSpPr>
          <p:cNvPr id="6" name="Content Placeholder 5"/>
          <p:cNvSpPr>
            <a:spLocks noGrp="1"/>
          </p:cNvSpPr>
          <p:nvPr>
            <p:ph sz="half" idx="4"/>
          </p:nvPr>
        </p:nvSpPr>
        <p:spPr/>
        <p:txBody>
          <a:bodyPr/>
          <a:lstStyle/>
          <a:p>
            <a:r>
              <a:t>1. 问卷调查法：通过设计详细的问卷来收集数据，包括员工的基本信息、工作满意度指标、组织分化感知等方面的问题，以量化方式获取大量数据。</a:t>
            </a:r>
          </a:p>
          <a:p>
            <a:r>
              <a:t>2. 访谈法：针对特定人群或问题进行深入访谈，了解他们的实际经验和看法，为定量数据提供补充和解释。</a:t>
            </a:r>
          </a:p>
          <a:p>
            <a:r>
              <a:t>3. 文献回顾与分析：查阅相关文献和已有研究成果，从中获取背景信息和理论依据，帮助构建研究框架和假设。</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研究对象选择与数据收集</a:t>
            </a:r>
          </a:p>
        </p:txBody>
      </p:sp>
      <p:sp>
        <p:nvSpPr>
          <p:cNvPr id="3" name="Text Placeholder 2"/>
          <p:cNvSpPr>
            <a:spLocks noGrp="1"/>
          </p:cNvSpPr>
          <p:nvPr>
            <p:ph type="body" idx="1"/>
          </p:nvPr>
        </p:nvSpPr>
        <p:spPr/>
        <p:txBody>
          <a:bodyPr/>
          <a:lstStyle/>
          <a:p>
            <a:r>
              <a:t>数据质量控制</a:t>
            </a:r>
          </a:p>
        </p:txBody>
      </p:sp>
      <p:sp>
        <p:nvSpPr>
          <p:cNvPr id="4" name="Content Placeholder 3"/>
          <p:cNvSpPr>
            <a:spLocks noGrp="1"/>
          </p:cNvSpPr>
          <p:nvPr>
            <p:ph sz="half" idx="2"/>
          </p:nvPr>
        </p:nvSpPr>
        <p:spPr/>
        <p:txBody>
          <a:bodyPr/>
          <a:lstStyle/>
          <a:p>
            <a:r>
              <a:t>1. 数据清洗：剔除无效、重复或不完整的数据，保证数据集的准确性、完整性和一致性。</a:t>
            </a:r>
          </a:p>
          <a:p>
            <a:r>
              <a:t>2. 隐私保护：遵循隐私法规，采取适当措施保护被调查者的个人信息安全，如匿名处理数据、加密存储等。</a:t>
            </a:r>
          </a:p>
          <a:p>
            <a:r>
              <a:t>3. 质量评估：运用统计学手段和技术对数据进行质量评估，如缺失值处理、异常值检测和内部效度检验等。</a:t>
            </a:r>
          </a:p>
        </p:txBody>
      </p:sp>
      <p:sp>
        <p:nvSpPr>
          <p:cNvPr id="5" name="Text Placeholder 4"/>
          <p:cNvSpPr>
            <a:spLocks noGrp="1"/>
          </p:cNvSpPr>
          <p:nvPr>
            <p:ph type="body" idx="3"/>
          </p:nvPr>
        </p:nvSpPr>
        <p:spPr/>
        <p:txBody>
          <a:bodyPr/>
          <a:lstStyle/>
          <a:p>
            <a:r>
              <a:t>样本量确定</a:t>
            </a:r>
          </a:p>
        </p:txBody>
      </p:sp>
      <p:sp>
        <p:nvSpPr>
          <p:cNvPr id="6" name="Content Placeholder 5"/>
          <p:cNvSpPr>
            <a:spLocks noGrp="1"/>
          </p:cNvSpPr>
          <p:nvPr>
            <p:ph sz="half" idx="4"/>
          </p:nvPr>
        </p:nvSpPr>
        <p:spPr/>
        <p:txBody>
          <a:bodyPr/>
          <a:lstStyle/>
          <a:p>
            <a:r>
              <a:t>1. 抽样误差：考虑抽样误差的大小，在可接受的误差范围内计算所需的最小样本量，以确保研究结果的可靠性。</a:t>
            </a:r>
          </a:p>
          <a:p>
            <a:r>
              <a:t>2. 组织规模：根据组织的实际规模来合理确定样本量，确保研究对象的分布均匀且能够覆盖不同的部门和层级。</a:t>
            </a:r>
          </a:p>
          <a:p>
            <a:r>
              <a:t>3. 时间和资源限制：在保证研究质量和目标的前提下，兼顾时间和经济成本等因素，合理调整样本量。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研究对象选择与数据收集</a:t>
            </a:r>
          </a:p>
        </p:txBody>
      </p:sp>
      <p:sp>
        <p:nvSpPr>
          <p:cNvPr id="3" name="Text Placeholder 2"/>
          <p:cNvSpPr>
            <a:spLocks noGrp="1"/>
          </p:cNvSpPr>
          <p:nvPr>
            <p:ph type="body" idx="1"/>
          </p:nvPr>
        </p:nvSpPr>
        <p:spPr/>
        <p:txBody>
          <a:bodyPr/>
          <a:lstStyle/>
          <a:p>
            <a:r>
              <a:t>数据采集时间</a:t>
            </a:r>
          </a:p>
        </p:txBody>
      </p:sp>
      <p:sp>
        <p:nvSpPr>
          <p:cNvPr id="4" name="Content Placeholder 3"/>
          <p:cNvSpPr>
            <a:spLocks noGrp="1"/>
          </p:cNvSpPr>
          <p:nvPr>
            <p:ph sz="half" idx="2"/>
          </p:nvPr>
        </p:nvSpPr>
        <p:spPr/>
        <p:txBody>
          <a:bodyPr/>
          <a:lstStyle/>
          <a:p>
            <a:r>
              <a:t>1. 恰当的时间点：选择一个恰当的数据采集时间，避免受到组织内外部环境变化的过大影响，确保数据的稳定性。</a:t>
            </a:r>
          </a:p>
          <a:p>
            <a:r>
              <a:t>2. 多期跟踪调查：可以分阶段进行数据采集，以便观察组织分化对员工满意度的变化趋势和影响效果。</a:t>
            </a:r>
          </a:p>
          <a:p>
            <a:r>
              <a:t>3. 反馈周期：根据组织的特点和需求，设置合理的反馈周期，以便及时发现并解决问题。</a:t>
            </a:r>
          </a:p>
        </p:txBody>
      </p:sp>
      <p:sp>
        <p:nvSpPr>
          <p:cNvPr id="5" name="Text Placeholder 4"/>
          <p:cNvSpPr>
            <a:spLocks noGrp="1"/>
          </p:cNvSpPr>
          <p:nvPr>
            <p:ph type="body" idx="3"/>
          </p:nvPr>
        </p:nvSpPr>
        <p:spPr/>
        <p:txBody>
          <a:bodyPr/>
          <a:lstStyle/>
          <a:p>
            <a:r>
              <a:t>数据分析策略</a:t>
            </a:r>
          </a:p>
        </p:txBody>
      </p:sp>
      <p:sp>
        <p:nvSpPr>
          <p:cNvPr id="6" name="Content Placeholder 5"/>
          <p:cNvSpPr>
            <a:spLocks noGrp="1"/>
          </p:cNvSpPr>
          <p:nvPr>
            <p:ph sz="half" idx="4"/>
          </p:nvPr>
        </p:nvSpPr>
        <p:spPr/>
        <p:txBody>
          <a:bodyPr/>
          <a:lstStyle/>
          <a:p>
            <a:r>
              <a:t>1. 描述性统计分析：运用描述性统计方法对数据进行初步分析，如均值、标准差、频数分布等，以掌握数据的基本情况。</a:t>
            </a:r>
          </a:p>
          <a:p>
            <a:r>
              <a:t>2. 相关性分析：探讨员工满意度与其他变量（如组织分化）之间的关系，使用相关系数、回归分析等工具进行建模。</a:t>
            </a:r>
          </a:p>
          <a:p>
            <a:r>
              <a:t>3. 结构方程模型：运用结构方程模型等高级统计技术，同时考虑多个变量间的相互作用和影响效应，提高研究的精确度和深度。</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https://d.book118.com/976001040204010102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组织分化的定义与类型分析</vt:lpstr>
      <vt:lpstr> 组织分化的定义与类型分析</vt:lpstr>
      <vt:lpstr> 组织分化的定义与类型分析</vt:lpstr>
      <vt:lpstr> 员工满意度的概念与衡量方法</vt:lpstr>
      <vt:lpstr> 员工满意度的概念与衡量方法</vt:lpstr>
      <vt:lpstr> 员工满意度的概念与衡量方法</vt:lpstr>
      <vt:lpstr> 员工满意度的概念与衡量方法</vt:lpstr>
      <vt:lpstr> 理论框架构建及假设提出</vt:lpstr>
      <vt:lpstr> 理论框架构建及假设提出</vt:lpstr>
      <vt:lpstr> 理论框架构建及假设提出</vt:lpstr>
      <vt:lpstr> 理论框架构建及假设提出</vt:lpstr>
      <vt:lpstr> 研究对象选择与数据收集</vt:lpstr>
      <vt:lpstr> 研究对象选择与数据收集</vt:lpstr>
      <vt:lpstr> 研究对象选择与数据收集</vt:lpstr>
      <vt:lpstr> 研究对象选择与数据收集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2024-09-27T17:31:07.823</cp:lastPrinted>
  <dcterms:created xsi:type="dcterms:W3CDTF">2024-09-27T09:31:07Z</dcterms:created>
  <dcterms:modified xsi:type="dcterms:W3CDTF">2024-09-27T09:31:09Z</dcterms:modified>
</cp:coreProperties>
</file>