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2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69AE6F-790A-41C3-9FDF-58F8665E444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3.png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image" Target="../media/image3.png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tags" Target="../tags/tag6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1.xml" /><Relationship Id="rId3" Type="http://schemas.openxmlformats.org/officeDocument/2006/relationships/image" Target="../media/image3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image" Target="../media/image2.png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3.xml" /><Relationship Id="rId3" Type="http://schemas.openxmlformats.org/officeDocument/2006/relationships/image" Target="../media/image3.png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3.png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ECCAF-0F43-457F-B63F-B1161D3D0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F48A5-0542-47AE-B148-CC2DA08D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97E20-A211-4EF9-AED8-B85FE9D65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E0C61-B563-4C29-A41A-B6C38EFB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579D8-A9DD-441C-8C56-27F8C177E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48B3C-CCA3-4126-9D6F-E85815A4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4084F-9B52-48AA-BFFE-629B1EEC6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3F872-CFEA-4521-84E1-AC9A5088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F294E-A236-44B5-8A7F-E12AAD13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4DB65-0828-48C4-9E1F-340E2A2A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9426A-386F-4C1B-BC15-1221AC6F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4" name="署名"/>
          <p:cNvSpPr txBox="1">
            <a:spLocks noGrp="1"/>
          </p:cNvSpPr>
          <p:nvPr>
            <p:ph type="body" idx="15" hasCustomPrompt="1"/>
            <p:custDataLst>
              <p:tags r:id="rId3"/>
            </p:custDataLst>
          </p:nvPr>
        </p:nvSpPr>
        <p:spPr>
          <a:xfrm>
            <a:off x="4676140" y="4069715"/>
            <a:ext cx="610870" cy="19723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MiSans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666" name="矩形 13"/>
          <p:cNvSpPr/>
          <p:nvPr>
            <p:custDataLst>
              <p:tags r:id="rId4"/>
            </p:custDataLst>
          </p:nvPr>
        </p:nvSpPr>
        <p:spPr>
          <a:xfrm>
            <a:off x="2938780" y="984885"/>
            <a:ext cx="1627505" cy="503936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668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444500" y="3532505"/>
            <a:ext cx="5039995" cy="349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0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2023110" y="3532505"/>
            <a:ext cx="5039995" cy="349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2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2030095" y="3517265"/>
            <a:ext cx="5111750" cy="177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4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364490" y="3517265"/>
            <a:ext cx="5111750" cy="177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6" name="Freeform 8"/>
          <p:cNvSpPr/>
          <p:nvPr>
            <p:custDataLst>
              <p:tags r:id="rId9"/>
            </p:custDataLst>
          </p:nvPr>
        </p:nvSpPr>
        <p:spPr bwMode="auto">
          <a:xfrm>
            <a:off x="2890520" y="956945"/>
            <a:ext cx="168275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8" name="Freeform 8"/>
          <p:cNvSpPr/>
          <p:nvPr>
            <p:custDataLst>
              <p:tags r:id="rId10"/>
            </p:custDataLst>
          </p:nvPr>
        </p:nvSpPr>
        <p:spPr bwMode="auto">
          <a:xfrm>
            <a:off x="2957195" y="993775"/>
            <a:ext cx="1594485" cy="2159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0" name="Freeform 8"/>
          <p:cNvSpPr/>
          <p:nvPr>
            <p:custDataLst>
              <p:tags r:id="rId11"/>
            </p:custDataLst>
          </p:nvPr>
        </p:nvSpPr>
        <p:spPr bwMode="auto">
          <a:xfrm>
            <a:off x="2903220" y="6042025"/>
            <a:ext cx="168275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2" name="Freeform 8"/>
          <p:cNvSpPr/>
          <p:nvPr>
            <p:custDataLst>
              <p:tags r:id="rId12"/>
            </p:custDataLst>
          </p:nvPr>
        </p:nvSpPr>
        <p:spPr bwMode="auto">
          <a:xfrm>
            <a:off x="2913380" y="5998210"/>
            <a:ext cx="159448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4" name="标题"/>
          <p:cNvSpPr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038475" y="992505"/>
            <a:ext cx="1449070" cy="5033645"/>
          </a:xfrm>
          <a:prstGeom prst="rect">
            <a:avLst/>
          </a:prstGeom>
          <a:noFill/>
          <a:ln w="57150" cmpd="dbl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6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4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94798" y="1277937"/>
            <a:ext cx="10801877" cy="4987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图片333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92658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58360" y="508635"/>
            <a:ext cx="2875280" cy="182308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MiSans"/>
                <a:ea typeface="+mj-ea"/>
                <a:cs typeface="+mj-ea"/>
              </a:defRPr>
            </a:lvl1pPr>
          </a:lstStyle>
          <a:p>
            <a:pPr lv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节编号"/>
          <p:cNvSpPr txBox="1">
            <a:spLocks noGrp="1"/>
          </p:cNvSpPr>
          <p:nvPr>
            <p:ph type="body" idx="14" hasCustomPrompt="1"/>
            <p:custDataLst>
              <p:tags r:id="rId3"/>
            </p:custDataLst>
          </p:nvPr>
        </p:nvSpPr>
        <p:spPr>
          <a:xfrm>
            <a:off x="9105900" y="1824355"/>
            <a:ext cx="3099435" cy="503364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5300" b="0" i="0" u="none" strike="noStrike" kern="1200" cap="none" spc="0" normalizeH="0" baseline="0" noProof="1">
                <a:solidFill>
                  <a:schemeClr val="accent1">
                    <a:lumMod val="50000"/>
                    <a:alpha val="10000"/>
                  </a:schemeClr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2" name="矩形 13"/>
          <p:cNvSpPr/>
          <p:nvPr>
            <p:custDataLst>
              <p:tags r:id="rId4"/>
            </p:custDataLst>
          </p:nvPr>
        </p:nvSpPr>
        <p:spPr>
          <a:xfrm>
            <a:off x="7359650" y="1850390"/>
            <a:ext cx="1997075" cy="452882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714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5125720" y="4133850"/>
            <a:ext cx="4529455" cy="431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16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7063105" y="4133850"/>
            <a:ext cx="4529455" cy="431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18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7083425" y="4123055"/>
            <a:ext cx="459359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0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5038725" y="4123055"/>
            <a:ext cx="459359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2" name="Freeform 8"/>
          <p:cNvSpPr/>
          <p:nvPr>
            <p:custDataLst>
              <p:tags r:id="rId9"/>
            </p:custDataLst>
          </p:nvPr>
        </p:nvSpPr>
        <p:spPr bwMode="auto">
          <a:xfrm>
            <a:off x="7299960" y="1824990"/>
            <a:ext cx="206438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4" name="Freeform 8"/>
          <p:cNvSpPr/>
          <p:nvPr>
            <p:custDataLst>
              <p:tags r:id="rId10"/>
            </p:custDataLst>
          </p:nvPr>
        </p:nvSpPr>
        <p:spPr bwMode="auto">
          <a:xfrm>
            <a:off x="7381240" y="1858010"/>
            <a:ext cx="1956435" cy="1905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6" name="Freeform 8"/>
          <p:cNvSpPr/>
          <p:nvPr>
            <p:custDataLst>
              <p:tags r:id="rId11"/>
            </p:custDataLst>
          </p:nvPr>
        </p:nvSpPr>
        <p:spPr bwMode="auto">
          <a:xfrm>
            <a:off x="7315200" y="6395085"/>
            <a:ext cx="206438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8" name="Freeform 8"/>
          <p:cNvSpPr/>
          <p:nvPr>
            <p:custDataLst>
              <p:tags r:id="rId12"/>
            </p:custDataLst>
          </p:nvPr>
        </p:nvSpPr>
        <p:spPr bwMode="auto">
          <a:xfrm>
            <a:off x="7327900" y="6355715"/>
            <a:ext cx="195643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7517130" y="1953260"/>
            <a:ext cx="1626870" cy="4349750"/>
          </a:xfrm>
          <a:prstGeom prst="rect">
            <a:avLst/>
          </a:prstGeom>
          <a:noFill/>
          <a:ln w="57150" cmpd="dbl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69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400805" y="1277938"/>
            <a:ext cx="5095870" cy="497165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94798" y="1277938"/>
            <a:ext cx="5090401" cy="497165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599" y="6356350"/>
            <a:ext cx="2884199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73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0" rIns="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277938"/>
            <a:ext cx="5261475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r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95324" y="1854000"/>
            <a:ext cx="5255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0" rIns="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89324" y="1277938"/>
            <a:ext cx="5261476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r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599" y="6356350"/>
            <a:ext cx="2884199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77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37285" cy="160401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8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83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87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5324" y="357188"/>
            <a:ext cx="10801351" cy="58994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9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95325" y="1223645"/>
            <a:ext cx="10799474" cy="3892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tIns="3619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solidFill>
              <a:srgbClr val="DCD6CA"/>
            </a:solidFill>
            <a:prstDash val="solid"/>
          </a:ln>
        </p:spPr>
      </p:pic>
      <p:sp>
        <p:nvSpPr>
          <p:cNvPr id="1048798" name="署名"/>
          <p:cNvSpPr txBox="1">
            <a:spLocks noGrp="1"/>
          </p:cNvSpPr>
          <p:nvPr>
            <p:ph type="body" idx="14" hasCustomPrompt="1"/>
            <p:custDataLst>
              <p:tags r:id="rId3"/>
            </p:custDataLst>
          </p:nvPr>
        </p:nvSpPr>
        <p:spPr>
          <a:xfrm>
            <a:off x="4676140" y="4638358"/>
            <a:ext cx="610870" cy="144399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lIns="91440" tIns="45720" rIns="91440" bIns="45720" rtlCol="0" anchor="b" anchorCtr="0">
            <a:normAutofit/>
          </a:bodyPr>
          <a:lstStyle>
            <a:lvl1pPr algn="l">
              <a:defRPr spc="0">
                <a:solidFill>
                  <a:schemeClr val="accent1"/>
                </a:solidFill>
                <a:latin typeface="+mj-ea"/>
                <a:ea typeface="+mj-ea"/>
                <a:sym typeface="+mn-ea"/>
              </a:defRPr>
            </a:lvl1pPr>
          </a:lstStyle>
          <a:p>
            <a:pPr marL="0" marR="0" lvl="0" algn="r" fontAlgn="auto">
              <a:lnSpc>
                <a:spcPct val="100000"/>
              </a:lnSpc>
              <a:buClrTx/>
              <a:buSzTx/>
              <a:buFontTx/>
              <a:buNone/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800" name="矩形 11"/>
          <p:cNvSpPr/>
          <p:nvPr>
            <p:custDataLst>
              <p:tags r:id="rId4"/>
            </p:custDataLst>
          </p:nvPr>
        </p:nvSpPr>
        <p:spPr>
          <a:xfrm>
            <a:off x="2451735" y="984885"/>
            <a:ext cx="2041525" cy="503936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02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-36830" y="3528060"/>
            <a:ext cx="5039995" cy="4381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4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1943100" y="3528060"/>
            <a:ext cx="5039995" cy="4381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6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1961515" y="3515360"/>
            <a:ext cx="511175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8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-127635" y="3515360"/>
            <a:ext cx="511175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0" name="Freeform 8"/>
          <p:cNvSpPr/>
          <p:nvPr>
            <p:custDataLst>
              <p:tags r:id="rId9"/>
            </p:custDataLst>
          </p:nvPr>
        </p:nvSpPr>
        <p:spPr bwMode="auto">
          <a:xfrm>
            <a:off x="2390775" y="956945"/>
            <a:ext cx="211010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2" name="Freeform 8"/>
          <p:cNvSpPr/>
          <p:nvPr>
            <p:custDataLst>
              <p:tags r:id="rId10"/>
            </p:custDataLst>
          </p:nvPr>
        </p:nvSpPr>
        <p:spPr bwMode="auto">
          <a:xfrm>
            <a:off x="2473960" y="993775"/>
            <a:ext cx="1998980" cy="2159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4" name="Freeform 8"/>
          <p:cNvSpPr/>
          <p:nvPr>
            <p:custDataLst>
              <p:tags r:id="rId11"/>
            </p:custDataLst>
          </p:nvPr>
        </p:nvSpPr>
        <p:spPr bwMode="auto">
          <a:xfrm>
            <a:off x="2406650" y="6042025"/>
            <a:ext cx="211010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6" name="Freeform 8"/>
          <p:cNvSpPr/>
          <p:nvPr>
            <p:custDataLst>
              <p:tags r:id="rId12"/>
            </p:custDataLst>
          </p:nvPr>
        </p:nvSpPr>
        <p:spPr bwMode="auto">
          <a:xfrm>
            <a:off x="2419350" y="5998210"/>
            <a:ext cx="199898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标题 16"/>
          <p:cNvSpPr>
            <a:spLocks noGrp="1"/>
          </p:cNvSpPr>
          <p:nvPr>
            <p:ph type="title" hasCustomPrompt="1"/>
            <p:custDataLst>
              <p:tags r:id="rId16"/>
            </p:custDataLst>
          </p:nvPr>
        </p:nvSpPr>
        <p:spPr>
          <a:xfrm>
            <a:off x="2473960" y="1024254"/>
            <a:ext cx="1998980" cy="4973955"/>
          </a:xfrm>
          <a:noFill/>
          <a:ln w="57150" cap="flat" cmpd="dbl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lvl1pPr algn="ctr">
              <a:defRPr kumimoji="0" lang="zh-CN" altLang="en-US" sz="8000" b="0" i="0" u="none" strike="noStrike" cap="none" spc="0" normalizeH="0" baseline="0">
                <a:solidFill>
                  <a:schemeClr val="accent1"/>
                </a:solidFill>
              </a:defRPr>
            </a:lvl1pPr>
          </a:lstStyle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添加标题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101.xml" /><Relationship Id="rId14" Type="http://schemas.openxmlformats.org/officeDocument/2006/relationships/image" Target="../media/image3.png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55" name="VCG41N1357908821" descr="图片包含 伞, 飞行, 大, 空气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2" name="日期占位符 10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1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94800" y="1283677"/>
            <a:ext cx="10802400" cy="49685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Font typeface="Wingdings" panose="05000000000000000000" charset="0"/>
              <a:buChar char=""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194" r:id="rId2"/>
    <p:sldLayoutId id="2147506195" r:id="rId3"/>
    <p:sldLayoutId id="2147506196" r:id="rId4"/>
    <p:sldLayoutId id="2147506197" r:id="rId5"/>
    <p:sldLayoutId id="2147506198" r:id="rId6"/>
    <p:sldLayoutId id="2147506199" r:id="rId7"/>
    <p:sldLayoutId id="2147506200" r:id="rId8"/>
    <p:sldLayoutId id="2147506201" r:id="rId9"/>
    <p:sldLayoutId id="2147506202" r:id="rId10"/>
    <p:sldLayoutId id="214750620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0224023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2"/>
          <p:cNvSpPr>
            <a:spLocks noGrp="1"/>
          </p:cNvSpPr>
          <p:nvPr>
            <p:ph type="body" idx="15"/>
            <p:custDataLst>
              <p:tags r:id="rId3"/>
            </p:custDataLst>
          </p:nvPr>
        </p:nvSpPr>
        <p:spPr>
          <a:xfrm>
            <a:off x="4676140" y="4069715"/>
            <a:ext cx="610870" cy="197231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1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3038475" y="992505"/>
            <a:ext cx="1449070" cy="5033645"/>
          </a:xfrm>
        </p:spPr>
        <p:txBody>
          <a:bodyPr>
            <a:normAutofit fontScale="91852"/>
          </a:bodyPr>
          <a:lstStyle/>
          <a:p>
            <a:r>
              <a:rPr lang="zh-CN" altLang="en-US"/>
              <a:t>三国时期的形成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658360" y="508635"/>
            <a:ext cx="2875280" cy="182308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Freeform 7397"/>
          <p:cNvSpPr/>
          <p:nvPr>
            <p:custDataLst>
              <p:tags r:id="rId4"/>
            </p:custDataLst>
          </p:nvPr>
        </p:nvSpPr>
        <p:spPr bwMode="auto">
          <a:xfrm>
            <a:off x="4249015" y="2710181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58" name="Freeform 7397"/>
          <p:cNvSpPr/>
          <p:nvPr>
            <p:custDataLst>
              <p:tags r:id="rId5"/>
            </p:custDataLst>
          </p:nvPr>
        </p:nvSpPr>
        <p:spPr bwMode="auto">
          <a:xfrm>
            <a:off x="7619915" y="2710181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6"/>
            </p:custDataLst>
          </p:nvPr>
        </p:nvSpPr>
        <p:spPr>
          <a:xfrm>
            <a:off x="2122487" y="2402206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壹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62" name="标题"/>
          <p:cNvSpPr txBox="1"/>
          <p:nvPr>
            <p:custDataLst>
              <p:tags r:id="rId7"/>
            </p:custDataLst>
          </p:nvPr>
        </p:nvSpPr>
        <p:spPr>
          <a:xfrm>
            <a:off x="1283970" y="3442336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东汉末年的政治状况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64" name="序号"/>
          <p:cNvSpPr txBox="1"/>
          <p:nvPr>
            <p:custDataLst>
              <p:tags r:id="rId8"/>
            </p:custDataLst>
          </p:nvPr>
        </p:nvSpPr>
        <p:spPr>
          <a:xfrm>
            <a:off x="5484788" y="2402206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贰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9"/>
            </p:custDataLst>
          </p:nvPr>
        </p:nvSpPr>
        <p:spPr>
          <a:xfrm>
            <a:off x="4646271" y="3442336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军阀的崛起和混战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68" name="序号"/>
          <p:cNvSpPr txBox="1"/>
          <p:nvPr>
            <p:custDataLst>
              <p:tags r:id="rId10"/>
            </p:custDataLst>
          </p:nvPr>
        </p:nvSpPr>
        <p:spPr>
          <a:xfrm>
            <a:off x="8847088" y="2402206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叁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1"/>
            </p:custDataLst>
          </p:nvPr>
        </p:nvSpPr>
        <p:spPr>
          <a:xfrm>
            <a:off x="8008571" y="3442336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官渡之战和赤壁之战的影响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72" name="Freeform 7397"/>
          <p:cNvSpPr/>
          <p:nvPr>
            <p:custDataLst>
              <p:tags r:id="rId12"/>
            </p:custDataLst>
          </p:nvPr>
        </p:nvSpPr>
        <p:spPr bwMode="auto">
          <a:xfrm>
            <a:off x="5938765" y="4863467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13"/>
            </p:custDataLst>
          </p:nvPr>
        </p:nvSpPr>
        <p:spPr>
          <a:xfrm>
            <a:off x="3803638" y="4555492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肆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14"/>
            </p:custDataLst>
          </p:nvPr>
        </p:nvSpPr>
        <p:spPr>
          <a:xfrm>
            <a:off x="2965121" y="5595622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三国时期的政治经济和文化状况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78" name="序号"/>
          <p:cNvSpPr txBox="1"/>
          <p:nvPr>
            <p:custDataLst>
              <p:tags r:id="rId15"/>
            </p:custDataLst>
          </p:nvPr>
        </p:nvSpPr>
        <p:spPr>
          <a:xfrm>
            <a:off x="7165938" y="4555492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伍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80" name="标题"/>
          <p:cNvSpPr txBox="1"/>
          <p:nvPr>
            <p:custDataLst>
              <p:tags r:id="rId16"/>
            </p:custDataLst>
          </p:nvPr>
        </p:nvSpPr>
        <p:spPr>
          <a:xfrm>
            <a:off x="6327421" y="5595622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三国时期的结束和影响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1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东汉末年的政治状况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宦官和外戚的权力斗争</a:t>
            </a:r>
            <a:endParaRPr lang="zh-CN" altLang="en-US"/>
          </a:p>
        </p:txBody>
      </p:sp>
      <p:sp>
        <p:nvSpPr>
          <p:cNvPr id="1048984" name="矩形 38"/>
          <p:cNvSpPr/>
          <p:nvPr>
            <p:custDataLst>
              <p:tags r:id="rId2"/>
            </p:custDataLst>
          </p:nvPr>
        </p:nvSpPr>
        <p:spPr>
          <a:xfrm rot="204112">
            <a:off x="1310621" y="1277937"/>
            <a:ext cx="4243940" cy="221514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39"/>
          <p:cNvSpPr/>
          <p:nvPr>
            <p:custDataLst>
              <p:tags r:id="rId3"/>
            </p:custDataLst>
          </p:nvPr>
        </p:nvSpPr>
        <p:spPr>
          <a:xfrm>
            <a:off x="1315525" y="1278638"/>
            <a:ext cx="4243940" cy="22151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TextBox 2"/>
          <p:cNvSpPr txBox="1"/>
          <p:nvPr>
            <p:custDataLst>
              <p:tags r:id="rId4"/>
            </p:custDataLst>
          </p:nvPr>
        </p:nvSpPr>
        <p:spPr>
          <a:xfrm>
            <a:off x="1561418" y="1451674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宦官势力的发展：东汉中后期，宦官势力逐渐膨胀，把持朝政，压制士人。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0" name="矩形 100"/>
          <p:cNvSpPr/>
          <p:nvPr>
            <p:custDataLst>
              <p:tags r:id="rId5"/>
            </p:custDataLst>
          </p:nvPr>
        </p:nvSpPr>
        <p:spPr>
          <a:xfrm rot="204112">
            <a:off x="6631308" y="1277937"/>
            <a:ext cx="4243940" cy="221514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01"/>
          <p:cNvSpPr/>
          <p:nvPr>
            <p:custDataLst>
              <p:tags r:id="rId6"/>
            </p:custDataLst>
          </p:nvPr>
        </p:nvSpPr>
        <p:spPr>
          <a:xfrm>
            <a:off x="6636912" y="1278638"/>
            <a:ext cx="4243940" cy="22151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TextBox 2"/>
          <p:cNvSpPr txBox="1"/>
          <p:nvPr>
            <p:custDataLst>
              <p:tags r:id="rId7"/>
            </p:custDataLst>
          </p:nvPr>
        </p:nvSpPr>
        <p:spPr>
          <a:xfrm>
            <a:off x="6883506" y="1451674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外戚势力的崛起：随着宦官势力的扩大，外戚势力也开始崛起，与宦官势力展开激烈的权力斗争。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6" name="矩形 122"/>
          <p:cNvSpPr/>
          <p:nvPr>
            <p:custDataLst>
              <p:tags r:id="rId8"/>
            </p:custDataLst>
          </p:nvPr>
        </p:nvSpPr>
        <p:spPr>
          <a:xfrm rot="204112">
            <a:off x="1310621" y="4050018"/>
            <a:ext cx="4243940" cy="221514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23"/>
          <p:cNvSpPr/>
          <p:nvPr>
            <p:custDataLst>
              <p:tags r:id="rId9"/>
            </p:custDataLst>
          </p:nvPr>
        </p:nvSpPr>
        <p:spPr>
          <a:xfrm>
            <a:off x="1315525" y="4050719"/>
            <a:ext cx="4243940" cy="221514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TextBox 2"/>
          <p:cNvSpPr txBox="1"/>
          <p:nvPr>
            <p:custDataLst>
              <p:tags r:id="rId10"/>
            </p:custDataLst>
          </p:nvPr>
        </p:nvSpPr>
        <p:spPr>
          <a:xfrm>
            <a:off x="1560718" y="4223755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政治腐败：在宦官和外戚的权力斗争中，政治腐败现象日益严重，官员贪污受贿，百姓生活困苦。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02" name="矩形 89"/>
          <p:cNvSpPr/>
          <p:nvPr>
            <p:custDataLst>
              <p:tags r:id="rId11"/>
            </p:custDataLst>
          </p:nvPr>
        </p:nvSpPr>
        <p:spPr>
          <a:xfrm rot="204112">
            <a:off x="6631308" y="4050018"/>
            <a:ext cx="4243940" cy="221514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90"/>
          <p:cNvSpPr/>
          <p:nvPr>
            <p:custDataLst>
              <p:tags r:id="rId12"/>
            </p:custDataLst>
          </p:nvPr>
        </p:nvSpPr>
        <p:spPr>
          <a:xfrm>
            <a:off x="6636912" y="4050719"/>
            <a:ext cx="4243940" cy="221514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TextBox 2"/>
          <p:cNvSpPr txBox="1"/>
          <p:nvPr>
            <p:custDataLst>
              <p:tags r:id="rId13"/>
            </p:custDataLst>
          </p:nvPr>
        </p:nvSpPr>
        <p:spPr>
          <a:xfrm>
            <a:off x="6882105" y="4223755"/>
            <a:ext cx="3770367" cy="1829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民不聊生：由于政治腐败和连年战乱，百姓生活困苦，民不聊生。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地方割据的形成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黄巾起义的影响</a:t>
            </a:r>
            <a:endParaRPr lang="zh-CN" altLang="en-US"/>
          </a:p>
        </p:txBody>
      </p:sp>
      <p:sp>
        <p:nvSpPr>
          <p:cNvPr id="10490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15266" y="1277937"/>
            <a:ext cx="1338490" cy="134081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43803" y="3090431"/>
            <a:ext cx="2081905" cy="31753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动摇了东汉王朝的统治基础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2"/>
          <p:cNvSpPr/>
          <p:nvPr>
            <p:custDataLst>
              <p:tags r:id="rId4"/>
            </p:custDataLst>
          </p:nvPr>
        </p:nvSpPr>
        <p:spPr>
          <a:xfrm>
            <a:off x="1281659" y="2696559"/>
            <a:ext cx="1805837" cy="1278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22977" y="1277937"/>
            <a:ext cx="1338490" cy="134081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50835" y="3090431"/>
            <a:ext cx="2081905" cy="31753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引发了各地军阀割据混战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3"/>
          <p:cNvSpPr/>
          <p:nvPr>
            <p:custDataLst>
              <p:tags r:id="rId7"/>
            </p:custDataLst>
          </p:nvPr>
        </p:nvSpPr>
        <p:spPr>
          <a:xfrm>
            <a:off x="3889369" y="2696559"/>
            <a:ext cx="1805837" cy="1278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0008" y="1277937"/>
            <a:ext cx="1338490" cy="134081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8545" y="3090431"/>
            <a:ext cx="2081905" cy="31753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加速了东汉末年的政治崩溃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4"/>
          <p:cNvSpPr/>
          <p:nvPr>
            <p:custDataLst>
              <p:tags r:id="rId10"/>
            </p:custDataLst>
          </p:nvPr>
        </p:nvSpPr>
        <p:spPr>
          <a:xfrm>
            <a:off x="6495721" y="2696559"/>
            <a:ext cx="1805837" cy="1278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37039" y="1277937"/>
            <a:ext cx="1338490" cy="134081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65576" y="3090431"/>
            <a:ext cx="2081905" cy="31753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为三国时期的形成奠定了基础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5"/>
          <p:cNvSpPr/>
          <p:nvPr>
            <p:custDataLst>
              <p:tags r:id="rId13"/>
            </p:custDataLst>
          </p:nvPr>
        </p:nvSpPr>
        <p:spPr>
          <a:xfrm>
            <a:off x="9103432" y="2696559"/>
            <a:ext cx="1805837" cy="1278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3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军阀的崛起和混战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曹操、刘备、孙权的崛起</a:t>
            </a:r>
            <a:endParaRPr lang="zh-CN" altLang="en-US"/>
          </a:p>
        </p:txBody>
      </p:sp>
      <p:sp>
        <p:nvSpPr>
          <p:cNvPr id="1049202" name="矩形 15"/>
          <p:cNvSpPr/>
          <p:nvPr>
            <p:custDataLst>
              <p:tags r:id="rId2"/>
            </p:custDataLst>
          </p:nvPr>
        </p:nvSpPr>
        <p:spPr>
          <a:xfrm>
            <a:off x="1097807" y="1387989"/>
            <a:ext cx="10000306" cy="87930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曹操：通过政治手腕和军事才能，在混乱的北方逐渐崛起，最终统一北方。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17"/>
          <p:cNvSpPr/>
          <p:nvPr>
            <p:custDataLst>
              <p:tags r:id="rId3"/>
            </p:custDataLst>
          </p:nvPr>
        </p:nvSpPr>
        <p:spPr>
          <a:xfrm flipV="1">
            <a:off x="991089" y="1277937"/>
            <a:ext cx="1788627" cy="336827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 flipH="1">
            <a:off x="9412868" y="2041633"/>
            <a:ext cx="1788627" cy="336827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7"/>
          <p:cNvSpPr/>
          <p:nvPr>
            <p:custDataLst>
              <p:tags r:id="rId5"/>
            </p:custDataLst>
          </p:nvPr>
        </p:nvSpPr>
        <p:spPr>
          <a:xfrm>
            <a:off x="1097807" y="3332246"/>
            <a:ext cx="10000306" cy="87930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刘备：以仁义为本，在荆州和益州等地建立了蜀汉基业，与曹魏、孙吴形成三足鼎立之势。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29"/>
          <p:cNvSpPr/>
          <p:nvPr>
            <p:custDataLst>
              <p:tags r:id="rId6"/>
            </p:custDataLst>
          </p:nvPr>
        </p:nvSpPr>
        <p:spPr>
          <a:xfrm flipV="1">
            <a:off x="991089" y="3222194"/>
            <a:ext cx="1788627" cy="336827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30"/>
          <p:cNvSpPr/>
          <p:nvPr>
            <p:custDataLst>
              <p:tags r:id="rId7"/>
            </p:custDataLst>
          </p:nvPr>
        </p:nvSpPr>
        <p:spPr>
          <a:xfrm flipH="1">
            <a:off x="9412868" y="3985890"/>
            <a:ext cx="1788627" cy="336827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8"/>
            </p:custDataLst>
          </p:nvPr>
        </p:nvSpPr>
        <p:spPr>
          <a:xfrm>
            <a:off x="1097807" y="5276503"/>
            <a:ext cx="10000306" cy="87930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孙权：继承父兄基业，凭借江东地利和人材，稳固江东政权，与魏、蜀形成三国鼎立。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7"/>
          <p:cNvSpPr/>
          <p:nvPr>
            <p:custDataLst>
              <p:tags r:id="rId9"/>
            </p:custDataLst>
          </p:nvPr>
        </p:nvSpPr>
        <p:spPr>
          <a:xfrm flipV="1">
            <a:off x="991089" y="5166451"/>
            <a:ext cx="1788627" cy="336827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8"/>
          <p:cNvSpPr/>
          <p:nvPr>
            <p:custDataLst>
              <p:tags r:id="rId10"/>
            </p:custDataLst>
          </p:nvPr>
        </p:nvSpPr>
        <p:spPr>
          <a:xfrm flipH="1">
            <a:off x="9412868" y="5930147"/>
            <a:ext cx="1788627" cy="336827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赤壁之战的背景和过程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7" y="1552141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2" y="4283375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36825" y="2353589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11244" y="1723790"/>
            <a:ext cx="2451687" cy="117815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0" y="155277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7" y="4283375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821010" y="2353589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694798" y="1723790"/>
            <a:ext cx="2450253" cy="117815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0" y="3052174"/>
            <a:ext cx="2199993" cy="19821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背景：东汉末年，各地军阀混战，曹操统一北方后，意图南下统一全国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5" y="3052174"/>
            <a:ext cx="2199993" cy="19821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影响：赤壁之战奠定了三国鼎立的格局，成为历史上著名的以少胜多的战役之一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5" y="1565394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1" y="4295996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701174" y="2365579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3" y="1737042"/>
            <a:ext cx="2450253" cy="117815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90005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319345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171845" y="2390191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61654"/>
            <a:ext cx="2450253" cy="117815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88776"/>
            <a:ext cx="2199993" cy="19821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人物：曹操、刘备、孙权、周瑜等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4" y="3064164"/>
            <a:ext cx="2199993" cy="19821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过程：孙权、刘备联军在长江赤壁一带大破曹操军队，曹操败走华容道，最终未能统一全国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三国鼎立的格局形成</a:t>
            </a:r>
            <a:endParaRPr lang="zh-CN" altLang="en-US"/>
          </a:p>
        </p:txBody>
      </p:sp>
      <p:sp>
        <p:nvSpPr>
          <p:cNvPr id="1049328" name="圆角矩形 26"/>
          <p:cNvSpPr/>
          <p:nvPr>
            <p:custDataLst>
              <p:tags r:id="rId2"/>
            </p:custDataLst>
          </p:nvPr>
        </p:nvSpPr>
        <p:spPr>
          <a:xfrm>
            <a:off x="694798" y="1801667"/>
            <a:ext cx="2553193" cy="39403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28"/>
          <p:cNvSpPr/>
          <p:nvPr>
            <p:custDataLst>
              <p:tags r:id="rId3"/>
            </p:custDataLst>
          </p:nvPr>
        </p:nvSpPr>
        <p:spPr>
          <a:xfrm>
            <a:off x="697300" y="1801667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2" name="文本框 31"/>
          <p:cNvSpPr txBox="1"/>
          <p:nvPr>
            <p:custDataLst>
              <p:tags r:id="rId4"/>
            </p:custDataLst>
          </p:nvPr>
        </p:nvSpPr>
        <p:spPr>
          <a:xfrm>
            <a:off x="847413" y="2216354"/>
            <a:ext cx="2248077" cy="335323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军阀混战：东汉末年，各地军阀割据混战，形成了群雄并起的局面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29"/>
          <p:cNvSpPr/>
          <p:nvPr>
            <p:custDataLst>
              <p:tags r:id="rId5"/>
            </p:custDataLst>
          </p:nvPr>
        </p:nvSpPr>
        <p:spPr>
          <a:xfrm>
            <a:off x="3444367" y="1801667"/>
            <a:ext cx="2553193" cy="39403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32"/>
          <p:cNvSpPr/>
          <p:nvPr>
            <p:custDataLst>
              <p:tags r:id="rId6"/>
            </p:custDataLst>
          </p:nvPr>
        </p:nvSpPr>
        <p:spPr>
          <a:xfrm>
            <a:off x="3446869" y="1801667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34"/>
          <p:cNvSpPr txBox="1"/>
          <p:nvPr>
            <p:custDataLst>
              <p:tags r:id="rId7"/>
            </p:custDataLst>
          </p:nvPr>
        </p:nvSpPr>
        <p:spPr>
          <a:xfrm>
            <a:off x="3599483" y="2216354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赤壁之战：孙权、刘备联军在赤壁之战中击败曹操，奠定了三国鼎立的格局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3"/>
          <p:cNvSpPr/>
          <p:nvPr>
            <p:custDataLst>
              <p:tags r:id="rId8"/>
            </p:custDataLst>
          </p:nvPr>
        </p:nvSpPr>
        <p:spPr>
          <a:xfrm>
            <a:off x="6193935" y="1801667"/>
            <a:ext cx="2553193" cy="39403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4"/>
          <p:cNvSpPr/>
          <p:nvPr>
            <p:custDataLst>
              <p:tags r:id="rId9"/>
            </p:custDataLst>
          </p:nvPr>
        </p:nvSpPr>
        <p:spPr>
          <a:xfrm>
            <a:off x="6196437" y="1801667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216354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三分天下：经过长期的战争和政治演变，魏、蜀、吴三国鼎立，形成稳定的政治格局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8"/>
          <p:cNvSpPr/>
          <p:nvPr>
            <p:custDataLst>
              <p:tags r:id="rId11"/>
            </p:custDataLst>
          </p:nvPr>
        </p:nvSpPr>
        <p:spPr>
          <a:xfrm>
            <a:off x="8943504" y="1801667"/>
            <a:ext cx="2553193" cy="39403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9"/>
          <p:cNvSpPr/>
          <p:nvPr>
            <p:custDataLst>
              <p:tags r:id="rId12"/>
            </p:custDataLst>
          </p:nvPr>
        </p:nvSpPr>
        <p:spPr>
          <a:xfrm>
            <a:off x="8946006" y="1801667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10"/>
          <p:cNvSpPr txBox="1"/>
          <p:nvPr>
            <p:custDataLst>
              <p:tags r:id="rId13"/>
            </p:custDataLst>
          </p:nvPr>
        </p:nvSpPr>
        <p:spPr>
          <a:xfrm>
            <a:off x="9097995" y="2216354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相互制衡：三国之间互相制衡，避免了大规模战争的发生，维持了相对稳定的政治局面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官渡之战和赤壁之战的影响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https://d.book118.com/976002240231010034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PLACING_PICTURE_USER_VIEWPORT" val="{&quot;height&quot;:3306.508661417323,&quot;width&quot;:2345.3811023622047}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08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  <p:tag name="KSO_WM_TEMPLATE_THUMBS_INDEX" val="1、11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50.3&quot;,&quot;top&quot;:&quot;42.3&quot;,&quot;width&quot;:&quot;296.25&quot;,&quot;height&quot;:&quot;448.85&quot;}"/>
  <p:tag name="KSO_WM_SLIDE_ID" val="custom2023025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  <p:tag name="KSO_WM_TEMPLATE_THUMBS_INDEX" val="1、11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0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1_1"/>
  <p:tag name="KSO_WM_UNIT_INDEX" val="1_1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2_1"/>
  <p:tag name="KSO_WM_UNIT_INDEX" val="1_2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2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3_1"/>
  <p:tag name="KSO_WM_UNIT_INDEX" val="1_3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2*l_h_i*1_3_2"/>
  <p:tag name="KSO_WM_UNIT_INDEX" val="1_3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5">
      <a:dk1>
        <a:sysClr val="windowText" lastClr="000000"/>
      </a:dk1>
      <a:lt1>
        <a:sysClr val="window" lastClr="FFFFFF"/>
      </a:lt1>
      <a:dk2>
        <a:srgbClr val="4E433C"/>
      </a:dk2>
      <a:lt2>
        <a:srgbClr val="E9E5E2"/>
      </a:lt2>
      <a:accent1>
        <a:srgbClr val="635149"/>
      </a:accent1>
      <a:accent2>
        <a:srgbClr val="819F8C"/>
      </a:accent2>
      <a:accent3>
        <a:srgbClr val="8ECAA9"/>
      </a:accent3>
      <a:accent4>
        <a:srgbClr val="9496C6"/>
      </a:accent4>
      <a:accent5>
        <a:srgbClr val="678AB1"/>
      </a:accent5>
      <a:accent6>
        <a:srgbClr val="DB7A3F"/>
      </a:accent6>
      <a:hlink>
        <a:srgbClr val="0563C1"/>
      </a:hlink>
      <a:folHlink>
        <a:srgbClr val="954F72"/>
      </a:folHlink>
    </a:clrScheme>
    <a:fontScheme name="自定义 21">
      <a:majorFont>
        <a:latin typeface="汉仪细秀体简 L"/>
        <a:ea typeface="汉仪细秀体简 L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汉仪细秀体简 L</vt:lpstr>
      <vt:lpstr>MiSans</vt:lpstr>
      <vt:lpstr>Wingdings</vt:lpstr>
      <vt:lpstr>Calibri Light</vt:lpstr>
      <vt:lpstr>MiSans Normal</vt:lpstr>
      <vt:lpstr>微软雅黑</vt:lpstr>
      <vt:lpstr>宋体</vt:lpstr>
      <vt:lpstr>Office Theme</vt:lpstr>
      <vt:lpstr>三国时期的形成</vt:lpstr>
      <vt:lpstr>目录</vt:lpstr>
      <vt:lpstr>东汉末年的政治状况</vt:lpstr>
      <vt:lpstr>宦官和外戚的权力斗争</vt:lpstr>
      <vt:lpstr>地方割据的形成</vt:lpstr>
      <vt:lpstr>黄巾起义的影响</vt:lpstr>
      <vt:lpstr>军阀的崛起和混战</vt:lpstr>
      <vt:lpstr>曹操、刘备、孙权的崛起</vt:lpstr>
      <vt:lpstr>赤壁之战的背景和过程</vt:lpstr>
      <vt:lpstr>三国鼎立的格局形成</vt:lpstr>
      <vt:lpstr>官渡之战和赤壁之战的影响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2024-09-04T10:05:16.512</cp:lastPrinted>
  <dcterms:created xsi:type="dcterms:W3CDTF">2024-09-04T02:05:16Z</dcterms:created>
  <dcterms:modified xsi:type="dcterms:W3CDTF">2024-09-04T02:05:19Z</dcterms:modified>
</cp:coreProperties>
</file>