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8BD48-692E-4704-B33F-274C46CB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CD516-26D6-4D7D-90B1-AB8C2417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34E91-1561-4E1D-9365-2FEDBB1B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96E39-90F7-453D-A16B-CC5EF30E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07882-FB4C-4890-A01E-9CA8D0B1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226F3-8EF2-473A-BCDC-0B4BD8BAE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CFC3A-CE9B-4FF0-BE75-0CD16EB4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36C07-656D-42EE-B521-A35E89EA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D04BB-FDF2-4F9E-A4FE-207B8971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4C50A-E18F-45E8-96E6-807319F5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AE361-E051-43F4-8AFC-FB919AD5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31" Type="http://schemas.openxmlformats.org/officeDocument/2006/relationships/tags" Target="../tags/tag159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33" Type="http://schemas.openxmlformats.org/officeDocument/2006/relationships/tags" Target="../tags/tag20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1023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唇部损伤查房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唇部损伤相关知识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唇部损伤相关知识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唇部结构与功能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唇部结构：主要由皮肤、皮下组织、肌肉和黏膜组成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唇部功能：具有保护口腔、辅助发音、参与咀嚼等功能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唇部损伤类型：包括裂伤、挫伤、烫伤、咬伤等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唇部损伤处理：根据损伤类型和程度，采取相应的治疗措施，如清创缝合、抗感染、止痛等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唇部损伤类型及原因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创伤性损伤：外力撞击、咬伤、撕裂等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化学性损伤：接触强酸、强碱等化学物质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物理性损伤：高温、低温、紫外线等物理因素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感染性损伤：细菌、病毒等微生物感染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过敏性损伤：接触过敏原，如化妆品、食物等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自身免疫性损伤：自身免疫系统异常，如系统性红斑狼疮等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唇部损伤对口腔功能的影响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影响咀嚼功能：唇部损伤可能导致咀嚼困难，影响进食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影响发音功能：唇部损伤可能导致发音不清晰，影响交流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影响美观：唇部损伤可能导致面部畸形，影响美观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影响心理健康：唇部损伤可能导致患者自卑、焦虑等心理问题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现病史：1周前因意外摔倒，导致唇部损伤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家族史：无特殊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辅助检查：血常规、尿常规、生化全套等检查结果正常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主诉：唇部损伤，疼痛，肿胀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既往史：无特殊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体格检查：唇部肿胀，有伤口，无感染迹象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唇部损伤情况及治疗过程</a:t>
            </a:r>
            <a:endParaRPr lang="zh-CN" altLang="en-US"/>
          </a:p>
        </p:txBody>
      </p:sp>
      <p:sp>
        <p:nvSpPr>
          <p:cNvPr id="8" name="圆角矩形 5"/>
          <p:cNvSpPr/>
          <p:nvPr>
            <p:custDataLst>
              <p:tags r:id="rId2"/>
            </p:custDataLst>
          </p:nvPr>
        </p:nvSpPr>
        <p:spPr>
          <a:xfrm>
            <a:off x="784518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5"/>
          </a:solidFill>
          <a:ln>
            <a:noFill/>
          </a:ln>
          <a:effectLst>
            <a:outerShdw blurRad="114300" dist="25400" dir="18000000" rotWithShape="0">
              <a:schemeClr val="accent5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168"/>
          <p:cNvSpPr/>
          <p:nvPr>
            <p:custDataLst>
              <p:tags r:id="rId3"/>
            </p:custDataLst>
          </p:nvPr>
        </p:nvSpPr>
        <p:spPr>
          <a:xfrm>
            <a:off x="608330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4"/>
            </p:custDataLst>
          </p:nvPr>
        </p:nvSpPr>
        <p:spPr>
          <a:xfrm>
            <a:off x="3154121" y="1805934"/>
            <a:ext cx="524734" cy="525373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14300" dir="4020000" sx="79000" sy="79000" algn="t" rotWithShape="0">
              <a:schemeClr val="accent5">
                <a:lumMod val="75000"/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1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2" name="圆角矩形 6"/>
          <p:cNvSpPr/>
          <p:nvPr>
            <p:custDataLst>
              <p:tags r:id="rId5"/>
            </p:custDataLst>
          </p:nvPr>
        </p:nvSpPr>
        <p:spPr>
          <a:xfrm>
            <a:off x="4589161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3"/>
          </a:solidFill>
          <a:ln>
            <a:noFill/>
          </a:ln>
          <a:effectLst>
            <a:outerShdw blurRad="114300" dist="25400" dir="18000000" rotWithShape="0">
              <a:schemeClr val="accent3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7"/>
          <p:cNvSpPr/>
          <p:nvPr>
            <p:custDataLst>
              <p:tags r:id="rId6"/>
            </p:custDataLst>
          </p:nvPr>
        </p:nvSpPr>
        <p:spPr>
          <a:xfrm>
            <a:off x="4412973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7"/>
            </p:custDataLst>
          </p:nvPr>
        </p:nvSpPr>
        <p:spPr>
          <a:xfrm>
            <a:off x="6941529" y="1805934"/>
            <a:ext cx="524734" cy="52537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54000" dist="114300" dir="4020000" sx="79000" sy="79000" algn="t" rotWithShape="0">
              <a:schemeClr val="accent3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2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6" name="圆角矩形 10"/>
          <p:cNvSpPr/>
          <p:nvPr>
            <p:custDataLst>
              <p:tags r:id="rId8"/>
            </p:custDataLst>
          </p:nvPr>
        </p:nvSpPr>
        <p:spPr>
          <a:xfrm>
            <a:off x="8358694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>
            <a:noFill/>
          </a:ln>
          <a:effectLst>
            <a:outerShdw blurRad="114300" dist="25400" dir="18000000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1"/>
          <p:cNvSpPr/>
          <p:nvPr>
            <p:custDataLst>
              <p:tags r:id="rId9"/>
            </p:custDataLst>
          </p:nvPr>
        </p:nvSpPr>
        <p:spPr>
          <a:xfrm>
            <a:off x="8182506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0"/>
            </p:custDataLst>
          </p:nvPr>
        </p:nvSpPr>
        <p:spPr>
          <a:xfrm>
            <a:off x="10728936" y="1805934"/>
            <a:ext cx="524734" cy="52537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54000" dist="114300" dir="4020000" sx="79000" sy="79000" algn="t" rotWithShape="0">
              <a:schemeClr val="accent1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3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0" name="圆角矩形 15"/>
          <p:cNvSpPr/>
          <p:nvPr>
            <p:custDataLst>
              <p:tags r:id="rId11"/>
            </p:custDataLst>
          </p:nvPr>
        </p:nvSpPr>
        <p:spPr>
          <a:xfrm>
            <a:off x="784518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6"/>
          </a:solidFill>
          <a:ln>
            <a:noFill/>
          </a:ln>
          <a:effectLst>
            <a:outerShdw blurRad="114300" dist="25400" dir="18000000" rotWithShape="0">
              <a:schemeClr val="accent6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圆角矩形 16"/>
          <p:cNvSpPr/>
          <p:nvPr>
            <p:custDataLst>
              <p:tags r:id="rId12"/>
            </p:custDataLst>
          </p:nvPr>
        </p:nvSpPr>
        <p:spPr>
          <a:xfrm>
            <a:off x="608330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3"/>
            </p:custDataLst>
          </p:nvPr>
        </p:nvSpPr>
        <p:spPr>
          <a:xfrm>
            <a:off x="3154760" y="4532382"/>
            <a:ext cx="524734" cy="525373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54000" dist="114300" dir="4020000" sx="79000" sy="79000" algn="t" rotWithShape="0">
              <a:schemeClr val="accent6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4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4" name="圆角矩形 19"/>
          <p:cNvSpPr/>
          <p:nvPr>
            <p:custDataLst>
              <p:tags r:id="rId14"/>
            </p:custDataLst>
          </p:nvPr>
        </p:nvSpPr>
        <p:spPr>
          <a:xfrm>
            <a:off x="4589161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2"/>
          </a:solidFill>
          <a:ln>
            <a:noFill/>
          </a:ln>
          <a:effectLst>
            <a:outerShdw blurRad="114300" dist="25400" dir="18000000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圆角矩形 20"/>
          <p:cNvSpPr/>
          <p:nvPr>
            <p:custDataLst>
              <p:tags r:id="rId15"/>
            </p:custDataLst>
          </p:nvPr>
        </p:nvSpPr>
        <p:spPr>
          <a:xfrm>
            <a:off x="4412973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16"/>
            </p:custDataLst>
          </p:nvPr>
        </p:nvSpPr>
        <p:spPr>
          <a:xfrm>
            <a:off x="6942167" y="4532382"/>
            <a:ext cx="524734" cy="52537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54000" dist="114300" dir="4020000" sx="79000" sy="79000" algn="t" rotWithShape="0">
              <a:schemeClr val="accent2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5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8" name="圆角矩形 23"/>
          <p:cNvSpPr/>
          <p:nvPr>
            <p:custDataLst>
              <p:tags r:id="rId17"/>
            </p:custDataLst>
          </p:nvPr>
        </p:nvSpPr>
        <p:spPr>
          <a:xfrm>
            <a:off x="8358694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4"/>
          </a:solidFill>
          <a:ln>
            <a:noFill/>
          </a:ln>
          <a:effectLst>
            <a:outerShdw blurRad="114300" dist="25400" dir="18000000" rotWithShape="0">
              <a:schemeClr val="accent4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圆角矩形 24"/>
          <p:cNvSpPr/>
          <p:nvPr>
            <p:custDataLst>
              <p:tags r:id="rId18"/>
            </p:custDataLst>
          </p:nvPr>
        </p:nvSpPr>
        <p:spPr>
          <a:xfrm>
            <a:off x="8182506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19"/>
            </p:custDataLst>
          </p:nvPr>
        </p:nvSpPr>
        <p:spPr>
          <a:xfrm>
            <a:off x="10729574" y="4532382"/>
            <a:ext cx="524734" cy="525373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254000" dist="114300" dir="4020000" sx="79000" sy="79000" algn="t" rotWithShape="0">
              <a:schemeClr val="accent4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6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20"/>
            </p:custDataLst>
          </p:nvPr>
        </p:nvSpPr>
        <p:spPr>
          <a:xfrm>
            <a:off x="787072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患者基本信息：年龄、性别、职业等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4592991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损伤原因：外伤、烧伤、化学物质损伤等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22"/>
            </p:custDataLst>
          </p:nvPr>
        </p:nvSpPr>
        <p:spPr>
          <a:xfrm>
            <a:off x="8360609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损伤程度：轻度、中度、重度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3"/>
            </p:custDataLst>
          </p:nvPr>
        </p:nvSpPr>
        <p:spPr>
          <a:xfrm>
            <a:off x="8360609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预防措施：避免外伤、正确使用防护设备等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4"/>
            </p:custDataLst>
          </p:nvPr>
        </p:nvSpPr>
        <p:spPr>
          <a:xfrm>
            <a:off x="4592991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治疗效果：恢复情况、并发症等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5"/>
            </p:custDataLst>
          </p:nvPr>
        </p:nvSpPr>
        <p:spPr>
          <a:xfrm>
            <a:off x="784518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治疗方案：清创、缝合、植皮等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病例特点及难点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唇部损伤类型：撕裂伤、挫伤、咬伤等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损伤程度：轻、中、重度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损伤原因：交通事故、运动损伤、打架斗殴等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治疗难点：伤口愈合、疤痕形成、功能恢复等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原因：唇部损伤、炎症、神经压迫等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护理措施：止痛药、冷敷、保持口腔卫生等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预防措施：避免外伤、注意口腔卫生、定期检查等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症状：疼痛、肿胀、灼热感等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病因：细菌、病毒、真菌等微生物感染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症状：红肿、疼痛、发热、化脓等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护理措施：保持口腔清洁，使用抗生素，加强营养等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预防措施：注意口腔卫生，避免损伤，提高免疫力等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https://d.book118.com/976021023242010051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3"/>
  <p:tag name="KSO_WM_UNIT_INDEX" val="1_1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1"/>
  <p:tag name="KSO_WM_UNIT_INDEX" val="1_1_1"/>
  <p:tag name="KSO_WM_UNIT_LAYERLEVEL" val="1_1_1"/>
  <p:tag name="KSO_WM_UNIT_SHADOW_SCHEMECOLOR_INDEX" val="9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3"/>
  <p:tag name="KSO_WM_UNIT_INDEX" val="1_2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1"/>
  <p:tag name="KSO_WM_UNIT_INDEX" val="1_2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1"/>
  <p:tag name="KSO_WM_UNIT_INDEX" val="1_3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3"/>
  <p:tag name="KSO_WM_UNIT_INDEX" val="1_4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1"/>
  <p:tag name="KSO_WM_UNIT_INDEX" val="1_4_1"/>
  <p:tag name="KSO_WM_UNIT_LAYERLEVEL" val="1_1_1"/>
  <p:tag name="KSO_WM_UNIT_SHADOW_SCHEMECOLOR_INDEX" val="10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3"/>
  <p:tag name="KSO_WM_UNIT_INDEX" val="1_5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1"/>
  <p:tag name="KSO_WM_UNIT_INDEX" val="1_5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3"/>
  <p:tag name="KSO_WM_UNIT_INDEX" val="1_6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1"/>
  <p:tag name="KSO_WM_UNIT_INDEX" val="1_6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微软雅黑</vt:lpstr>
      <vt:lpstr>宋体</vt:lpstr>
      <vt:lpstr>Office Theme</vt:lpstr>
      <vt:lpstr>唇部损伤查房</vt:lpstr>
      <vt:lpstr>目录</vt:lpstr>
      <vt:lpstr>唇部损伤相关知识</vt:lpstr>
      <vt:lpstr>唇部结构与功能</vt:lpstr>
      <vt:lpstr>唇部损伤类型及原因</vt:lpstr>
      <vt:lpstr>唇部损伤对口腔功能的影响</vt:lpstr>
      <vt:lpstr>病例汇报</vt:lpstr>
      <vt:lpstr>病例基本信息</vt:lpstr>
      <vt:lpstr>唇部损伤情况及治疗过程</vt:lpstr>
      <vt:lpstr>病例特点及难点</vt:lpstr>
      <vt:lpstr>护理诊断</vt:lpstr>
      <vt:lpstr>疼痛</vt:lpstr>
      <vt:lpstr>感染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2024-09-18T01:29:05.077</cp:lastPrinted>
  <dcterms:created xsi:type="dcterms:W3CDTF">2024-09-17T17:29:05Z</dcterms:created>
  <dcterms:modified xsi:type="dcterms:W3CDTF">2024-09-17T17:29:08Z</dcterms:modified>
</cp:coreProperties>
</file>