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4A0D44B-620B-4045-B73B-E45AE8AB14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247ED6-1577-4654-BB0C-8B055AA69D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B50248-AE18-430D-8D9B-F7C75C0FFE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D908498-8518-4394-A91B-0FC47848BE5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3AD858-EFE7-4793-9B40-840E8A11FA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5B8CF8-D5A7-4FD8-B8A9-971B804278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AF39350-FDF8-48DF-A4E9-2B9B5DAF7E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6A8CB31-D01E-47FE-BCE3-B91DAA8573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4C4345C-63FA-401C-9805-A6C487D0D7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77A7B8-C46F-4BD6-AA98-BCC734E87B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48E71B-49DB-4C7D-8357-E8AEBB1F1E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6105125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汇报人：XX</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大数据可视化管控平台系统的数据存储与管理</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2024-01-17</a:t>
            </a:r>
          </a:p>
        </p:txBody>
      </p:sp>
      <p:sp>
        <p:nvSpPr>
          <p:cNvPr id="5" name="AutoShape 5"/>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5116739" y="1218945"/>
            <a:ext cx="1958523" cy="1958523"/>
            <a:chOff x="5116739" y="1218945"/>
            <a:chExt cx="1958523" cy="1958523"/>
          </a:xfrm>
        </p:grpSpPr>
        <p:sp>
          <p:nvSpPr>
            <p:cNvPr id="7" name="Freeform 7"/>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572171" y="516087"/>
            <a:ext cx="715670" cy="715670"/>
            <a:chOff x="572171" y="516087"/>
            <a:chExt cx="715670" cy="715670"/>
          </a:xfrm>
        </p:grpSpPr>
        <p:sp>
          <p:nvSpPr>
            <p:cNvPr id="4" name="Freeform 4"/>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7" name="AutoShape 7"/>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8" name="Connector 8"/>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9" name="TextBox 9"/>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大数据可视化管控平台系统概述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数据存储技术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数据管理技术</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大数据可视化管控平台系统应用实践</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挑战与展望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随着互联网、物联网等技术的快速发展，数据量呈现爆炸式增长，大数据已经成为推动社会进步的重要力量。</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大数据时代的到来</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为了更好地理解和分析大数据，需要将海量的数据以直观、易懂的图形化方式展现出来，大数据可视化技术应运而生。</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数据可视化的需求</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为了实现对大数据的有效管理和控制，需要构建一个大数据可视化管控平台系统，以提供全面的数据存储、处理、分析和可视化功能。</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管控平台的重要性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992337" y="2672075"/>
            <a:ext cx="2207272" cy="22072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04</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05</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06</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03</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02</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目的：构建一个大数据可视化管控平台系统，实现对海量数据的存储、管理、分析和可视化，提高数据的利用效率和价值。</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任务</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设计和开发高效、稳定的数据存储和管理系统；</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实现数据的快速处理和分析；</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提供丰富的数据可视化工具和功能；</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确保系统的安全性和可靠性。</a:t>
            </a:r>
          </a:p>
        </p:txBody>
      </p:sp>
      <p:sp>
        <p:nvSpPr>
          <p:cNvPr id="15" name="Freeform 15"/>
          <p:cNvSpPr/>
          <p:nvPr/>
        </p:nvSpPr>
        <p:spPr>
          <a:xfrm>
            <a:off x="5496912" y="3176650"/>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138835" y="1977064"/>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816433" y="1969991"/>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138835"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816433" y="4303295"/>
            <a:ext cx="72330" cy="723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228892" y="4370070"/>
            <a:ext cx="1623706" cy="976801"/>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Freeform 7"/>
          <p:cNvSpPr/>
          <p:nvPr/>
        </p:nvSpPr>
        <p:spPr>
          <a:xfrm>
            <a:off x="4173874" y="4336835"/>
            <a:ext cx="865272" cy="168353"/>
          </a:xfrm>
          <a:custGeom>
            <a:rect l="l" t="t" r="r" b="b"/>
            <a:pathLst>
              <a:path w="1819275" h="301625">
                <a:moveTo>
                  <a:pt x="1819275" y="301625"/>
                </a:moveTo>
                <a:lnTo>
                  <a:pt x="0" y="301625"/>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Freeform 8"/>
          <p:cNvSpPr/>
          <p:nvPr/>
        </p:nvSpPr>
        <p:spPr>
          <a:xfrm>
            <a:off x="4189230" y="2014654"/>
            <a:ext cx="1667161" cy="416135"/>
          </a:xfrm>
          <a:custGeom>
            <a:rect l="l" t="t" r="r" b="b"/>
            <a:pathLst>
              <a:path w="1803400" h="673100">
                <a:moveTo>
                  <a:pt x="1803400" y="673100"/>
                </a:moveTo>
                <a:lnTo>
                  <a:pt x="1803400" y="0"/>
                </a:lnTo>
                <a:lnTo>
                  <a:pt x="0"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Freeform 9"/>
          <p:cNvSpPr/>
          <p:nvPr/>
        </p:nvSpPr>
        <p:spPr>
          <a:xfrm>
            <a:off x="6679700" y="2014653"/>
            <a:ext cx="1172899" cy="1487049"/>
          </a:xfrm>
          <a:custGeom>
            <a:rect l="l" t="t" r="r" b="b"/>
            <a:pathLst>
              <a:path w="1736725" h="884238">
                <a:moveTo>
                  <a:pt x="0" y="884238"/>
                </a:moveTo>
                <a:lnTo>
                  <a:pt x="1736725" y="884238"/>
                </a:lnTo>
                <a:lnTo>
                  <a:pt x="1736725" y="0"/>
                </a:lnTo>
              </a:path>
            </a:pathLst>
          </a:custGeom>
          <a:noFill/>
          <a:ln w="9525">
            <a:solidFill>
              <a:schemeClr val="accent1">
                <a:alpha val="100000"/>
              </a:schemeClr>
            </a:solidFill>
            <a:prstDash val="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Freeform 10"/>
          <p:cNvSpPr/>
          <p:nvPr/>
        </p:nvSpPr>
        <p:spPr>
          <a:xfrm>
            <a:off x="5629398" y="1949322"/>
            <a:ext cx="840064" cy="1073321"/>
          </a:xfrm>
          <a:custGeom>
            <a:rect l="l" t="t" r="r" b="b"/>
            <a:pathLst>
              <a:path w="1774574" h="1097009">
                <a:moveTo>
                  <a:pt x="887287" y="0"/>
                </a:moveTo>
                <a:lnTo>
                  <a:pt x="1774574" y="1097009"/>
                </a:lnTo>
                <a:lnTo>
                  <a:pt x="0" y="1097009"/>
                </a:lnTo>
                <a:lnTo>
                  <a:pt x="887287" y="0"/>
                </a:ln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281069" y="3155633"/>
            <a:ext cx="1536722" cy="757109"/>
          </a:xfrm>
          <a:custGeom>
            <a:rect l="l" t="t" r="r" b="b"/>
            <a:pathLst>
              <a:path w="3246216" h="773818">
                <a:moveTo>
                  <a:pt x="625883" y="0"/>
                </a:moveTo>
                <a:lnTo>
                  <a:pt x="2620333" y="0"/>
                </a:lnTo>
                <a:lnTo>
                  <a:pt x="3246216" y="773818"/>
                </a:lnTo>
                <a:lnTo>
                  <a:pt x="0" y="773818"/>
                </a:lnTo>
                <a:lnTo>
                  <a:pt x="625883" y="0"/>
                </a:lnTo>
                <a:close/>
              </a:path>
            </a:pathLst>
          </a:cu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32740" y="4045732"/>
            <a:ext cx="2233381" cy="757108"/>
          </a:xfrm>
          <a:custGeom>
            <a:rect l="l" t="t" r="r" b="b"/>
            <a:pathLst>
              <a:path w="4717856" h="773817">
                <a:moveTo>
                  <a:pt x="625882" y="0"/>
                </a:moveTo>
                <a:lnTo>
                  <a:pt x="4091974" y="0"/>
                </a:lnTo>
                <a:lnTo>
                  <a:pt x="4717856" y="773817"/>
                </a:lnTo>
                <a:lnTo>
                  <a:pt x="0" y="773817"/>
                </a:lnTo>
                <a:lnTo>
                  <a:pt x="625882" y="0"/>
                </a:lnTo>
                <a:close/>
              </a:path>
            </a:pathLst>
          </a:cu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537832" y="4935828"/>
            <a:ext cx="3023197" cy="876135"/>
          </a:xfrm>
          <a:custGeom>
            <a:rect l="l" t="t" r="r" b="b"/>
            <a:pathLst>
              <a:path w="6386287" h="895470">
                <a:moveTo>
                  <a:pt x="724278" y="0"/>
                </a:moveTo>
                <a:lnTo>
                  <a:pt x="5662010" y="0"/>
                </a:lnTo>
                <a:lnTo>
                  <a:pt x="6386287" y="895470"/>
                </a:lnTo>
                <a:lnTo>
                  <a:pt x="0" y="895470"/>
                </a:lnTo>
                <a:lnTo>
                  <a:pt x="72427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629398" y="2448724"/>
            <a:ext cx="840064"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01</a:t>
            </a:r>
            <a:endParaRPr lang="en-US" sz="1100"/>
          </a:p>
        </p:txBody>
      </p:sp>
      <p:sp>
        <p:nvSpPr>
          <p:cNvPr id="15" name="AutoShape 15"/>
          <p:cNvSpPr/>
          <p:nvPr/>
        </p:nvSpPr>
        <p:spPr>
          <a:xfrm>
            <a:off x="5445167" y="3298956"/>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02</a:t>
            </a:r>
            <a:endParaRPr lang="en-US" sz="1100"/>
          </a:p>
        </p:txBody>
      </p:sp>
      <p:sp>
        <p:nvSpPr>
          <p:cNvPr id="16" name="AutoShape 16"/>
          <p:cNvSpPr/>
          <p:nvPr/>
        </p:nvSpPr>
        <p:spPr>
          <a:xfrm>
            <a:off x="5445167" y="4180884"/>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FFFFF">
                    <a:alpha val="100000"/>
                  </a:srgbClr>
                </a:solidFill>
                <a:latin typeface="Microsoft Yahei"/>
                <a:ea typeface="Microsoft Yahei"/>
                <a:cs typeface="Microsoft Yahei"/>
              </a:rPr>
              <a:t>03</a:t>
            </a:r>
            <a:endParaRPr lang="en-US" sz="1100"/>
          </a:p>
        </p:txBody>
      </p:sp>
      <p:sp>
        <p:nvSpPr>
          <p:cNvPr id="17" name="AutoShape 17"/>
          <p:cNvSpPr/>
          <p:nvPr/>
        </p:nvSpPr>
        <p:spPr>
          <a:xfrm>
            <a:off x="5445167" y="5130220"/>
            <a:ext cx="1208526" cy="477774"/>
          </a:xfrm>
          <a:prstGeom prst="rect">
            <a:avLst/>
          </a:prstGeom>
          <a:noFill/>
        </p:spPr>
        <p:txBody>
          <a:bodyPr vert="horz" wrap="square" lIns="114300" tIns="57150" rIns="114300" bIns="571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defRPr/>
            </a:pPr>
            <a:r>
              <a:rPr lang="en-US" sz="2775" b="1">
                <a:solidFill>
                  <a:srgbClr val="FDFDFD">
                    <a:alpha val="100000"/>
                  </a:srgbClr>
                </a:solidFill>
                <a:latin typeface="Microsoft Yahei"/>
                <a:ea typeface="Microsoft Yahei"/>
                <a:cs typeface="Microsoft Yahei"/>
              </a:rPr>
              <a:t>04</a:t>
            </a:r>
            <a:endParaRPr lang="en-US" sz="1100"/>
          </a:p>
        </p:txBody>
      </p:sp>
      <p:cxnSp>
        <p:nvCxnSpPr>
          <p:cNvPr id="18" name="Connector 18"/>
          <p:cNvCxnSpPr/>
          <p:nvPr/>
        </p:nvCxnSpPr>
        <p:spPr>
          <a:xfrm flipH="1">
            <a:off x="1171596"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19" name="AutoShape 19"/>
          <p:cNvSpPr/>
          <p:nvPr/>
        </p:nvSpPr>
        <p:spPr>
          <a:xfrm>
            <a:off x="1109567"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数据是核心资产</a:t>
            </a:r>
            <a:endParaRPr lang="en-US" sz="1100"/>
          </a:p>
        </p:txBody>
      </p:sp>
      <p:sp>
        <p:nvSpPr>
          <p:cNvPr id="20" name="AutoShape 20"/>
          <p:cNvSpPr/>
          <p:nvPr/>
        </p:nvSpPr>
        <p:spPr>
          <a:xfrm>
            <a:off x="1109567"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在大数据时代，数据已经成为企业和组织的核心资产，数据存储和管理的好坏直接关系到资产的价值和安全性。</a:t>
            </a:r>
            <a:endParaRPr lang="en-US" sz="1100"/>
          </a:p>
        </p:txBody>
      </p:sp>
      <p:sp>
        <p:nvSpPr>
          <p:cNvPr id="21" name="AutoShape 21"/>
          <p:cNvSpPr/>
          <p:nvPr/>
        </p:nvSpPr>
        <p:spPr>
          <a:xfrm>
            <a:off x="1109567"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保障数据安全</a:t>
            </a:r>
            <a:endParaRPr lang="en-US" sz="1100"/>
          </a:p>
        </p:txBody>
      </p:sp>
      <p:sp>
        <p:nvSpPr>
          <p:cNvPr id="22" name="AutoShape 22"/>
          <p:cNvSpPr/>
          <p:nvPr/>
        </p:nvSpPr>
        <p:spPr>
          <a:xfrm>
            <a:off x="1109567"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通过合理的数据存储和管理措施，可以保障数据的安全性和隐私性，防止数据泄露和损坏。</a:t>
            </a:r>
            <a:endParaRPr lang="en-US" sz="1100"/>
          </a:p>
        </p:txBody>
      </p:sp>
      <p:cxnSp>
        <p:nvCxnSpPr>
          <p:cNvPr id="23" name="Connector 23"/>
          <p:cNvCxnSpPr/>
          <p:nvPr/>
        </p:nvCxnSpPr>
        <p:spPr>
          <a:xfrm flipH="1">
            <a:off x="8267150" y="3658813"/>
            <a:ext cx="2694606" cy="0"/>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24" name="AutoShape 24"/>
          <p:cNvSpPr/>
          <p:nvPr/>
        </p:nvSpPr>
        <p:spPr>
          <a:xfrm>
            <a:off x="8205121" y="1496662"/>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提高数据处理效率</a:t>
            </a:r>
            <a:endParaRPr lang="en-US" sz="1100"/>
          </a:p>
        </p:txBody>
      </p:sp>
      <p:sp>
        <p:nvSpPr>
          <p:cNvPr id="25" name="AutoShape 25"/>
          <p:cNvSpPr/>
          <p:nvPr/>
        </p:nvSpPr>
        <p:spPr>
          <a:xfrm>
            <a:off x="8205121" y="1890299"/>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良好的数据存储和管理系统能够提高数据处理和分析的效率，缩短数据处理周期，提高决策效率。</a:t>
            </a:r>
            <a:endParaRPr lang="en-US" sz="1100"/>
          </a:p>
        </p:txBody>
      </p:sp>
      <p:sp>
        <p:nvSpPr>
          <p:cNvPr id="26" name="AutoShape 26"/>
          <p:cNvSpPr/>
          <p:nvPr/>
        </p:nvSpPr>
        <p:spPr>
          <a:xfrm>
            <a:off x="8205121" y="4163029"/>
            <a:ext cx="2877312"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促进数据共享和合作</a:t>
            </a:r>
            <a:endParaRPr lang="en-US" sz="1100"/>
          </a:p>
        </p:txBody>
      </p:sp>
      <p:sp>
        <p:nvSpPr>
          <p:cNvPr id="27" name="AutoShape 27"/>
          <p:cNvSpPr/>
          <p:nvPr/>
        </p:nvSpPr>
        <p:spPr>
          <a:xfrm>
            <a:off x="8205121" y="4556666"/>
            <a:ext cx="2877312" cy="146304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良好的数据存储和管理系统可以促进数据在不同部门和团队之间的共享和合作，提高数据的利用效率和价值。</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数据存储与管理的重要性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大数据可视化管控平台系统概述</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10961" y="2341885"/>
            <a:ext cx="2777010" cy="508827"/>
          </a:xfrm>
          <a:prstGeom prst="parallelogram">
            <a:avLst>
              <a:gd name="adj" fmla="val 173829"/>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10962" y="3323311"/>
            <a:ext cx="2777011" cy="508365"/>
          </a:xfrm>
          <a:prstGeom prst="parallelogram">
            <a:avLst>
              <a:gd name="adj" fmla="val 175043"/>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710962" y="4305090"/>
            <a:ext cx="2777011" cy="512001"/>
          </a:xfrm>
          <a:prstGeom prst="parallelogram">
            <a:avLst>
              <a:gd name="adj" fmla="val 173641"/>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504183" y="1872458"/>
            <a:ext cx="2983790" cy="469888"/>
          </a:xfrm>
          <a:custGeom>
            <a:rect l="l" t="t" r="r" b="b"/>
            <a:pathLst>
              <a:path w="3663132" h="576871">
                <a:moveTo>
                  <a:pt x="3374697" y="0"/>
                </a:moveTo>
                <a:lnTo>
                  <a:pt x="584833" y="0"/>
                </a:lnTo>
                <a:lnTo>
                  <a:pt x="0" y="576871"/>
                </a:lnTo>
                <a:lnTo>
                  <a:pt x="3374697" y="576871"/>
                </a:lnTo>
                <a:lnTo>
                  <a:pt x="3663132" y="28843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710962" y="2854349"/>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710962" y="3835313"/>
            <a:ext cx="2777011" cy="468963"/>
          </a:xfrm>
          <a:custGeom>
            <a:rect l="l" t="t" r="r" b="b"/>
            <a:pathLst>
              <a:path w="3409274" h="575735">
                <a:moveTo>
                  <a:pt x="0" y="0"/>
                </a:moveTo>
                <a:lnTo>
                  <a:pt x="2825593" y="0"/>
                </a:lnTo>
                <a:lnTo>
                  <a:pt x="3409274" y="575735"/>
                </a:lnTo>
                <a:lnTo>
                  <a:pt x="583682" y="57573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4710962" y="4816276"/>
            <a:ext cx="2777011" cy="468963"/>
          </a:xfrm>
          <a:custGeom>
            <a:rect l="l" t="t" r="r" b="b"/>
            <a:pathLst>
              <a:path w="3409274" h="575735">
                <a:moveTo>
                  <a:pt x="0" y="0"/>
                </a:moveTo>
                <a:lnTo>
                  <a:pt x="2825593" y="0"/>
                </a:lnTo>
                <a:lnTo>
                  <a:pt x="3409274" y="575735"/>
                </a:lnTo>
                <a:lnTo>
                  <a:pt x="583682" y="5757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411224" y="4511544"/>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包括数据采集、清洗、转换、加载等一系列数据管理功能，确保数据质量和一致性。</a:t>
            </a:r>
            <a:endParaRPr lang="en-US" sz="1100"/>
          </a:p>
        </p:txBody>
      </p:sp>
      <p:sp>
        <p:nvSpPr>
          <p:cNvPr id="10" name="AutoShape 10"/>
          <p:cNvSpPr/>
          <p:nvPr/>
        </p:nvSpPr>
        <p:spPr>
          <a:xfrm>
            <a:off x="1411224" y="2644137"/>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运用Spark、Flink等分布式计算框架，对数据进行实时分析和处理。</a:t>
            </a:r>
            <a:endParaRPr lang="en-US" sz="1100"/>
          </a:p>
        </p:txBody>
      </p:sp>
      <p:sp>
        <p:nvSpPr>
          <p:cNvPr id="11" name="AutoShape 11"/>
          <p:cNvSpPr/>
          <p:nvPr/>
        </p:nvSpPr>
        <p:spPr>
          <a:xfrm>
            <a:off x="7965938" y="1476145"/>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采用分布式文件系统，如HDFS，实现海量数据的可靠存储和高效访问。</a:t>
            </a:r>
            <a:endParaRPr lang="en-US" sz="1100"/>
          </a:p>
        </p:txBody>
      </p:sp>
      <p:sp>
        <p:nvSpPr>
          <p:cNvPr id="12" name="AutoShape 12"/>
          <p:cNvSpPr/>
          <p:nvPr/>
        </p:nvSpPr>
        <p:spPr>
          <a:xfrm>
            <a:off x="8078669" y="3640986"/>
            <a:ext cx="2926080" cy="1584960"/>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集成Echarts、D3.js等数据可视化库，提供丰富的图表展示和数据探索功能。</a:t>
            </a:r>
            <a:endParaRPr lang="en-US" sz="1100"/>
          </a:p>
        </p:txBody>
      </p:sp>
      <p:sp>
        <p:nvSpPr>
          <p:cNvPr id="13" name="AutoShape 13"/>
          <p:cNvSpPr/>
          <p:nvPr/>
        </p:nvSpPr>
        <p:spPr>
          <a:xfrm>
            <a:off x="5078274" y="2850712"/>
            <a:ext cx="2048256"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分布式计算框架</a:t>
            </a:r>
            <a:endParaRPr lang="en-US" sz="1100"/>
          </a:p>
        </p:txBody>
      </p:sp>
      <p:sp>
        <p:nvSpPr>
          <p:cNvPr id="14" name="AutoShape 14"/>
          <p:cNvSpPr/>
          <p:nvPr/>
        </p:nvSpPr>
        <p:spPr>
          <a:xfrm>
            <a:off x="4799914" y="1872460"/>
            <a:ext cx="2253828" cy="438912"/>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分布式存储系统</a:t>
            </a:r>
            <a:endParaRPr lang="en-US" sz="1100"/>
          </a:p>
        </p:txBody>
      </p:sp>
      <p:sp>
        <p:nvSpPr>
          <p:cNvPr id="15" name="AutoShape 15"/>
          <p:cNvSpPr/>
          <p:nvPr/>
        </p:nvSpPr>
        <p:spPr>
          <a:xfrm>
            <a:off x="5070960" y="3831676"/>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数据可视化组件</a:t>
            </a:r>
            <a:endParaRPr lang="en-US" sz="1100"/>
          </a:p>
        </p:txBody>
      </p:sp>
      <p:sp>
        <p:nvSpPr>
          <p:cNvPr id="16" name="AutoShape 16"/>
          <p:cNvSpPr/>
          <p:nvPr/>
        </p:nvSpPr>
        <p:spPr>
          <a:xfrm>
            <a:off x="5070960" y="4817092"/>
            <a:ext cx="2050081" cy="439617"/>
          </a:xfrm>
          <a:prstGeom prst="rect">
            <a:avLst/>
          </a:prstGeom>
          <a:noFill/>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rgbClr val="FFFFFF">
                    <a:alpha val="100000"/>
                  </a:srgbClr>
                </a:solidFill>
                <a:latin typeface="Microsoft Yahei"/>
                <a:ea typeface="Microsoft Yahei"/>
                <a:cs typeface="Microsoft Yahei"/>
              </a:rPr>
              <a:t>数据管理模块</a:t>
            </a:r>
            <a:endParaRPr lang="en-US" sz="1100"/>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系统架构与组成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数据采集</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通过ETL工具或自定义脚本从各种数据源中抽取数据，并进行初步清洗和转换。</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数据存储</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将清洗后的数据存储到分布式存储系统中，以便后续分析和处理。</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数据处理</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利用分布式计算框架对数据进行实时或批处理分析，提取有价值的信息。</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数据可视化</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将处理后的数据通过可视化组件进行展示，帮助用户直观理解数据和分析结果。</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数据流程与处理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实时监控</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通过仪表盘、动态图表等方式实时展示关键指标和异常情况，帮助用户及时了解系统状态和业务运行情况。</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数据挖掘与预测</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运用机器学习和深度学习算法对数据进行挖掘和预测，发现潜在规律和趋势，为决策提供支持。</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多维度分析</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支持从时间、空间、业务等多个维度对数据进行深入分析，帮助用户全面了解业务情况和发展趋势。</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历史数据分析</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提供历史数据查询和分析功能，支持用户自定义报表和图表，满足个性化需求。</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可视化展示与应用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数据存储技术</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133886" y="1135811"/>
            <a:ext cx="1261638" cy="1261638"/>
            <a:chOff x="1133886" y="1135811"/>
            <a:chExt cx="1261638" cy="1261638"/>
          </a:xfrm>
        </p:grpSpPr>
        <p:sp>
          <p:nvSpPr>
            <p:cNvPr id="11" name="Freeform 11"/>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分布式存储技术</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基于列存储的分布式数据库，支持海量数据的实时读写和高效查询。</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分布式数据库（HBase、Cassandra等）</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基于Hadoop框架的分布式文件系统，提供高可靠性、高扩展性和高效的数据存储服务。</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175" b="1">
                <a:solidFill>
                  <a:schemeClr val="accent1">
                    <a:alpha val="100000"/>
                  </a:schemeClr>
                </a:solidFill>
                <a:latin typeface="Microsoft Yahei"/>
                <a:ea typeface="Microsoft Yahei"/>
                <a:cs typeface="Microsoft Yahei"/>
              </a:rPr>
              <a:t>Hadoop分布式文件系统（HDFS）</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000000">
                    <a:alpha val="100000"/>
                  </a:srgbClr>
                </a:solidFill>
                <a:latin typeface="Microsoft Yahei"/>
                <a:ea typeface="Microsoft Yahei"/>
                <a:cs typeface="Microsoft Yahei"/>
              </a:rPr>
              <a:t>提供高性能、可扩展的分布式对象存储服务，支持PB级数据存储和访问。</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分布式对象存储（Ceph）</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MongoDB</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面向文档的NoSQL数据库，提供高性能、可扩展的数据存储服务，支持复杂的数据结构和查询操作。</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Redis</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基于内存的键值对存储数据库，支持高速读写和丰富的数据结构，适用于缓存和实时数据处理场景。</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Cassandra</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高度可扩展的列存储数据库，提供高可用性和容错性，适用于大规模数据存储和实时分析场景。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NoSQL数据库技术</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https://d.book118.com/976105125120010040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2024-09-06T21:57:40.633</cp:lastPrinted>
  <dcterms:created xsi:type="dcterms:W3CDTF">2024-09-06T13:57:40Z</dcterms:created>
  <dcterms:modified xsi:type="dcterms:W3CDTF">2024-09-06T13:57:42Z</dcterms:modified>
</cp:coreProperties>
</file>