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5" r:id="rId32"/>
  </p:sldIdLst>
  <p:sldSz cx="9144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898D0F-6007-4EEC-9371-3E7E8D38B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7856AA-2A28-450C-ADE3-CE2D598D4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C74C9C-6CEC-462A-8268-7AFA306F0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47C132-7481-4536-935E-FA80FEB423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7F6D8D-24A9-469B-8FDC-AAB319F381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1018CD-54F8-4DE1-806F-C436F60927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79820E-FFC1-4A81-987A-00DE0F76F5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75D62-1145-4321-A987-80276822F7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573D94-66A8-47B7-B4F7-1D481182D5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6F4191-F742-4E0B-960B-A92B50472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B370EC-83F9-4495-9C84-C2142251C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2"/>
          </p:nvPr>
        </p:nvSpPr>
        <p:spPr/>
        <p:txBody>
          <a:bodyPr/>
          <a:lstStyle/>
          <a:p>
            <a:pPr lvl="0"/>
            <a:fld id="{73ABA908-4738-4072-B001-EDD4B0944788}" type="datetime1">
              <a:rPr sz="1400"/>
              <a:t>*</a:t>
            </a:fld>
            <a:endParaRPr sz="1400"/>
          </a:p>
        </p:txBody>
      </p:sp>
      <p:sp>
        <p:nvSpPr>
          <p:cNvPr id="5" name="Footer Placeholder 4"/>
          <p:cNvSpPr>
            <a:spLocks noGrp="1"/>
          </p:cNvSpPr>
          <p:nvPr>
            <p:ph type="ftr" sz="quarter" idx="3"/>
          </p:nvPr>
        </p:nvSpPr>
        <p:spPr/>
        <p:txBody>
          <a:bodyPr/>
          <a:lstStyle/>
          <a:p>
            <a:pPr lvl="0" algn="ctr"/>
            <a:fld id="{7A6AEBE1-7CE6-466B-BF38-867FF986F747}" type="footer">
              <a:rPr sz="1400"/>
              <a:t>*</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FA69777F-44FD-40D6-9021-2AC8055EAD79}" type="datetime1">
              <a:rPr sz="1400"/>
              <a:t>*</a:t>
            </a:fld>
            <a:endParaRPr sz="1400"/>
          </a:p>
        </p:txBody>
      </p:sp>
      <p:sp>
        <p:nvSpPr>
          <p:cNvPr id="5" name="Footer Placeholder 4"/>
          <p:cNvSpPr>
            <a:spLocks noGrp="1"/>
          </p:cNvSpPr>
          <p:nvPr>
            <p:ph type="ftr" sz="quarter" idx="3"/>
          </p:nvPr>
        </p:nvSpPr>
        <p:spPr/>
        <p:txBody>
          <a:bodyPr/>
          <a:lstStyle/>
          <a:p>
            <a:pPr lvl="0" algn="ctr"/>
            <a:fld id="{01424D2D-985E-47CD-9997-635990ED59FC}" type="footer">
              <a:rPr sz="1400"/>
              <a:t>*</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Date Placeholder 2"/>
          <p:cNvSpPr>
            <a:spLocks noGrp="1"/>
          </p:cNvSpPr>
          <p:nvPr>
            <p:ph type="dt" sz="half" idx="1"/>
          </p:nvPr>
        </p:nvSpPr>
        <p:spPr/>
        <p:txBody>
          <a:bodyPr/>
          <a:lstStyle/>
          <a:p>
            <a:pPr lvl="0"/>
            <a:fld id="{B44B8D28-D946-4B13-B181-99A3EE6563E5}" type="datetime1">
              <a:rPr sz="1400"/>
              <a:t>*</a:t>
            </a:fld>
            <a:endParaRPr sz="1400"/>
          </a:p>
        </p:txBody>
      </p:sp>
      <p:sp>
        <p:nvSpPr>
          <p:cNvPr id="4" name="Footer Placeholder 3"/>
          <p:cNvSpPr>
            <a:spLocks noGrp="1"/>
          </p:cNvSpPr>
          <p:nvPr>
            <p:ph type="ftr" sz="quarter" idx="2"/>
          </p:nvPr>
        </p:nvSpPr>
        <p:spPr/>
        <p:txBody>
          <a:bodyPr/>
          <a:lstStyle/>
          <a:p>
            <a:pPr lvl="0" algn="ctr"/>
            <a:fld id="{F70BEC85-F16F-4BB8-8F83-BC0588C09501}" type="footer">
              <a:rPr sz="1400"/>
              <a:t>*</a:t>
            </a:fld>
            <a:endParaRPr sz="1400"/>
          </a:p>
        </p:txBody>
      </p:sp>
      <p:sp>
        <p:nvSpPr>
          <p:cNvPr id="5" name="Slide Number Placeholder 4"/>
          <p:cNvSpPr>
            <a:spLocks noGrp="1"/>
          </p:cNvSpPr>
          <p:nvPr>
            <p:ph type="sldNum" sz="quarter" idx="3"/>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1027"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457200" y="6245225"/>
            <a:ext cx="2133600" cy="476250"/>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fld id="{F1D51772-5891-49BA-9DAE-98CA9F800C86}" type="datetime1">
              <a:rPr sz="1400"/>
              <a:t>*</a:t>
            </a:fld>
            <a:endParaRPr sz="1400"/>
          </a:p>
        </p:txBody>
      </p:sp>
      <p:sp>
        <p:nvSpPr>
          <p:cNvPr id="102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13B6AABC-DD1E-4E43-8700-41BA9C750277}" type="footer">
              <a:rPr sz="1400"/>
              <a:t>*</a:t>
            </a:fld>
            <a:endParaRPr sz="1400"/>
          </a:p>
        </p:txBody>
      </p:sp>
      <p:sp>
        <p:nvSpPr>
          <p:cNvPr id="1030" name=""/>
          <p:cNvSpPr/>
          <p:nvPr>
            <p:ph type="sldNum" sz="quarter" idx="4"/>
          </p:nvPr>
        </p:nvSpPr>
        <p:spPr>
          <a:xfrm>
            <a:off x="6553200" y="6245225"/>
            <a:ext cx="2133600" cy="476250"/>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68FF6191-9DCE-4CF0-BDE4-750CAC49B670}"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15112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684212" y="2133600"/>
            <a:ext cx="7772400" cy="14700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200" b="1">
                <a:solidFill>
                  <a:schemeClr val="accent2"/>
                </a:solidFill>
                <a:latin typeface="黑体" pitchFamily="49" charset="-122"/>
                <a:ea typeface="黑体" pitchFamily="49" charset="-122"/>
              </a:rPr>
              <a:t>第六讲</a:t>
            </a:r>
            <a:r>
              <a:rPr sz="4000" b="1">
                <a:solidFill>
                  <a:schemeClr val="accent2"/>
                </a:solidFill>
                <a:latin typeface="黑体" pitchFamily="49" charset="-122"/>
                <a:ea typeface="黑体" pitchFamily="49" charset="-122"/>
              </a:rPr>
              <a:t> </a:t>
            </a:r>
            <a:br>
              <a:rPr sz="4000" b="1">
                <a:solidFill>
                  <a:schemeClr val="accent2"/>
                </a:solidFill>
                <a:latin typeface="黑体" pitchFamily="49" charset="-122"/>
                <a:ea typeface="黑体" pitchFamily="49" charset="-122"/>
              </a:rPr>
            </a:br>
            <a:br>
              <a:rPr sz="4000" b="1">
                <a:solidFill>
                  <a:schemeClr val="accent2"/>
                </a:solidFill>
                <a:latin typeface="黑体" pitchFamily="49" charset="-122"/>
                <a:ea typeface="黑体" pitchFamily="49" charset="-122"/>
              </a:rPr>
            </a:br>
            <a:r>
              <a:rPr sz="4000" b="1">
                <a:solidFill>
                  <a:schemeClr val="accent2"/>
                </a:solidFill>
                <a:latin typeface="黑体" pitchFamily="49" charset="-122"/>
                <a:ea typeface="黑体" pitchFamily="49" charset="-122"/>
              </a:rPr>
              <a:t>专利权的限制和保护</a:t>
            </a:r>
            <a:br>
              <a:rPr sz="3200" b="1">
                <a:solidFill>
                  <a:schemeClr val="accent2"/>
                </a:solidFill>
                <a:latin typeface="幼圆" pitchFamily="49" charset="-122"/>
                <a:ea typeface="幼圆" pitchFamily="49" charset="-122"/>
              </a:rPr>
            </a:br>
            <a:br>
              <a:rPr sz="3200" b="1">
                <a:solidFill>
                  <a:schemeClr val="accent2"/>
                </a:solidFill>
                <a:latin typeface="幼圆" pitchFamily="49" charset="-122"/>
                <a:ea typeface="幼圆" pitchFamily="49" charset="-122"/>
              </a:rPr>
            </a:br>
            <a:r>
              <a:rPr sz="4000"/>
              <a:t> </a:t>
            </a:r>
            <a:endParaRPr sz="4000"/>
          </a:p>
        </p:txBody>
      </p:sp>
      <p:sp>
        <p:nvSpPr>
          <p:cNvPr id="2051" name=""/>
          <p:cNvSpPr/>
          <p:nvPr>
            <p:ph type="subTitle" idx="1"/>
          </p:nvPr>
        </p:nvSpPr>
        <p:spPr>
          <a:xfrm>
            <a:off x="1403350" y="3716338"/>
            <a:ext cx="6369050" cy="1778000"/>
          </a:xfrm>
          <a:prstGeom prst="rect">
            <a:avLst/>
          </a:prstGeom>
          <a:noFill/>
          <a:ln>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5pPr>
          </a:lstStyle>
          <a:p>
            <a:pPr lvl="0"/>
            <a:r>
              <a:rPr sz="2400" b="1">
                <a:solidFill>
                  <a:schemeClr val="accent2"/>
                </a:solidFill>
                <a:latin typeface="幼圆" pitchFamily="49" charset="-122"/>
                <a:ea typeface="幼圆" pitchFamily="49" charset="-122"/>
              </a:rPr>
              <a:t>刘  朝</a:t>
            </a:r>
            <a:endParaRPr sz="2400" b="1">
              <a:solidFill>
                <a:schemeClr val="accent2"/>
              </a:solidFill>
              <a:latin typeface="幼圆" pitchFamily="49" charset="-122"/>
              <a:ea typeface="幼圆" pitchFamily="49" charset="-122"/>
            </a:endParaRPr>
          </a:p>
          <a:p>
            <a:pPr lvl="0"/>
            <a:endParaRPr sz="2400" b="1">
              <a:solidFill>
                <a:schemeClr val="accent2"/>
              </a:solidFill>
              <a:ea typeface="幼圆" pitchFamily="49" charset="-122"/>
            </a:endParaRPr>
          </a:p>
          <a:p>
            <a:pPr lvl="0"/>
            <a:r>
              <a:rPr sz="2000" b="1">
                <a:solidFill>
                  <a:schemeClr val="accent2"/>
                </a:solidFill>
                <a:ea typeface="幼圆" pitchFamily="49" charset="-122"/>
              </a:rPr>
              <a:t>2010年10月30日</a:t>
            </a:r>
            <a:endParaRPr sz="2000" b="1">
              <a:solidFill>
                <a:schemeClr val="accent2"/>
              </a:solidFill>
              <a:ea typeface="幼圆" pitchFamily="49" charset="-122"/>
            </a:endParaRPr>
          </a:p>
        </p:txBody>
      </p:sp>
      <p:sp>
        <p:nvSpPr>
          <p:cNvPr id="2052" name="TextBox 2051"/>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210" name=""/>
          <p:cNvSpPr/>
          <p:nvPr>
            <p:ph type="title"/>
          </p:nvPr>
        </p:nvSpPr>
        <p:spPr>
          <a:xfrm>
            <a:off x="323850" y="1125538"/>
            <a:ext cx="8301038" cy="37433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gn="l"/>
            <a:r>
              <a:rPr sz="4000">
                <a:solidFill>
                  <a:schemeClr val="accent2"/>
                </a:solidFill>
                <a:ea typeface="黑体" pitchFamily="49" charset="-122"/>
              </a:rPr>
              <a:t>                        思考题</a:t>
            </a:r>
            <a:br>
              <a:rPr sz="4000">
                <a:solidFill>
                  <a:schemeClr val="accent2"/>
                </a:solidFill>
                <a:ea typeface="黑体" pitchFamily="49" charset="-122"/>
              </a:rPr>
            </a:br>
            <a:br>
              <a:rPr sz="4000">
                <a:solidFill>
                  <a:schemeClr val="accent2"/>
                </a:solidFill>
                <a:ea typeface="黑体" pitchFamily="49" charset="-122"/>
              </a:rPr>
            </a:br>
            <a:r>
              <a:rPr sz="4000">
                <a:solidFill>
                  <a:schemeClr val="accent2"/>
                </a:solidFill>
                <a:ea typeface="黑体" pitchFamily="49" charset="-122"/>
              </a:rPr>
              <a:t>      </a:t>
            </a:r>
            <a:r>
              <a:rPr sz="2800">
                <a:solidFill>
                  <a:schemeClr val="accent2"/>
                </a:solidFill>
                <a:ea typeface="幼圆" pitchFamily="49" charset="-122"/>
              </a:rPr>
              <a:t>在</a:t>
            </a:r>
            <a:r>
              <a:rPr sz="2800" b="1">
                <a:solidFill>
                  <a:schemeClr val="accent2"/>
                </a:solidFill>
                <a:ea typeface="幼圆" pitchFamily="49" charset="-122"/>
              </a:rPr>
              <a:t>知识经济时代专利制度与经济社会发展的内在联系加强的背景下，以促进科技创新为目的专利制度的应然发展？</a:t>
            </a:r>
            <a:br>
              <a:rPr sz="2800" b="1">
                <a:solidFill>
                  <a:schemeClr val="accent2"/>
                </a:solidFill>
                <a:ea typeface="幼圆" pitchFamily="49" charset="-122"/>
              </a:rPr>
            </a:br>
            <a:br>
              <a:rPr sz="2800" b="1">
                <a:solidFill>
                  <a:schemeClr val="accent2"/>
                </a:solidFill>
                <a:ea typeface="幼圆" pitchFamily="49" charset="-122"/>
              </a:rPr>
            </a:br>
            <a:br>
              <a:rPr sz="4000">
                <a:solidFill>
                  <a:schemeClr val="accent2"/>
                </a:solidFill>
                <a:ea typeface="黑体" pitchFamily="49" charset="-122"/>
              </a:rPr>
            </a:br>
            <a:endParaRPr sz="4000">
              <a:solidFill>
                <a:schemeClr val="accent2"/>
              </a:solidFill>
              <a:ea typeface="黑体" pitchFamily="49" charset="-122"/>
            </a:endParaRPr>
          </a:p>
        </p:txBody>
      </p:sp>
      <p:sp>
        <p:nvSpPr>
          <p:cNvPr id="94211"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15000"/>
              </a:lnSpc>
              <a:buNone/>
            </a:pPr>
            <a:r>
              <a:rPr sz="1800" b="1">
                <a:solidFill>
                  <a:schemeClr val="accent2"/>
                </a:solidFill>
                <a:latin typeface="幼圆" pitchFamily="49" charset="-122"/>
                <a:ea typeface="幼圆" pitchFamily="49" charset="-122"/>
              </a:rPr>
              <a:t> </a:t>
            </a:r>
            <a:endParaRPr sz="1800" b="1">
              <a:solidFill>
                <a:schemeClr val="accent2"/>
              </a:solidFill>
              <a:latin typeface="幼圆" pitchFamily="49" charset="-122"/>
              <a:ea typeface="幼圆" pitchFamily="49" charset="-122"/>
            </a:endParaRPr>
          </a:p>
          <a:p>
            <a:pPr lvl="0">
              <a:lnSpc>
                <a:spcPct val="115000"/>
              </a:lnSpc>
              <a:buNone/>
            </a:pPr>
            <a:r>
              <a:rPr sz="1800" b="1">
                <a:solidFill>
                  <a:schemeClr val="accent2"/>
                </a:solidFill>
                <a:latin typeface="幼圆" pitchFamily="49" charset="-122"/>
                <a:ea typeface="幼圆" pitchFamily="49" charset="-122"/>
              </a:rPr>
              <a:t>         </a:t>
            </a:r>
            <a:endParaRPr sz="1800" b="1">
              <a:solidFill>
                <a:schemeClr val="accent2"/>
              </a:solidFill>
              <a:latin typeface="幼圆" pitchFamily="49" charset="-122"/>
              <a:ea typeface="幼圆" pitchFamily="49" charset="-122"/>
            </a:endParaRPr>
          </a:p>
        </p:txBody>
      </p:sp>
      <p:sp>
        <p:nvSpPr>
          <p:cNvPr id="94212" name="TextBox 94211"/>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b="1">
                <a:solidFill>
                  <a:schemeClr val="accent2"/>
                </a:solidFill>
                <a:latin typeface="黑体" pitchFamily="49" charset="-122"/>
                <a:ea typeface="黑体" pitchFamily="49" charset="-122"/>
              </a:rPr>
              <a:t>提  纲</a:t>
            </a:r>
            <a:endParaRPr b="1">
              <a:solidFill>
                <a:schemeClr val="accent2"/>
              </a:solidFill>
              <a:latin typeface="黑体" pitchFamily="49" charset="-122"/>
              <a:ea typeface="黑体" pitchFamily="49" charset="-122"/>
            </a:endParaRPr>
          </a:p>
        </p:txBody>
      </p:sp>
      <p:sp>
        <p:nvSpPr>
          <p:cNvPr id="5123"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b="1">
                <a:solidFill>
                  <a:schemeClr val="accent2"/>
                </a:solidFill>
                <a:latin typeface="幼圆" pitchFamily="49" charset="-122"/>
                <a:ea typeface="幼圆" pitchFamily="49" charset="-122"/>
              </a:rPr>
              <a:t>案例分析：</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   1、黑莓手机侵权案</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   2、eBay v. MercExchange 案</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   </a:t>
            </a:r>
            <a:r>
              <a:rPr>
                <a:solidFill>
                  <a:schemeClr val="accent2"/>
                </a:solidFill>
                <a:latin typeface="幼圆" pitchFamily="49" charset="-122"/>
                <a:ea typeface="幼圆" pitchFamily="49" charset="-122"/>
              </a:rPr>
              <a:t>3</a:t>
            </a:r>
            <a:r>
              <a:rPr b="1">
                <a:solidFill>
                  <a:schemeClr val="accent2"/>
                </a:solidFill>
                <a:latin typeface="幼圆" pitchFamily="49" charset="-122"/>
                <a:ea typeface="幼圆" pitchFamily="49" charset="-122"/>
              </a:rPr>
              <a:t>、科技界最著名5起专利诉讼案</a:t>
            </a:r>
            <a:endParaRPr b="1">
              <a:solidFill>
                <a:schemeClr val="accent2"/>
              </a:solidFill>
              <a:latin typeface="幼圆" pitchFamily="49" charset="-122"/>
              <a:ea typeface="幼圆" pitchFamily="49" charset="-122"/>
            </a:endParaRPr>
          </a:p>
          <a:p>
            <a:pPr lvl="0"/>
            <a:r>
              <a:rPr b="1">
                <a:solidFill>
                  <a:schemeClr val="accent2"/>
                </a:solidFill>
                <a:latin typeface="幼圆" pitchFamily="49" charset="-122"/>
                <a:ea typeface="幼圆" pitchFamily="49" charset="-122"/>
              </a:rPr>
              <a:t>专利权的限制和保护</a:t>
            </a:r>
            <a:endParaRPr b="1">
              <a:solidFill>
                <a:schemeClr val="accent2"/>
              </a:solidFill>
              <a:latin typeface="幼圆" pitchFamily="49" charset="-122"/>
              <a:ea typeface="幼圆" pitchFamily="49" charset="-122"/>
            </a:endParaRPr>
          </a:p>
          <a:p>
            <a:pPr lvl="0"/>
            <a:r>
              <a:rPr b="1">
                <a:solidFill>
                  <a:schemeClr val="accent2"/>
                </a:solidFill>
                <a:latin typeface="幼圆" pitchFamily="49" charset="-122"/>
                <a:ea typeface="幼圆" pitchFamily="49" charset="-122"/>
              </a:rPr>
              <a:t>课堂讨论 </a:t>
            </a:r>
            <a:endParaRPr b="1">
              <a:solidFill>
                <a:schemeClr val="accent2"/>
              </a:solidFill>
              <a:latin typeface="幼圆" pitchFamily="49" charset="-122"/>
              <a:ea typeface="幼圆" pitchFamily="49" charset="-122"/>
            </a:endParaRPr>
          </a:p>
        </p:txBody>
      </p:sp>
      <p:sp>
        <p:nvSpPr>
          <p:cNvPr id="5124" name="TextBox 5123"/>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ph type="title"/>
          </p:nvPr>
        </p:nvSpPr>
        <p:spPr>
          <a:xfrm>
            <a:off x="539750" y="260350"/>
            <a:ext cx="8147050" cy="12239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2800">
                <a:solidFill>
                  <a:schemeClr val="accent2"/>
                </a:solidFill>
                <a:latin typeface="黑体" pitchFamily="49" charset="-122"/>
                <a:ea typeface="黑体" pitchFamily="49" charset="-122"/>
              </a:rPr>
              <a:t>案例1：</a:t>
            </a:r>
            <a:r>
              <a:rPr sz="2800" b="1">
                <a:solidFill>
                  <a:schemeClr val="accent2"/>
                </a:solidFill>
                <a:latin typeface="黑体" pitchFamily="49" charset="-122"/>
                <a:ea typeface="黑体" pitchFamily="49" charset="-122"/>
              </a:rPr>
              <a:t>黑莓手机侵权案</a:t>
            </a:r>
            <a:endParaRPr sz="2800" b="1">
              <a:solidFill>
                <a:schemeClr val="accent2"/>
              </a:solidFill>
              <a:latin typeface="黑体" pitchFamily="49" charset="-122"/>
              <a:ea typeface="黑体" pitchFamily="49" charset="-122"/>
            </a:endParaRPr>
          </a:p>
        </p:txBody>
      </p:sp>
      <p:sp>
        <p:nvSpPr>
          <p:cNvPr id="6147" name=""/>
          <p:cNvSpPr/>
          <p:nvPr>
            <p:ph type="body" idx="4294967295"/>
          </p:nvPr>
        </p:nvSpPr>
        <p:spPr>
          <a:xfrm>
            <a:off x="827088" y="1484312"/>
            <a:ext cx="7786688" cy="40655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05000"/>
              </a:lnSpc>
            </a:pPr>
            <a:r>
              <a:rPr sz="2400" b="1">
                <a:solidFill>
                  <a:schemeClr val="accent2"/>
                </a:solidFill>
                <a:latin typeface="幼圆" pitchFamily="49" charset="-122"/>
                <a:ea typeface="幼圆" pitchFamily="49" charset="-122"/>
              </a:rPr>
              <a:t>2006年，RIM公司与NTP公司之间长期争而未决的专利达成庭外和解。</a:t>
            </a:r>
            <a:endParaRPr sz="2400" b="1">
              <a:solidFill>
                <a:schemeClr val="accent2"/>
              </a:solidFill>
              <a:latin typeface="幼圆" pitchFamily="49" charset="-122"/>
              <a:ea typeface="幼圆" pitchFamily="49" charset="-122"/>
            </a:endParaRPr>
          </a:p>
          <a:p>
            <a:pPr lvl="0">
              <a:lnSpc>
                <a:spcPct val="105000"/>
              </a:lnSpc>
            </a:pPr>
            <a:r>
              <a:rPr sz="2400" b="1">
                <a:solidFill>
                  <a:schemeClr val="accent2"/>
                </a:solidFill>
                <a:latin typeface="幼圆" pitchFamily="49" charset="-122"/>
                <a:ea typeface="幼圆" pitchFamily="49" charset="-122"/>
              </a:rPr>
              <a:t>根据双方达成的和解协议，RIM公司将支付6.125亿美元的赔偿给NTP公司，而NTP公司也将撤销对RIM公司的一切控诉。 </a:t>
            </a:r>
            <a:endParaRPr sz="2400" b="1">
              <a:solidFill>
                <a:schemeClr val="accent2"/>
              </a:solidFill>
              <a:latin typeface="幼圆" pitchFamily="49" charset="-122"/>
              <a:ea typeface="幼圆" pitchFamily="49" charset="-122"/>
            </a:endParaRPr>
          </a:p>
          <a:p>
            <a:pPr lvl="0">
              <a:lnSpc>
                <a:spcPct val="105000"/>
              </a:lnSpc>
            </a:pPr>
            <a:r>
              <a:rPr sz="2400" b="1">
                <a:solidFill>
                  <a:schemeClr val="accent2"/>
                </a:solidFill>
                <a:latin typeface="幼圆" pitchFamily="49" charset="-122"/>
                <a:ea typeface="幼圆" pitchFamily="49" charset="-122"/>
              </a:rPr>
              <a:t>同时，RIM公司也将得到NTP公司专利技术的永久许可。</a:t>
            </a:r>
            <a:endParaRPr sz="2400" b="1">
              <a:solidFill>
                <a:schemeClr val="accent2"/>
              </a:solidFill>
              <a:latin typeface="幼圆" pitchFamily="49" charset="-122"/>
              <a:ea typeface="幼圆" pitchFamily="49" charset="-122"/>
            </a:endParaRPr>
          </a:p>
          <a:p>
            <a:pPr lvl="0">
              <a:lnSpc>
                <a:spcPct val="105000"/>
              </a:lnSpc>
            </a:pPr>
            <a:r>
              <a:rPr sz="2400" b="1">
                <a:solidFill>
                  <a:schemeClr val="accent2"/>
                </a:solidFill>
                <a:latin typeface="幼圆" pitchFamily="49" charset="-122"/>
                <a:ea typeface="幼圆" pitchFamily="49" charset="-122"/>
              </a:rPr>
              <a:t>至2005年11月26日，RIM公司的所有现金、现金等价物、短期投资、长期投资和代管基金总额大约有18亿美元</a:t>
            </a:r>
            <a:endParaRPr sz="2400" b="1">
              <a:solidFill>
                <a:schemeClr val="accent2"/>
              </a:solidFill>
              <a:latin typeface="幼圆" pitchFamily="49" charset="-122"/>
              <a:ea typeface="幼圆" pitchFamily="49" charset="-122"/>
            </a:endParaRPr>
          </a:p>
        </p:txBody>
      </p:sp>
      <p:sp>
        <p:nvSpPr>
          <p:cNvPr id="6148" name="TextBox 6147"/>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2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200" b="1">
                <a:solidFill>
                  <a:schemeClr val="accent2"/>
                </a:solidFill>
                <a:latin typeface="黑体" pitchFamily="49" charset="-122"/>
                <a:ea typeface="黑体" pitchFamily="49" charset="-122"/>
              </a:rPr>
              <a:t>案例2： eBay v. MercExchange 案</a:t>
            </a:r>
            <a:endParaRPr sz="3200" b="1">
              <a:solidFill>
                <a:schemeClr val="accent2"/>
              </a:solidFill>
              <a:latin typeface="黑体" pitchFamily="49" charset="-122"/>
              <a:ea typeface="黑体" pitchFamily="49" charset="-122"/>
            </a:endParaRPr>
          </a:p>
        </p:txBody>
      </p:sp>
      <p:sp>
        <p:nvSpPr>
          <p:cNvPr id="133123"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10000"/>
              </a:lnSpc>
            </a:pPr>
            <a:r>
              <a:rPr sz="2800" b="1">
                <a:solidFill>
                  <a:schemeClr val="accent2"/>
                </a:solidFill>
                <a:latin typeface="幼圆" pitchFamily="49" charset="-122"/>
                <a:ea typeface="幼圆" pitchFamily="49" charset="-122"/>
              </a:rPr>
              <a:t>随后，eBay上诉至联邦巡回上诉法院，辩由是MercExchange从未实施相关专利，仅仅通过征收高于专利自身价值的使用费达到渔利目的，但eBay的上诉请求被上诉法院驳回。 </a:t>
            </a:r>
            <a:endParaRPr sz="2800" b="1">
              <a:solidFill>
                <a:schemeClr val="accent2"/>
              </a:solidFill>
              <a:latin typeface="幼圆" pitchFamily="49" charset="-122"/>
              <a:ea typeface="幼圆" pitchFamily="49" charset="-122"/>
            </a:endParaRPr>
          </a:p>
          <a:p>
            <a:pPr lvl="0">
              <a:lnSpc>
                <a:spcPct val="110000"/>
              </a:lnSpc>
            </a:pPr>
            <a:r>
              <a:rPr sz="2800" b="1">
                <a:solidFill>
                  <a:schemeClr val="accent2"/>
                </a:solidFill>
                <a:latin typeface="幼圆" pitchFamily="49" charset="-122"/>
                <a:ea typeface="幼圆" pitchFamily="49" charset="-122"/>
              </a:rPr>
              <a:t>2005年，eBay向联邦最高法院提起上诉，同时提出目前法院在做出侵权裁决后即签发禁制令的现行做法不合理，要求法院改变现有惯例。 </a:t>
            </a:r>
            <a:endParaRPr sz="2800" b="1">
              <a:solidFill>
                <a:schemeClr val="accent2"/>
              </a:solidFill>
              <a:latin typeface="幼圆" pitchFamily="49" charset="-122"/>
              <a:ea typeface="幼圆" pitchFamily="49" charset="-122"/>
            </a:endParaRPr>
          </a:p>
          <a:p>
            <a:pPr lvl="0">
              <a:lnSpc>
                <a:spcPct val="110000"/>
              </a:lnSpc>
            </a:pPr>
            <a:r>
              <a:rPr sz="2800" b="1">
                <a:solidFill>
                  <a:schemeClr val="accent2"/>
                </a:solidFill>
                <a:latin typeface="幼圆" pitchFamily="49" charset="-122"/>
                <a:ea typeface="幼圆" pitchFamily="49" charset="-122"/>
              </a:rPr>
              <a:t>2005年11月28日，最高法院受理eBay的调卷令请求，签发调卷令。</a:t>
            </a:r>
            <a:r>
              <a:rPr sz="2800"/>
              <a:t> </a:t>
            </a:r>
            <a:endParaRPr sz="2800"/>
          </a:p>
        </p:txBody>
      </p:sp>
      <p:sp>
        <p:nvSpPr>
          <p:cNvPr id="133124" name="TextBox 133123"/>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619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solidFill>
                  <a:schemeClr val="accent2"/>
                </a:solidFill>
                <a:latin typeface="黑体" pitchFamily="49" charset="-122"/>
                <a:ea typeface="黑体" pitchFamily="49" charset="-122"/>
              </a:rPr>
              <a:t>案例3：</a:t>
            </a:r>
            <a:r>
              <a:rPr sz="3600">
                <a:solidFill>
                  <a:schemeClr val="accent2"/>
                </a:solidFill>
                <a:latin typeface="黑体" pitchFamily="49" charset="-122"/>
                <a:ea typeface="黑体" pitchFamily="49" charset="-122"/>
              </a:rPr>
              <a:t>科技界最著名5起专利诉讼案</a:t>
            </a:r>
            <a:endParaRPr sz="3600">
              <a:solidFill>
                <a:schemeClr val="accent2"/>
              </a:solidFill>
              <a:latin typeface="黑体" pitchFamily="49" charset="-122"/>
              <a:ea typeface="黑体" pitchFamily="49" charset="-122"/>
            </a:endParaRPr>
          </a:p>
        </p:txBody>
      </p:sp>
      <p:sp>
        <p:nvSpPr>
          <p:cNvPr id="136195"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15000"/>
              </a:lnSpc>
              <a:buNone/>
            </a:pPr>
            <a:r>
              <a:rPr b="1">
                <a:solidFill>
                  <a:schemeClr val="accent2"/>
                </a:solidFill>
                <a:latin typeface="幼圆" pitchFamily="49" charset="-122"/>
                <a:ea typeface="幼圆" pitchFamily="49" charset="-122"/>
              </a:rPr>
              <a:t>1、谁才是图形用户界面的发明者？苹果？微软？还是施乐？</a:t>
            </a:r>
            <a:endParaRPr b="1">
              <a:solidFill>
                <a:schemeClr val="accent2"/>
              </a:solidFill>
              <a:latin typeface="幼圆" pitchFamily="49" charset="-122"/>
              <a:ea typeface="幼圆" pitchFamily="49" charset="-122"/>
            </a:endParaRPr>
          </a:p>
          <a:p>
            <a:pPr lvl="0">
              <a:lnSpc>
                <a:spcPct val="115000"/>
              </a:lnSpc>
              <a:buNone/>
            </a:pPr>
            <a:r>
              <a:rPr b="1">
                <a:solidFill>
                  <a:schemeClr val="accent2"/>
                </a:solidFill>
                <a:latin typeface="幼圆" pitchFamily="49" charset="-122"/>
                <a:ea typeface="幼圆" pitchFamily="49" charset="-122"/>
              </a:rPr>
              <a:t>2、SCO起诉Linux剽窃UNIX代码：一场闹剧 </a:t>
            </a:r>
            <a:endParaRPr b="1">
              <a:solidFill>
                <a:schemeClr val="accent2"/>
              </a:solidFill>
              <a:latin typeface="幼圆" pitchFamily="49" charset="-122"/>
              <a:ea typeface="幼圆" pitchFamily="49" charset="-122"/>
            </a:endParaRPr>
          </a:p>
          <a:p>
            <a:pPr lvl="0">
              <a:lnSpc>
                <a:spcPct val="115000"/>
              </a:lnSpc>
              <a:buNone/>
            </a:pPr>
            <a:r>
              <a:rPr b="1">
                <a:solidFill>
                  <a:schemeClr val="accent2"/>
                </a:solidFill>
                <a:latin typeface="幼圆" pitchFamily="49" charset="-122"/>
                <a:ea typeface="幼圆" pitchFamily="49" charset="-122"/>
              </a:rPr>
              <a:t>3、黑莓制造商RIM遭起诉，6亿美元了结官司 </a:t>
            </a:r>
            <a:endParaRPr b="1">
              <a:solidFill>
                <a:schemeClr val="accent2"/>
              </a:solidFill>
              <a:latin typeface="幼圆" pitchFamily="49" charset="-122"/>
              <a:ea typeface="幼圆" pitchFamily="49" charset="-122"/>
            </a:endParaRPr>
          </a:p>
          <a:p>
            <a:pPr lvl="0">
              <a:lnSpc>
                <a:spcPct val="115000"/>
              </a:lnSpc>
              <a:buNone/>
            </a:pPr>
            <a:r>
              <a:rPr b="1">
                <a:solidFill>
                  <a:schemeClr val="accent2"/>
                </a:solidFill>
                <a:latin typeface="幼圆" pitchFamily="49" charset="-122"/>
                <a:ea typeface="幼圆" pitchFamily="49" charset="-122"/>
              </a:rPr>
              <a:t>4、英特尔芯片设计遭起诉，殃及惠普等PC厂商 </a:t>
            </a:r>
            <a:endParaRPr b="1">
              <a:solidFill>
                <a:schemeClr val="accent2"/>
              </a:solidFill>
              <a:latin typeface="幼圆" pitchFamily="49" charset="-122"/>
              <a:ea typeface="幼圆" pitchFamily="49" charset="-122"/>
            </a:endParaRPr>
          </a:p>
          <a:p>
            <a:pPr lvl="0">
              <a:lnSpc>
                <a:spcPct val="115000"/>
              </a:lnSpc>
              <a:buNone/>
            </a:pPr>
            <a:r>
              <a:rPr b="1">
                <a:solidFill>
                  <a:schemeClr val="accent2"/>
                </a:solidFill>
                <a:latin typeface="幼圆" pitchFamily="49" charset="-122"/>
                <a:ea typeface="幼圆" pitchFamily="49" charset="-122"/>
              </a:rPr>
              <a:t>5、微软Word遭起诉，巨人做出让步 </a:t>
            </a:r>
            <a:endParaRPr b="1">
              <a:solidFill>
                <a:schemeClr val="accent2"/>
              </a:solidFill>
              <a:latin typeface="幼圆" pitchFamily="49" charset="-122"/>
              <a:ea typeface="幼圆" pitchFamily="49" charset="-122"/>
            </a:endParaRPr>
          </a:p>
          <a:p>
            <a:pPr lvl="0"/>
            <a:endParaRPr b="1">
              <a:solidFill>
                <a:schemeClr val="accent2"/>
              </a:solidFill>
              <a:latin typeface="幼圆" pitchFamily="49" charset="-122"/>
              <a:ea typeface="幼圆" pitchFamily="49" charset="-122"/>
            </a:endParaRPr>
          </a:p>
        </p:txBody>
      </p:sp>
      <p:sp>
        <p:nvSpPr>
          <p:cNvPr id="136196" name="TextBox 136195"/>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8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solidFill>
                  <a:schemeClr val="accent2"/>
                </a:solidFill>
                <a:ea typeface="幼圆" pitchFamily="49" charset="-122"/>
              </a:rPr>
              <a:t>专利权的限制</a:t>
            </a:r>
            <a:endParaRPr sz="3600" b="1">
              <a:solidFill>
                <a:schemeClr val="accent2"/>
              </a:solidFill>
              <a:ea typeface="幼圆" pitchFamily="49" charset="-122"/>
            </a:endParaRPr>
          </a:p>
        </p:txBody>
      </p:sp>
      <p:sp>
        <p:nvSpPr>
          <p:cNvPr id="122883"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25000"/>
              </a:lnSpc>
            </a:pPr>
            <a:r>
              <a:rPr>
                <a:solidFill>
                  <a:schemeClr val="accent2"/>
                </a:solidFill>
                <a:latin typeface="幼圆" pitchFamily="49" charset="-122"/>
                <a:ea typeface="幼圆" pitchFamily="49" charset="-122"/>
              </a:rPr>
              <a:t>1</a:t>
            </a:r>
            <a:r>
              <a:rPr b="1">
                <a:solidFill>
                  <a:schemeClr val="accent2"/>
                </a:solidFill>
                <a:latin typeface="幼圆" pitchFamily="49" charset="-122"/>
                <a:ea typeface="幼圆" pitchFamily="49" charset="-122"/>
              </a:rPr>
              <a:t>、计划许可</a:t>
            </a:r>
            <a:endParaRPr>
              <a:solidFill>
                <a:schemeClr val="accent2"/>
              </a:solidFill>
              <a:latin typeface="幼圆" pitchFamily="49" charset="-122"/>
              <a:ea typeface="幼圆" pitchFamily="49" charset="-122"/>
            </a:endParaRPr>
          </a:p>
          <a:p>
            <a:pPr lvl="0">
              <a:lnSpc>
                <a:spcPct val="125000"/>
              </a:lnSpc>
              <a:spcBef>
                <a:spcPct val="0"/>
              </a:spcBef>
            </a:pPr>
            <a:r>
              <a:rPr>
                <a:solidFill>
                  <a:schemeClr val="accent2"/>
                </a:solidFill>
                <a:latin typeface="幼圆" pitchFamily="49" charset="-122"/>
                <a:ea typeface="幼圆" pitchFamily="49" charset="-122"/>
              </a:rPr>
              <a:t>2</a:t>
            </a:r>
            <a:r>
              <a:rPr b="1">
                <a:solidFill>
                  <a:schemeClr val="accent2"/>
                </a:solidFill>
                <a:latin typeface="幼圆" pitchFamily="49" charset="-122"/>
                <a:ea typeface="幼圆" pitchFamily="49" charset="-122"/>
              </a:rPr>
              <a:t>、强制许可</a:t>
            </a:r>
            <a:endParaRPr b="1">
              <a:solidFill>
                <a:schemeClr val="accent2"/>
              </a:solidFill>
              <a:latin typeface="幼圆" pitchFamily="49" charset="-122"/>
              <a:ea typeface="幼圆" pitchFamily="49" charset="-122"/>
            </a:endParaRPr>
          </a:p>
          <a:p>
            <a:pPr lvl="0">
              <a:lnSpc>
                <a:spcPct val="125000"/>
              </a:lnSpc>
              <a:spcBef>
                <a:spcPct val="0"/>
              </a:spcBef>
            </a:pPr>
            <a:r>
              <a:rPr b="1">
                <a:solidFill>
                  <a:schemeClr val="accent2"/>
                </a:solidFill>
                <a:latin typeface="幼圆" pitchFamily="49" charset="-122"/>
                <a:ea typeface="幼圆" pitchFamily="49" charset="-122"/>
              </a:rPr>
              <a:t>3、合理使用</a:t>
            </a:r>
            <a:endParaRPr b="1">
              <a:solidFill>
                <a:schemeClr val="accent2"/>
              </a:solidFill>
              <a:latin typeface="幼圆" pitchFamily="49" charset="-122"/>
              <a:ea typeface="幼圆" pitchFamily="49" charset="-122"/>
            </a:endParaRPr>
          </a:p>
          <a:p>
            <a:pPr lvl="0">
              <a:lnSpc>
                <a:spcPct val="125000"/>
              </a:lnSpc>
              <a:spcBef>
                <a:spcPct val="0"/>
              </a:spcBef>
            </a:pPr>
            <a:r>
              <a:rPr b="1">
                <a:solidFill>
                  <a:schemeClr val="accent2"/>
                </a:solidFill>
                <a:latin typeface="幼圆" pitchFamily="49" charset="-122"/>
                <a:ea typeface="幼圆" pitchFamily="49" charset="-122"/>
              </a:rPr>
              <a:t>4、为科研、教育、个人目的的使用</a:t>
            </a:r>
            <a:endParaRPr b="1">
              <a:solidFill>
                <a:schemeClr val="accent2"/>
              </a:solidFill>
              <a:latin typeface="幼圆" pitchFamily="49" charset="-122"/>
              <a:ea typeface="幼圆" pitchFamily="49" charset="-122"/>
            </a:endParaRPr>
          </a:p>
          <a:p>
            <a:pPr lvl="0">
              <a:lnSpc>
                <a:spcPct val="125000"/>
              </a:lnSpc>
              <a:spcBef>
                <a:spcPct val="0"/>
              </a:spcBef>
            </a:pPr>
            <a:r>
              <a:rPr sz="2800" b="1">
                <a:solidFill>
                  <a:schemeClr val="accent2"/>
                </a:solidFill>
                <a:latin typeface="幼圆" pitchFamily="49" charset="-122"/>
                <a:ea typeface="幼圆" pitchFamily="49" charset="-122"/>
              </a:rPr>
              <a:t>5． 善意使用或销售</a:t>
            </a:r>
            <a:endParaRPr sz="2800" b="1">
              <a:solidFill>
                <a:schemeClr val="accent2"/>
              </a:solidFill>
              <a:latin typeface="幼圆" pitchFamily="49" charset="-122"/>
              <a:ea typeface="幼圆" pitchFamily="49" charset="-122"/>
            </a:endParaRPr>
          </a:p>
        </p:txBody>
      </p:sp>
      <p:sp>
        <p:nvSpPr>
          <p:cNvPr id="122884" name="TextBox 122883"/>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93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solidFill>
                  <a:schemeClr val="accent2"/>
                </a:solidFill>
                <a:ea typeface="幼圆" pitchFamily="49" charset="-122"/>
              </a:rPr>
              <a:t>专利权的限制</a:t>
            </a:r>
            <a:endParaRPr sz="3600" b="1">
              <a:solidFill>
                <a:schemeClr val="accent2"/>
              </a:solidFill>
              <a:ea typeface="幼圆" pitchFamily="49" charset="-122"/>
            </a:endParaRPr>
          </a:p>
        </p:txBody>
      </p:sp>
      <p:sp>
        <p:nvSpPr>
          <p:cNvPr id="124931"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25000"/>
              </a:lnSpc>
              <a:buNone/>
            </a:pPr>
            <a:r>
              <a:rPr sz="2800" b="1"/>
              <a:t>         </a:t>
            </a:r>
            <a:r>
              <a:rPr sz="2800" b="1">
                <a:solidFill>
                  <a:schemeClr val="accent2"/>
                </a:solidFill>
                <a:latin typeface="幼圆" pitchFamily="49" charset="-122"/>
                <a:ea typeface="幼圆" pitchFamily="49" charset="-122"/>
              </a:rPr>
              <a:t>理由：国家利益或公共利益的需要</a:t>
            </a:r>
            <a:endParaRPr sz="2800" b="1">
              <a:solidFill>
                <a:schemeClr val="accent2"/>
              </a:solidFill>
              <a:latin typeface="幼圆" pitchFamily="49" charset="-122"/>
              <a:ea typeface="幼圆" pitchFamily="49" charset="-122"/>
            </a:endParaRPr>
          </a:p>
          <a:p>
            <a:pPr lvl="0">
              <a:lnSpc>
                <a:spcPct val="125000"/>
              </a:lnSpc>
              <a:buNone/>
            </a:pPr>
            <a:r>
              <a:rPr sz="2800" b="1">
                <a:solidFill>
                  <a:schemeClr val="accent2"/>
                </a:solidFill>
                <a:latin typeface="幼圆" pitchFamily="49" charset="-122"/>
                <a:ea typeface="幼圆" pitchFamily="49" charset="-122"/>
              </a:rPr>
              <a:t>     对象：国有企事业，集体所有制单位及个人</a:t>
            </a:r>
            <a:endParaRPr sz="2800" b="1">
              <a:solidFill>
                <a:schemeClr val="accent2"/>
              </a:solidFill>
              <a:latin typeface="幼圆" pitchFamily="49" charset="-122"/>
              <a:ea typeface="幼圆" pitchFamily="49" charset="-122"/>
            </a:endParaRPr>
          </a:p>
          <a:p>
            <a:pPr lvl="0">
              <a:lnSpc>
                <a:spcPct val="125000"/>
              </a:lnSpc>
              <a:buNone/>
            </a:pPr>
            <a:r>
              <a:rPr sz="2800" b="1">
                <a:solidFill>
                  <a:schemeClr val="accent2"/>
                </a:solidFill>
                <a:latin typeface="幼圆" pitchFamily="49" charset="-122"/>
                <a:ea typeface="幼圆" pitchFamily="49" charset="-122"/>
              </a:rPr>
              <a:t>     范围：批准的范围推广应用</a:t>
            </a:r>
            <a:endParaRPr sz="2800" b="1">
              <a:solidFill>
                <a:schemeClr val="accent2"/>
              </a:solidFill>
              <a:latin typeface="幼圆" pitchFamily="49" charset="-122"/>
              <a:ea typeface="幼圆" pitchFamily="49" charset="-122"/>
            </a:endParaRPr>
          </a:p>
          <a:p>
            <a:pPr lvl="0">
              <a:lnSpc>
                <a:spcPct val="125000"/>
              </a:lnSpc>
              <a:buNone/>
            </a:pPr>
            <a:r>
              <a:rPr sz="2800" b="1">
                <a:solidFill>
                  <a:schemeClr val="accent2"/>
                </a:solidFill>
                <a:latin typeface="幼圆" pitchFamily="49" charset="-122"/>
                <a:ea typeface="幼圆" pitchFamily="49" charset="-122"/>
              </a:rPr>
              <a:t>     批准部门：国务院有关主管部门或省自治区、直辖市人民政府报国务院批准。按照国家规定支付使用费</a:t>
            </a:r>
            <a:endParaRPr sz="2800" b="1">
              <a:solidFill>
                <a:schemeClr val="accent2"/>
              </a:solidFill>
              <a:latin typeface="幼圆" pitchFamily="49" charset="-122"/>
              <a:ea typeface="幼圆" pitchFamily="49" charset="-122"/>
            </a:endParaRPr>
          </a:p>
        </p:txBody>
      </p:sp>
      <p:sp>
        <p:nvSpPr>
          <p:cNvPr id="124932" name="TextBox 124931"/>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97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solidFill>
                  <a:schemeClr val="accent2"/>
                </a:solidFill>
                <a:ea typeface="幼圆" pitchFamily="49" charset="-122"/>
              </a:rPr>
              <a:t>专利权的限制</a:t>
            </a:r>
            <a:endParaRPr sz="3600" b="1">
              <a:solidFill>
                <a:schemeClr val="accent2"/>
              </a:solidFill>
              <a:ea typeface="幼圆" pitchFamily="49" charset="-122"/>
            </a:endParaRPr>
          </a:p>
        </p:txBody>
      </p:sp>
      <p:sp>
        <p:nvSpPr>
          <p:cNvPr id="126979"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spcBef>
                <a:spcPct val="0"/>
              </a:spcBef>
              <a:buNone/>
            </a:pPr>
            <a:endParaRPr b="1"/>
          </a:p>
          <a:p>
            <a:pPr lvl="0">
              <a:spcBef>
                <a:spcPct val="0"/>
              </a:spcBef>
              <a:buNone/>
            </a:pPr>
            <a:r>
              <a:rPr b="1"/>
              <a:t>   </a:t>
            </a:r>
            <a:r>
              <a:rPr b="1">
                <a:solidFill>
                  <a:schemeClr val="accent2"/>
                </a:solidFill>
                <a:latin typeface="幼圆" pitchFamily="49" charset="-122"/>
                <a:ea typeface="幼圆" pitchFamily="49" charset="-122"/>
              </a:rPr>
              <a:t>2）在国家出现紧急状态或者非常情况时，或者为了公共利益的目的，国务院专利行政部门可以给予实施发明专利或者实用新型专利的强制许可。</a:t>
            </a:r>
            <a:endParaRPr b="1">
              <a:solidFill>
                <a:schemeClr val="accent2"/>
              </a:solidFill>
              <a:latin typeface="幼圆" pitchFamily="49" charset="-122"/>
              <a:ea typeface="幼圆" pitchFamily="49" charset="-122"/>
            </a:endParaRPr>
          </a:p>
        </p:txBody>
      </p:sp>
      <p:sp>
        <p:nvSpPr>
          <p:cNvPr id="126980" name="TextBox 126979"/>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nSpc>
                <a:spcPct val="105000"/>
              </a:lnSpc>
            </a:pPr>
            <a:r>
              <a:rPr sz="3200" b="1">
                <a:solidFill>
                  <a:schemeClr val="accent2"/>
                </a:solidFill>
                <a:ea typeface="幼圆" pitchFamily="49" charset="-122"/>
              </a:rPr>
              <a:t>专利权的限制</a:t>
            </a:r>
            <a:endParaRPr sz="3200" b="1">
              <a:solidFill>
                <a:schemeClr val="accent2"/>
              </a:solidFill>
              <a:ea typeface="幼圆" pitchFamily="49" charset="-122"/>
            </a:endParaRPr>
          </a:p>
        </p:txBody>
      </p:sp>
      <p:sp>
        <p:nvSpPr>
          <p:cNvPr id="38915"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buNone/>
            </a:pPr>
            <a:r>
              <a:rPr b="1">
                <a:solidFill>
                  <a:schemeClr val="accent2"/>
                </a:solidFill>
                <a:latin typeface="幼圆" pitchFamily="49" charset="-122"/>
                <a:ea typeface="幼圆" pitchFamily="49" charset="-122"/>
              </a:rPr>
              <a:t>3、合理使用</a:t>
            </a:r>
            <a:endParaRPr b="1">
              <a:solidFill>
                <a:schemeClr val="accent2"/>
              </a:solidFill>
              <a:latin typeface="幼圆" pitchFamily="49" charset="-122"/>
              <a:ea typeface="幼圆" pitchFamily="49" charset="-122"/>
            </a:endParaRPr>
          </a:p>
          <a:p>
            <a:pPr lvl="0" algn="just">
              <a:buNone/>
            </a:pPr>
            <a:r>
              <a:rPr b="1">
                <a:solidFill>
                  <a:schemeClr val="accent2"/>
                </a:solidFill>
                <a:latin typeface="幼圆" pitchFamily="49" charset="-122"/>
                <a:ea typeface="幼圆" pitchFamily="49" charset="-122"/>
              </a:rPr>
              <a:t>　1）权利用尽</a:t>
            </a:r>
            <a:endParaRPr b="1">
              <a:solidFill>
                <a:schemeClr val="accent2"/>
              </a:solidFill>
              <a:latin typeface="幼圆" pitchFamily="49" charset="-122"/>
              <a:ea typeface="幼圆" pitchFamily="49" charset="-122"/>
            </a:endParaRPr>
          </a:p>
          <a:p>
            <a:pPr lvl="0" algn="just">
              <a:buNone/>
            </a:pPr>
            <a:r>
              <a:rPr b="1">
                <a:solidFill>
                  <a:schemeClr val="accent2"/>
                </a:solidFill>
                <a:latin typeface="幼圆" pitchFamily="49" charset="-122"/>
                <a:ea typeface="幼圆" pitchFamily="49" charset="-122"/>
              </a:rPr>
              <a:t>   当专利权人自己制造或者经其许可制造的专利产品售出以后，即认为其专利权已经“ 用尽”，他人再使用销售、许诺销售该产品的，都不视为侵权，它只适用于合法投入市场的专利产品。</a:t>
            </a:r>
            <a:endParaRPr b="1">
              <a:solidFill>
                <a:schemeClr val="accent2"/>
              </a:solidFill>
              <a:latin typeface="幼圆" pitchFamily="49" charset="-122"/>
              <a:ea typeface="幼圆" pitchFamily="49" charset="-122"/>
            </a:endParaRPr>
          </a:p>
        </p:txBody>
      </p:sp>
      <p:sp>
        <p:nvSpPr>
          <p:cNvPr id="38916" name="TextBox 38915"/>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33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nSpc>
                <a:spcPct val="115000"/>
              </a:lnSpc>
            </a:pPr>
            <a:r>
              <a:rPr sz="3200" b="1">
                <a:solidFill>
                  <a:schemeClr val="accent2"/>
                </a:solidFill>
                <a:ea typeface="幼圆" pitchFamily="49" charset="-122"/>
              </a:rPr>
              <a:t>专利权的限制</a:t>
            </a:r>
            <a:endParaRPr sz="3200" b="1">
              <a:solidFill>
                <a:schemeClr val="accent2"/>
              </a:solidFill>
              <a:ea typeface="幼圆" pitchFamily="49" charset="-122"/>
            </a:endParaRPr>
          </a:p>
        </p:txBody>
      </p:sp>
      <p:sp>
        <p:nvSpPr>
          <p:cNvPr id="99331"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sz="2800" b="1">
                <a:solidFill>
                  <a:schemeClr val="accent2"/>
                </a:solidFill>
                <a:latin typeface="幼圆" pitchFamily="49" charset="-122"/>
                <a:ea typeface="幼圆" pitchFamily="49" charset="-122"/>
              </a:rPr>
              <a:t>3）临时过境：</a:t>
            </a:r>
            <a:endParaRPr sz="2800" b="1">
              <a:solidFill>
                <a:schemeClr val="accent2"/>
              </a:solidFill>
              <a:latin typeface="幼圆" pitchFamily="49" charset="-122"/>
              <a:ea typeface="幼圆" pitchFamily="49" charset="-122"/>
            </a:endParaRPr>
          </a:p>
          <a:p>
            <a:pPr lvl="0">
              <a:buNone/>
            </a:pPr>
            <a:r>
              <a:rPr sz="2800" b="1">
                <a:solidFill>
                  <a:schemeClr val="accent2"/>
                </a:solidFill>
                <a:latin typeface="幼圆" pitchFamily="49" charset="-122"/>
                <a:ea typeface="幼圆" pitchFamily="49" charset="-122"/>
              </a:rPr>
              <a:t>      临时过境的外国运输工具的使用临时通过中国领土、领水、领空的外国运输工具，为其自身需要在装置和设备中使用有关专利技术的，可以不经专利权人的许可，但这种使用仅限与我国签有协议或者共同参加的国际公约，或者有互惠条约的国家的运输工具，并不面向所有国家。需说明的是，在临时过境运输工具上载有仿制专利的产品，不在此合理使用范围之内，应视为侵权。</a:t>
            </a:r>
            <a:endParaRPr sz="2800" b="1">
              <a:solidFill>
                <a:schemeClr val="accent2"/>
              </a:solidFill>
              <a:latin typeface="幼圆" pitchFamily="49" charset="-122"/>
              <a:ea typeface="幼圆" pitchFamily="49" charset="-122"/>
            </a:endParaRPr>
          </a:p>
        </p:txBody>
      </p:sp>
      <p:sp>
        <p:nvSpPr>
          <p:cNvPr id="99332" name="TextBox 99331"/>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
          <p:cNvSpPr/>
          <p:nvPr>
            <p:ph type="title"/>
          </p:nvPr>
        </p:nvSpPr>
        <p:spPr>
          <a:xfrm>
            <a:off x="468312" y="274638"/>
            <a:ext cx="8218488" cy="92233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nSpc>
                <a:spcPct val="115000"/>
              </a:lnSpc>
            </a:pPr>
            <a:r>
              <a:rPr sz="3200" b="1">
                <a:solidFill>
                  <a:schemeClr val="accent2"/>
                </a:solidFill>
                <a:ea typeface="幼圆" pitchFamily="49" charset="-122"/>
              </a:rPr>
              <a:t>专利权的限制</a:t>
            </a:r>
            <a:endParaRPr sz="3200" b="1">
              <a:solidFill>
                <a:schemeClr val="accent2"/>
              </a:solidFill>
              <a:ea typeface="幼圆" pitchFamily="49" charset="-122"/>
            </a:endParaRPr>
          </a:p>
        </p:txBody>
      </p:sp>
      <p:sp>
        <p:nvSpPr>
          <p:cNvPr id="46083" name=""/>
          <p:cNvSpPr/>
          <p:nvPr>
            <p:ph type="body" idx="4294967295"/>
          </p:nvPr>
        </p:nvSpPr>
        <p:spPr>
          <a:xfrm>
            <a:off x="468312" y="1600200"/>
            <a:ext cx="8218488" cy="36512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25000"/>
              </a:lnSpc>
            </a:pPr>
            <a:r>
              <a:rPr sz="2800" b="1">
                <a:solidFill>
                  <a:schemeClr val="accent2"/>
                </a:solidFill>
                <a:latin typeface="幼圆" pitchFamily="49" charset="-122"/>
                <a:ea typeface="幼圆" pitchFamily="49" charset="-122"/>
              </a:rPr>
              <a:t>5． 善意使用或销售：</a:t>
            </a:r>
            <a:endParaRPr sz="2800" b="1">
              <a:solidFill>
                <a:schemeClr val="accent2"/>
              </a:solidFill>
              <a:latin typeface="幼圆" pitchFamily="49" charset="-122"/>
              <a:ea typeface="幼圆" pitchFamily="49" charset="-122"/>
            </a:endParaRPr>
          </a:p>
          <a:p>
            <a:pPr lvl="0">
              <a:lnSpc>
                <a:spcPct val="125000"/>
              </a:lnSpc>
              <a:buNone/>
            </a:pPr>
            <a:r>
              <a:rPr sz="2800" b="1">
                <a:solidFill>
                  <a:schemeClr val="accent2"/>
                </a:solidFill>
                <a:latin typeface="幼圆" pitchFamily="49" charset="-122"/>
                <a:ea typeface="幼圆" pitchFamily="49" charset="-122"/>
              </a:rPr>
              <a:t>     对于那些不知道是未经专利权人许可而制造并售出专利产品的使用者或销售者，能证明其产品合法来源的，视为“ 善意”第三人，承担侵权责任，不承担赔偿责任。</a:t>
            </a:r>
            <a:endParaRPr sz="2800" b="1">
              <a:solidFill>
                <a:schemeClr val="accent2"/>
              </a:solidFill>
              <a:latin typeface="幼圆" pitchFamily="49" charset="-122"/>
              <a:ea typeface="幼圆" pitchFamily="49" charset="-122"/>
            </a:endParaRPr>
          </a:p>
        </p:txBody>
      </p:sp>
      <p:sp>
        <p:nvSpPr>
          <p:cNvPr id="46084" name="TextBox 46083"/>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258" name=""/>
          <p:cNvSpPr/>
          <p:nvPr>
            <p:ph type="title"/>
          </p:nvPr>
        </p:nvSpPr>
        <p:spPr>
          <a:xfrm>
            <a:off x="611188" y="274638"/>
            <a:ext cx="8075612" cy="70643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nSpc>
                <a:spcPct val="105000"/>
              </a:lnSpc>
            </a:pPr>
            <a:r>
              <a:rPr sz="3600" b="1">
                <a:solidFill>
                  <a:schemeClr val="accent2"/>
                </a:solidFill>
                <a:ea typeface="黑体" pitchFamily="49" charset="-122"/>
              </a:rPr>
              <a:t>一、专利权保护范围的确定</a:t>
            </a:r>
            <a:endParaRPr sz="3600" b="1">
              <a:solidFill>
                <a:schemeClr val="accent2"/>
              </a:solidFill>
              <a:ea typeface="黑体" pitchFamily="49" charset="-122"/>
            </a:endParaRPr>
          </a:p>
        </p:txBody>
      </p:sp>
      <p:sp>
        <p:nvSpPr>
          <p:cNvPr id="96259" name=""/>
          <p:cNvSpPr/>
          <p:nvPr>
            <p:ph type="body" idx="4294967295"/>
          </p:nvPr>
        </p:nvSpPr>
        <p:spPr>
          <a:xfrm>
            <a:off x="468312" y="1052512"/>
            <a:ext cx="8229600" cy="47418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15000"/>
              </a:lnSpc>
              <a:buNone/>
            </a:pPr>
            <a:r>
              <a:rPr sz="2000" b="1">
                <a:solidFill>
                  <a:schemeClr val="accent2"/>
                </a:solidFill>
                <a:latin typeface="幼圆" pitchFamily="49" charset="-122"/>
                <a:ea typeface="幼圆" pitchFamily="49" charset="-122"/>
              </a:rPr>
              <a:t>1、确定保护范围的法律文件－－权利要求书、说明书、外观设计的照片或图片。</a:t>
            </a:r>
            <a:endParaRPr sz="2000" b="1">
              <a:solidFill>
                <a:schemeClr val="accent2"/>
              </a:solidFill>
              <a:latin typeface="幼圆" pitchFamily="49" charset="-122"/>
              <a:ea typeface="幼圆" pitchFamily="49" charset="-122"/>
            </a:endParaRPr>
          </a:p>
          <a:p>
            <a:pPr lvl="0">
              <a:lnSpc>
                <a:spcPct val="115000"/>
              </a:lnSpc>
              <a:buNone/>
            </a:pPr>
            <a:r>
              <a:rPr sz="2000" b="1">
                <a:solidFill>
                  <a:schemeClr val="accent2"/>
                </a:solidFill>
                <a:latin typeface="幼圆" pitchFamily="49" charset="-122"/>
                <a:ea typeface="幼圆" pitchFamily="49" charset="-122"/>
              </a:rPr>
              <a:t>2、保护范围的确定原则</a:t>
            </a:r>
            <a:endParaRPr sz="2000" b="1">
              <a:solidFill>
                <a:schemeClr val="accent2"/>
              </a:solidFill>
              <a:latin typeface="幼圆" pitchFamily="49" charset="-122"/>
              <a:ea typeface="幼圆" pitchFamily="49" charset="-122"/>
            </a:endParaRPr>
          </a:p>
          <a:p>
            <a:pPr lvl="0">
              <a:lnSpc>
                <a:spcPct val="115000"/>
              </a:lnSpc>
              <a:buNone/>
            </a:pPr>
            <a:r>
              <a:rPr sz="2000" b="1">
                <a:solidFill>
                  <a:schemeClr val="accent2"/>
                </a:solidFill>
                <a:latin typeface="幼圆" pitchFamily="49" charset="-122"/>
                <a:ea typeface="幼圆" pitchFamily="49" charset="-122"/>
              </a:rPr>
              <a:t>     －－中心原则</a:t>
            </a:r>
            <a:endParaRPr sz="2000" b="1">
              <a:solidFill>
                <a:schemeClr val="accent2"/>
              </a:solidFill>
              <a:latin typeface="幼圆" pitchFamily="49" charset="-122"/>
              <a:ea typeface="幼圆" pitchFamily="49" charset="-122"/>
            </a:endParaRPr>
          </a:p>
          <a:p>
            <a:pPr lvl="0">
              <a:lnSpc>
                <a:spcPct val="115000"/>
              </a:lnSpc>
              <a:buNone/>
            </a:pPr>
            <a:r>
              <a:rPr sz="2000" b="1">
                <a:solidFill>
                  <a:schemeClr val="accent2"/>
                </a:solidFill>
                <a:latin typeface="幼圆" pitchFamily="49" charset="-122"/>
                <a:ea typeface="幼圆" pitchFamily="49" charset="-122"/>
              </a:rPr>
              <a:t>     －－周边原则</a:t>
            </a:r>
            <a:endParaRPr sz="2000" b="1">
              <a:solidFill>
                <a:schemeClr val="accent2"/>
              </a:solidFill>
              <a:latin typeface="幼圆" pitchFamily="49" charset="-122"/>
              <a:ea typeface="幼圆" pitchFamily="49" charset="-122"/>
            </a:endParaRPr>
          </a:p>
          <a:p>
            <a:pPr lvl="0">
              <a:lnSpc>
                <a:spcPct val="115000"/>
              </a:lnSpc>
              <a:buNone/>
            </a:pPr>
            <a:r>
              <a:rPr sz="2000" b="1">
                <a:solidFill>
                  <a:schemeClr val="accent2"/>
                </a:solidFill>
                <a:latin typeface="幼圆" pitchFamily="49" charset="-122"/>
                <a:ea typeface="幼圆" pitchFamily="49" charset="-122"/>
              </a:rPr>
              <a:t>     －－折中原则(解释原则)</a:t>
            </a:r>
            <a:endParaRPr sz="2000" b="1">
              <a:solidFill>
                <a:schemeClr val="accent2"/>
              </a:solidFill>
              <a:latin typeface="幼圆" pitchFamily="49" charset="-122"/>
              <a:ea typeface="幼圆" pitchFamily="49" charset="-122"/>
            </a:endParaRPr>
          </a:p>
          <a:p>
            <a:pPr lvl="0">
              <a:lnSpc>
                <a:spcPct val="115000"/>
              </a:lnSpc>
              <a:buNone/>
            </a:pPr>
            <a:r>
              <a:rPr sz="2000" b="1">
                <a:solidFill>
                  <a:schemeClr val="accent2"/>
                </a:solidFill>
                <a:latin typeface="幼圆" pitchFamily="49" charset="-122"/>
                <a:ea typeface="幼圆" pitchFamily="49" charset="-122"/>
              </a:rPr>
              <a:t>3、发明专利和实用新型专利的保护范围</a:t>
            </a:r>
            <a:endParaRPr sz="2000" b="1">
              <a:solidFill>
                <a:schemeClr val="accent2"/>
              </a:solidFill>
              <a:latin typeface="幼圆" pitchFamily="49" charset="-122"/>
              <a:ea typeface="幼圆" pitchFamily="49" charset="-122"/>
            </a:endParaRPr>
          </a:p>
          <a:p>
            <a:pPr lvl="0">
              <a:lnSpc>
                <a:spcPct val="115000"/>
              </a:lnSpc>
              <a:buNone/>
            </a:pPr>
            <a:r>
              <a:rPr sz="2000" b="1">
                <a:solidFill>
                  <a:schemeClr val="accent2"/>
                </a:solidFill>
                <a:latin typeface="幼圆" pitchFamily="49" charset="-122"/>
                <a:ea typeface="幼圆" pitchFamily="49" charset="-122"/>
              </a:rPr>
              <a:t>     －－以权利要求书为准，说明书和附图可以解释权利要求。</a:t>
            </a:r>
            <a:endParaRPr sz="2000" b="1">
              <a:solidFill>
                <a:schemeClr val="accent2"/>
              </a:solidFill>
              <a:latin typeface="幼圆" pitchFamily="49" charset="-122"/>
              <a:ea typeface="幼圆" pitchFamily="49" charset="-122"/>
            </a:endParaRPr>
          </a:p>
          <a:p>
            <a:pPr lvl="0">
              <a:lnSpc>
                <a:spcPct val="115000"/>
              </a:lnSpc>
              <a:buNone/>
            </a:pPr>
            <a:r>
              <a:rPr sz="2000" b="1">
                <a:solidFill>
                  <a:schemeClr val="accent2"/>
                </a:solidFill>
                <a:latin typeface="幼圆" pitchFamily="49" charset="-122"/>
                <a:ea typeface="幼圆" pitchFamily="49" charset="-122"/>
              </a:rPr>
              <a:t>     －－以权利要求书记载的全部必要技术特征为准，包括前序部分记载的特征及特征部分记载的特征。</a:t>
            </a:r>
            <a:endParaRPr sz="2000" b="1">
              <a:solidFill>
                <a:schemeClr val="accent2"/>
              </a:solidFill>
              <a:latin typeface="幼圆" pitchFamily="49" charset="-122"/>
              <a:ea typeface="幼圆" pitchFamily="49" charset="-122"/>
            </a:endParaRPr>
          </a:p>
          <a:p>
            <a:pPr lvl="0">
              <a:lnSpc>
                <a:spcPct val="115000"/>
              </a:lnSpc>
              <a:buNone/>
            </a:pPr>
            <a:r>
              <a:rPr sz="2000" b="1">
                <a:solidFill>
                  <a:schemeClr val="accent2"/>
                </a:solidFill>
                <a:latin typeface="幼圆" pitchFamily="49" charset="-122"/>
                <a:ea typeface="幼圆" pitchFamily="49" charset="-122"/>
              </a:rPr>
              <a:t>4、外观设计专利的保护范围</a:t>
            </a:r>
            <a:br>
              <a:rPr sz="2000" b="1">
                <a:solidFill>
                  <a:schemeClr val="accent2"/>
                </a:solidFill>
                <a:latin typeface="幼圆" pitchFamily="49" charset="-122"/>
                <a:ea typeface="幼圆" pitchFamily="49" charset="-122"/>
              </a:rPr>
            </a:br>
            <a:r>
              <a:rPr sz="2000" b="1">
                <a:solidFill>
                  <a:schemeClr val="accent2"/>
                </a:solidFill>
                <a:latin typeface="幼圆" pitchFamily="49" charset="-122"/>
                <a:ea typeface="幼圆" pitchFamily="49" charset="-122"/>
              </a:rPr>
              <a:t>  －－以递交的照片或图片为准</a:t>
            </a:r>
            <a:endParaRPr sz="2000" b="1">
              <a:solidFill>
                <a:schemeClr val="accent2"/>
              </a:solidFill>
              <a:latin typeface="幼圆" pitchFamily="49" charset="-122"/>
              <a:ea typeface="幼圆" pitchFamily="49" charset="-122"/>
            </a:endParaRPr>
          </a:p>
        </p:txBody>
      </p:sp>
      <p:sp>
        <p:nvSpPr>
          <p:cNvPr id="96260" name="TextBox 96259"/>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282" name=""/>
          <p:cNvSpPr/>
          <p:nvPr>
            <p:ph type="title"/>
          </p:nvPr>
        </p:nvSpPr>
        <p:spPr>
          <a:xfrm>
            <a:off x="611188" y="260350"/>
            <a:ext cx="8066088" cy="6477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nSpc>
                <a:spcPct val="105000"/>
              </a:lnSpc>
            </a:pPr>
            <a:r>
              <a:rPr sz="3600" b="1">
                <a:solidFill>
                  <a:schemeClr val="accent2"/>
                </a:solidFill>
                <a:ea typeface="黑体" pitchFamily="49" charset="-122"/>
              </a:rPr>
              <a:t>二、专利侵权的认定</a:t>
            </a:r>
            <a:br>
              <a:rPr sz="3200" b="1">
                <a:solidFill>
                  <a:schemeClr val="accent2"/>
                </a:solidFill>
                <a:latin typeface="幼圆" pitchFamily="49" charset="-122"/>
                <a:ea typeface="幼圆" pitchFamily="49" charset="-122"/>
              </a:rPr>
            </a:br>
            <a:endParaRPr sz="3200" b="1">
              <a:solidFill>
                <a:schemeClr val="accent2"/>
              </a:solidFill>
              <a:latin typeface="幼圆" pitchFamily="49" charset="-122"/>
              <a:ea typeface="幼圆" pitchFamily="49" charset="-122"/>
            </a:endParaRPr>
          </a:p>
        </p:txBody>
      </p:sp>
      <p:sp>
        <p:nvSpPr>
          <p:cNvPr id="97283" name=""/>
          <p:cNvSpPr/>
          <p:nvPr>
            <p:ph type="body" idx="4294967295"/>
          </p:nvPr>
        </p:nvSpPr>
        <p:spPr>
          <a:xfrm>
            <a:off x="539750" y="1125538"/>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15000"/>
              </a:lnSpc>
            </a:pPr>
            <a:r>
              <a:rPr b="1">
                <a:solidFill>
                  <a:schemeClr val="accent2"/>
                </a:solidFill>
                <a:latin typeface="幼圆" pitchFamily="49" charset="-122"/>
                <a:ea typeface="幼圆" pitchFamily="49" charset="-122"/>
              </a:rPr>
              <a:t>直接侵权</a:t>
            </a:r>
            <a:endParaRPr b="1">
              <a:solidFill>
                <a:schemeClr val="accent2"/>
              </a:solidFill>
              <a:latin typeface="幼圆" pitchFamily="49" charset="-122"/>
              <a:ea typeface="幼圆" pitchFamily="49" charset="-122"/>
            </a:endParaRPr>
          </a:p>
          <a:p>
            <a:pPr lvl="0" algn="just">
              <a:lnSpc>
                <a:spcPct val="115000"/>
              </a:lnSpc>
              <a:buNone/>
            </a:pPr>
            <a:r>
              <a:rPr b="1">
                <a:solidFill>
                  <a:schemeClr val="accent2"/>
                </a:solidFill>
                <a:latin typeface="幼圆" pitchFamily="49" charset="-122"/>
                <a:ea typeface="幼圆" pitchFamily="49" charset="-122"/>
              </a:rPr>
              <a:t>     直接制造、使用、销售、许诺销售、进口他人专利产品及使用他人专利方法以及使用、销售、许诺销售、进口依他人专利方法制造的产品。</a:t>
            </a:r>
            <a:endParaRPr b="1">
              <a:solidFill>
                <a:schemeClr val="accent2"/>
              </a:solidFill>
              <a:latin typeface="幼圆" pitchFamily="49" charset="-122"/>
              <a:ea typeface="幼圆" pitchFamily="49" charset="-122"/>
            </a:endParaRPr>
          </a:p>
          <a:p>
            <a:pPr lvl="0" algn="just">
              <a:lnSpc>
                <a:spcPct val="115000"/>
              </a:lnSpc>
              <a:buNone/>
            </a:pPr>
            <a:r>
              <a:rPr b="1">
                <a:solidFill>
                  <a:schemeClr val="accent2"/>
                </a:solidFill>
                <a:latin typeface="幼圆" pitchFamily="49" charset="-122"/>
                <a:ea typeface="幼圆" pitchFamily="49" charset="-122"/>
              </a:rPr>
              <a:t>     假冒他人专利</a:t>
            </a:r>
            <a:endParaRPr b="1">
              <a:solidFill>
                <a:schemeClr val="accent2"/>
              </a:solidFill>
              <a:latin typeface="幼圆" pitchFamily="49" charset="-122"/>
              <a:ea typeface="幼圆" pitchFamily="49" charset="-122"/>
            </a:endParaRPr>
          </a:p>
          <a:p>
            <a:pPr lvl="0" algn="just">
              <a:buNone/>
            </a:pPr>
            <a:endParaRPr b="1">
              <a:solidFill>
                <a:schemeClr val="accent2"/>
              </a:solidFill>
              <a:latin typeface="幼圆" pitchFamily="49" charset="-122"/>
              <a:ea typeface="幼圆" pitchFamily="49" charset="-122"/>
            </a:endParaRPr>
          </a:p>
        </p:txBody>
      </p:sp>
      <p:sp>
        <p:nvSpPr>
          <p:cNvPr id="97284" name="TextBox 97283"/>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02" name=""/>
          <p:cNvSpPr/>
          <p:nvPr>
            <p:ph type="title"/>
          </p:nvPr>
        </p:nvSpPr>
        <p:spPr>
          <a:xfrm>
            <a:off x="468312" y="274638"/>
            <a:ext cx="8218488" cy="8509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nSpc>
                <a:spcPct val="105000"/>
              </a:lnSpc>
            </a:pPr>
            <a:r>
              <a:rPr sz="3600" b="1">
                <a:solidFill>
                  <a:schemeClr val="accent2"/>
                </a:solidFill>
                <a:ea typeface="黑体" pitchFamily="49" charset="-122"/>
              </a:rPr>
              <a:t>二、专利侵权的认定</a:t>
            </a:r>
            <a:endParaRPr sz="3600" b="1">
              <a:solidFill>
                <a:schemeClr val="accent2"/>
              </a:solidFill>
              <a:ea typeface="黑体" pitchFamily="49" charset="-122"/>
            </a:endParaRPr>
          </a:p>
        </p:txBody>
      </p:sp>
      <p:sp>
        <p:nvSpPr>
          <p:cNvPr id="102403" name=""/>
          <p:cNvSpPr/>
          <p:nvPr>
            <p:ph type="body" idx="4294967295"/>
          </p:nvPr>
        </p:nvSpPr>
        <p:spPr>
          <a:xfrm>
            <a:off x="539750" y="1196975"/>
            <a:ext cx="8147050" cy="49291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35000"/>
              </a:lnSpc>
              <a:spcBef>
                <a:spcPct val="0"/>
              </a:spcBef>
            </a:pPr>
            <a:r>
              <a:rPr b="1">
                <a:solidFill>
                  <a:schemeClr val="accent2"/>
                </a:solidFill>
                <a:latin typeface="幼圆" pitchFamily="49" charset="-122"/>
                <a:ea typeface="幼圆" pitchFamily="49" charset="-122"/>
              </a:rPr>
              <a:t>善意侵权：</a:t>
            </a:r>
            <a:endParaRPr b="1">
              <a:solidFill>
                <a:schemeClr val="accent2"/>
              </a:solidFill>
              <a:latin typeface="幼圆" pitchFamily="49" charset="-122"/>
              <a:ea typeface="幼圆" pitchFamily="49" charset="-122"/>
            </a:endParaRPr>
          </a:p>
          <a:p>
            <a:pPr lvl="0">
              <a:lnSpc>
                <a:spcPct val="135000"/>
              </a:lnSpc>
              <a:spcBef>
                <a:spcPct val="0"/>
              </a:spcBef>
              <a:buNone/>
            </a:pPr>
            <a:r>
              <a:rPr b="1">
                <a:solidFill>
                  <a:schemeClr val="accent2"/>
                </a:solidFill>
                <a:latin typeface="幼圆" pitchFamily="49" charset="-122"/>
                <a:ea typeface="幼圆" pitchFamily="49" charset="-122"/>
              </a:rPr>
              <a:t>    </a:t>
            </a:r>
            <a:r>
              <a:rPr>
                <a:solidFill>
                  <a:schemeClr val="accent2"/>
                </a:solidFill>
                <a:latin typeface="幼圆" pitchFamily="49" charset="-122"/>
                <a:ea typeface="幼圆" pitchFamily="49" charset="-122"/>
              </a:rPr>
              <a:t> </a:t>
            </a:r>
            <a:r>
              <a:rPr b="1">
                <a:solidFill>
                  <a:schemeClr val="accent2"/>
                </a:solidFill>
                <a:latin typeface="幼圆" pitchFamily="49" charset="-122"/>
                <a:ea typeface="幼圆" pitchFamily="49" charset="-122"/>
              </a:rPr>
              <a:t>为生产经营目的使用或者销售不知道是未经专利权人许可而制造并售出的专利产品或者依照专利方法直接获得的产品，能证明其产品合法来源的，不承担赔偿责任。</a:t>
            </a:r>
            <a:endParaRPr b="1">
              <a:solidFill>
                <a:schemeClr val="accent2"/>
              </a:solidFill>
              <a:latin typeface="幼圆" pitchFamily="49" charset="-122"/>
              <a:ea typeface="幼圆" pitchFamily="49" charset="-122"/>
            </a:endParaRPr>
          </a:p>
        </p:txBody>
      </p:sp>
      <p:sp>
        <p:nvSpPr>
          <p:cNvPr id="102404" name="TextBox 102403"/>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07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solidFill>
                  <a:schemeClr val="accent2"/>
                </a:solidFill>
                <a:latin typeface="黑体" pitchFamily="49" charset="-122"/>
                <a:ea typeface="黑体" pitchFamily="49" charset="-122"/>
              </a:rPr>
              <a:t>专利侵权的归责原则</a:t>
            </a:r>
            <a:endParaRPr sz="3600" b="1">
              <a:solidFill>
                <a:schemeClr val="accent2"/>
              </a:solidFill>
              <a:latin typeface="黑体" pitchFamily="49" charset="-122"/>
              <a:ea typeface="黑体" pitchFamily="49" charset="-122"/>
            </a:endParaRPr>
          </a:p>
        </p:txBody>
      </p:sp>
      <p:sp>
        <p:nvSpPr>
          <p:cNvPr id="131075"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gn="just">
              <a:buNone/>
            </a:pPr>
            <a:r>
              <a:rPr sz="2800" b="1">
                <a:solidFill>
                  <a:schemeClr val="accent2"/>
                </a:solidFill>
                <a:latin typeface="宋体" pitchFamily="2" charset="-122"/>
              </a:rPr>
              <a:t>      </a:t>
            </a:r>
            <a:r>
              <a:rPr sz="2800" b="1">
                <a:solidFill>
                  <a:schemeClr val="accent2"/>
                </a:solidFill>
                <a:latin typeface="幼圆" pitchFamily="49" charset="-122"/>
                <a:ea typeface="幼圆" pitchFamily="49" charset="-122"/>
              </a:rPr>
              <a:t>知识产权的时间性地域性及无形性使得他人无意闯入权利范围的可能性比其他民事权利大的多。</a:t>
            </a:r>
            <a:endParaRPr sz="2800" b="1">
              <a:solidFill>
                <a:schemeClr val="accent2"/>
              </a:solidFill>
              <a:latin typeface="幼圆" pitchFamily="49" charset="-122"/>
              <a:ea typeface="幼圆" pitchFamily="49" charset="-122"/>
            </a:endParaRPr>
          </a:p>
          <a:p>
            <a:pPr lvl="0" algn="just">
              <a:buNone/>
            </a:pPr>
            <a:r>
              <a:rPr sz="2800" b="1">
                <a:solidFill>
                  <a:schemeClr val="accent2"/>
                </a:solidFill>
                <a:latin typeface="幼圆" pitchFamily="49" charset="-122"/>
                <a:ea typeface="幼圆" pitchFamily="49" charset="-122"/>
              </a:rPr>
              <a:t>      无过错给他人知识产权造成损害的普遍性成为知识产权侵权归责原则的特殊性（以及原告证明被告有过错的难度、被告证明无过错的容易）</a:t>
            </a:r>
            <a:endParaRPr sz="2800" b="1">
              <a:solidFill>
                <a:schemeClr val="accent2"/>
              </a:solidFill>
              <a:latin typeface="幼圆" pitchFamily="49" charset="-122"/>
              <a:ea typeface="幼圆" pitchFamily="49" charset="-122"/>
            </a:endParaRPr>
          </a:p>
          <a:p>
            <a:pPr lvl="0" algn="just">
              <a:buNone/>
            </a:pPr>
            <a:r>
              <a:rPr sz="2800" b="1">
                <a:solidFill>
                  <a:schemeClr val="accent2"/>
                </a:solidFill>
                <a:latin typeface="幼圆" pitchFamily="49" charset="-122"/>
                <a:ea typeface="幼圆" pitchFamily="49" charset="-122"/>
              </a:rPr>
              <a:t>【特】许诺销售－－没有损害事实</a:t>
            </a:r>
            <a:endParaRPr sz="2800" b="1">
              <a:solidFill>
                <a:schemeClr val="accent2"/>
              </a:solidFill>
              <a:latin typeface="幼圆" pitchFamily="49" charset="-122"/>
              <a:ea typeface="幼圆" pitchFamily="49" charset="-122"/>
            </a:endParaRPr>
          </a:p>
          <a:p>
            <a:pPr lvl="0" algn="just">
              <a:buNone/>
            </a:pPr>
            <a:r>
              <a:rPr sz="2800" b="1">
                <a:solidFill>
                  <a:schemeClr val="accent2"/>
                </a:solidFill>
                <a:latin typeface="幼圆" pitchFamily="49" charset="-122"/>
                <a:ea typeface="幼圆" pitchFamily="49" charset="-122"/>
              </a:rPr>
              <a:t>      善意使用－－没有过错</a:t>
            </a:r>
            <a:endParaRPr sz="2800" b="1">
              <a:solidFill>
                <a:schemeClr val="accent2"/>
              </a:solidFill>
              <a:latin typeface="幼圆" pitchFamily="49" charset="-122"/>
              <a:ea typeface="幼圆" pitchFamily="49" charset="-122"/>
            </a:endParaRPr>
          </a:p>
          <a:p>
            <a:pPr lvl="0" algn="just">
              <a:buNone/>
            </a:pPr>
            <a:r>
              <a:rPr sz="2800" b="1">
                <a:solidFill>
                  <a:schemeClr val="accent2"/>
                </a:solidFill>
                <a:latin typeface="幼圆" pitchFamily="49" charset="-122"/>
                <a:ea typeface="幼圆" pitchFamily="49" charset="-122"/>
              </a:rPr>
              <a:t>      制造产品－－不考虑过错因素</a:t>
            </a:r>
            <a:endParaRPr sz="2800" b="1">
              <a:solidFill>
                <a:schemeClr val="accent2"/>
              </a:solidFill>
              <a:latin typeface="幼圆" pitchFamily="49" charset="-122"/>
              <a:ea typeface="幼圆" pitchFamily="49" charset="-122"/>
            </a:endParaRPr>
          </a:p>
          <a:p>
            <a:pPr lvl="0" algn="just">
              <a:buNone/>
            </a:pPr>
            <a:endParaRPr sz="2800">
              <a:solidFill>
                <a:schemeClr val="accent2"/>
              </a:solidFill>
              <a:latin typeface="幼圆" pitchFamily="49" charset="-122"/>
              <a:ea typeface="幼圆" pitchFamily="49" charset="-122"/>
            </a:endParaRPr>
          </a:p>
        </p:txBody>
      </p:sp>
      <p:sp>
        <p:nvSpPr>
          <p:cNvPr id="131076" name="TextBox 131075"/>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209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b="1">
                <a:solidFill>
                  <a:schemeClr val="accent2"/>
                </a:solidFill>
                <a:ea typeface="黑体" pitchFamily="49" charset="-122"/>
              </a:rPr>
              <a:t>侵权认定的适用原则</a:t>
            </a:r>
            <a:endParaRPr b="1">
              <a:solidFill>
                <a:schemeClr val="accent2"/>
              </a:solidFill>
              <a:ea typeface="黑体" pitchFamily="49" charset="-122"/>
            </a:endParaRPr>
          </a:p>
        </p:txBody>
      </p:sp>
      <p:sp>
        <p:nvSpPr>
          <p:cNvPr id="132099"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15000"/>
              </a:lnSpc>
            </a:pPr>
            <a:r>
              <a:rPr sz="2400" b="1">
                <a:solidFill>
                  <a:schemeClr val="accent2"/>
                </a:solidFill>
                <a:latin typeface="幼圆" pitchFamily="49" charset="-122"/>
                <a:ea typeface="幼圆" pitchFamily="49" charset="-122"/>
              </a:rPr>
              <a:t>根据修改后的专利法的第六十二条，在专利侵权纠纷中，被控侵权人有证据证明其实施的技术或者设计属于现有技术或者现有设计的，可以以此主张抗辩权，管理专利工作的部门和法院可直接判定被控侵权人不侵权。 </a:t>
            </a:r>
            <a:endParaRPr sz="2400" b="1">
              <a:solidFill>
                <a:schemeClr val="accent2"/>
              </a:solidFill>
              <a:latin typeface="幼圆" pitchFamily="49" charset="-122"/>
              <a:ea typeface="幼圆" pitchFamily="49" charset="-122"/>
            </a:endParaRPr>
          </a:p>
          <a:p>
            <a:pPr lvl="0">
              <a:lnSpc>
                <a:spcPct val="115000"/>
              </a:lnSpc>
            </a:pPr>
            <a:r>
              <a:rPr sz="2400" b="1">
                <a:solidFill>
                  <a:schemeClr val="accent2"/>
                </a:solidFill>
                <a:latin typeface="幼圆" pitchFamily="49" charset="-122"/>
                <a:ea typeface="幼圆" pitchFamily="49" charset="-122"/>
              </a:rPr>
              <a:t>修改后的专利法的第七十条规定：“为生产经营目的使用、许诺销售或者销售不知道是未经专利权人许可而制造并售出的专利侵权产品，能证明该产品合法来源的，不承担赔偿责任”。</a:t>
            </a:r>
            <a:r>
              <a:rPr sz="2000"/>
              <a:t> </a:t>
            </a:r>
            <a:endParaRPr sz="2000"/>
          </a:p>
        </p:txBody>
      </p:sp>
      <p:sp>
        <p:nvSpPr>
          <p:cNvPr id="132100" name="TextBox 132099"/>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29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40293" name=""/>
          <p:cNvSpPr/>
          <p:nvPr/>
        </p:nvSpPr>
        <p:spPr>
          <a:xfrm>
            <a:off x="457200" y="274638"/>
            <a:ext cx="8229600" cy="11430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sz="3200" b="1">
                <a:solidFill>
                  <a:schemeClr val="accent2"/>
                </a:solidFill>
                <a:ea typeface="黑体" pitchFamily="49" charset="-122"/>
              </a:rPr>
              <a:t>三、专利侵权认定的程序问题</a:t>
            </a:r>
            <a:endParaRPr sz="3200" b="1">
              <a:solidFill>
                <a:schemeClr val="accent2"/>
              </a:solidFill>
              <a:ea typeface="黑体" pitchFamily="49" charset="-122"/>
            </a:endParaRPr>
          </a:p>
        </p:txBody>
      </p:sp>
      <p:sp>
        <p:nvSpPr>
          <p:cNvPr id="140294" name=""/>
          <p:cNvSpPr/>
          <p:nvPr/>
        </p:nvSpPr>
        <p:spPr>
          <a:xfrm>
            <a:off x="457200" y="1600200"/>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buNone/>
            </a:pPr>
            <a:r>
              <a:rPr sz="2800" b="1">
                <a:solidFill>
                  <a:schemeClr val="accent2"/>
                </a:solidFill>
                <a:latin typeface="幼圆" pitchFamily="49" charset="-122"/>
                <a:ea typeface="幼圆" pitchFamily="49" charset="-122"/>
              </a:rPr>
              <a:t>      (三)提交证明被申请人正在实施或者即将实施侵犯其专利权的行为的证据，包括被控侵权产品以及专利技术与被控侵权产品技术特征对比材料等。</a:t>
            </a:r>
            <a:br>
              <a:rPr sz="2800" b="1">
                <a:solidFill>
                  <a:schemeClr val="accent2"/>
                </a:solidFill>
                <a:latin typeface="幼圆" pitchFamily="49" charset="-122"/>
                <a:ea typeface="幼圆" pitchFamily="49" charset="-122"/>
              </a:rPr>
            </a:br>
            <a:endParaRPr sz="2800" b="1">
              <a:solidFill>
                <a:schemeClr val="accent2"/>
              </a:solidFill>
              <a:latin typeface="幼圆" pitchFamily="49" charset="-122"/>
              <a:ea typeface="幼圆" pitchFamily="49" charset="-122"/>
            </a:endParaRPr>
          </a:p>
          <a:p>
            <a:pPr lvl="0">
              <a:buNone/>
            </a:pPr>
            <a:r>
              <a:rPr sz="2800" b="1">
                <a:solidFill>
                  <a:schemeClr val="accent2"/>
                </a:solidFill>
                <a:latin typeface="幼圆" pitchFamily="49" charset="-122"/>
                <a:ea typeface="幼圆" pitchFamily="49" charset="-122"/>
              </a:rPr>
              <a:t>      法官自由心証</a:t>
            </a:r>
            <a:endParaRPr sz="2800" b="1">
              <a:solidFill>
                <a:schemeClr val="accent2"/>
              </a:solidFill>
              <a:latin typeface="幼圆" pitchFamily="49" charset="-122"/>
              <a:ea typeface="幼圆" pitchFamily="49" charset="-122"/>
            </a:endParaRPr>
          </a:p>
        </p:txBody>
      </p:sp>
      <p:sp>
        <p:nvSpPr>
          <p:cNvPr id="140295" name="TextBox 140294"/>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38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44389" name=""/>
          <p:cNvSpPr/>
          <p:nvPr/>
        </p:nvSpPr>
        <p:spPr>
          <a:xfrm>
            <a:off x="457200" y="274638"/>
            <a:ext cx="8229600" cy="11430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sz="3200" b="1">
                <a:solidFill>
                  <a:schemeClr val="accent2"/>
                </a:solidFill>
                <a:ea typeface="黑体" pitchFamily="49" charset="-122"/>
              </a:rPr>
              <a:t>三、专利侵权认定的程序问题</a:t>
            </a:r>
            <a:endParaRPr sz="3200" b="1">
              <a:solidFill>
                <a:schemeClr val="accent2"/>
              </a:solidFill>
              <a:ea typeface="黑体" pitchFamily="49" charset="-122"/>
            </a:endParaRPr>
          </a:p>
        </p:txBody>
      </p:sp>
      <p:sp>
        <p:nvSpPr>
          <p:cNvPr id="144390" name=""/>
          <p:cNvSpPr/>
          <p:nvPr/>
        </p:nvSpPr>
        <p:spPr>
          <a:xfrm>
            <a:off x="457200" y="1600200"/>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sz="2800" b="1">
                <a:solidFill>
                  <a:schemeClr val="accent2"/>
                </a:solidFill>
                <a:latin typeface="幼圆" pitchFamily="49" charset="-122"/>
                <a:ea typeface="幼圆" pitchFamily="49" charset="-122"/>
              </a:rPr>
              <a:t>专利侵权的责任：</a:t>
            </a:r>
            <a:endParaRPr sz="2800" b="1">
              <a:solidFill>
                <a:schemeClr val="accent2"/>
              </a:solidFill>
              <a:latin typeface="幼圆" pitchFamily="49" charset="-122"/>
              <a:ea typeface="幼圆" pitchFamily="49" charset="-122"/>
            </a:endParaRPr>
          </a:p>
          <a:p>
            <a:pPr lvl="1"/>
            <a:r>
              <a:rPr sz="2400" b="1">
                <a:solidFill>
                  <a:schemeClr val="accent2"/>
                </a:solidFill>
                <a:latin typeface="幼圆" pitchFamily="49" charset="-122"/>
                <a:ea typeface="幼圆" pitchFamily="49" charset="-122"/>
              </a:rPr>
              <a:t>民事责任：诉前禁令、停止侵害、 赔偿损失、消除影响。</a:t>
            </a:r>
            <a:endParaRPr sz="2400" b="1">
              <a:solidFill>
                <a:schemeClr val="accent2"/>
              </a:solidFill>
              <a:latin typeface="幼圆" pitchFamily="49" charset="-122"/>
              <a:ea typeface="幼圆" pitchFamily="49" charset="-122"/>
            </a:endParaRPr>
          </a:p>
          <a:p>
            <a:pPr lvl="1">
              <a:buNone/>
            </a:pPr>
            <a:r>
              <a:rPr sz="2400" b="1">
                <a:solidFill>
                  <a:schemeClr val="accent2"/>
                </a:solidFill>
                <a:latin typeface="幼圆" pitchFamily="49" charset="-122"/>
                <a:ea typeface="幼圆" pitchFamily="49" charset="-122"/>
              </a:rPr>
              <a:t>     赔偿额的计算：实际损失；非法所得；许可使用费的倍数：1－3倍。 没有参照的，在5000元以上30万元以下，最多不超过50万元。</a:t>
            </a:r>
            <a:endParaRPr sz="2400" b="1">
              <a:solidFill>
                <a:schemeClr val="accent2"/>
              </a:solidFill>
              <a:latin typeface="幼圆" pitchFamily="49" charset="-122"/>
              <a:ea typeface="幼圆" pitchFamily="49" charset="-122"/>
            </a:endParaRPr>
          </a:p>
          <a:p>
            <a:pPr lvl="1"/>
            <a:r>
              <a:rPr sz="2400" b="1">
                <a:solidFill>
                  <a:schemeClr val="accent2"/>
                </a:solidFill>
                <a:latin typeface="幼圆" pitchFamily="49" charset="-122"/>
                <a:ea typeface="幼圆" pitchFamily="49" charset="-122"/>
              </a:rPr>
              <a:t>行政责任：责令改正并公告、没收违法所得、并处违法所得三倍以下罚款，没有违法所得，处5万以下罚款。</a:t>
            </a:r>
            <a:endParaRPr sz="2400" b="1">
              <a:solidFill>
                <a:schemeClr val="accent2"/>
              </a:solidFill>
              <a:latin typeface="幼圆" pitchFamily="49" charset="-122"/>
              <a:ea typeface="幼圆" pitchFamily="49" charset="-122"/>
            </a:endParaRPr>
          </a:p>
          <a:p>
            <a:pPr lvl="1"/>
            <a:r>
              <a:rPr sz="2400" b="1">
                <a:solidFill>
                  <a:schemeClr val="accent2"/>
                </a:solidFill>
                <a:latin typeface="幼圆" pitchFamily="49" charset="-122"/>
                <a:ea typeface="幼圆" pitchFamily="49" charset="-122"/>
              </a:rPr>
              <a:t>刑事责任：假冒他人专利情节严重的，处 三年以下有期徒刑。</a:t>
            </a:r>
            <a:endParaRPr sz="2400" b="1">
              <a:solidFill>
                <a:schemeClr val="accent2"/>
              </a:solidFill>
              <a:latin typeface="幼圆" pitchFamily="49" charset="-122"/>
              <a:ea typeface="幼圆" pitchFamily="49" charset="-122"/>
            </a:endParaRPr>
          </a:p>
        </p:txBody>
      </p:sp>
      <p:sp>
        <p:nvSpPr>
          <p:cNvPr id="144391" name="TextBox 144390"/>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848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48487" name=""/>
          <p:cNvSpPr/>
          <p:nvPr/>
        </p:nvSpPr>
        <p:spPr>
          <a:xfrm>
            <a:off x="457200" y="274638"/>
            <a:ext cx="8229600" cy="11430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sz="4000" b="1">
                <a:solidFill>
                  <a:schemeClr val="accent2"/>
                </a:solidFill>
                <a:ea typeface="黑体" pitchFamily="49" charset="-122"/>
              </a:rPr>
              <a:t>四、专利权属纠纷</a:t>
            </a:r>
            <a:br>
              <a:rPr sz="4000" b="1">
                <a:solidFill>
                  <a:schemeClr val="accent2"/>
                </a:solidFill>
              </a:rPr>
            </a:br>
            <a:endParaRPr sz="4000" b="1">
              <a:solidFill>
                <a:schemeClr val="accent2"/>
              </a:solidFill>
            </a:endParaRPr>
          </a:p>
        </p:txBody>
      </p:sp>
      <p:sp>
        <p:nvSpPr>
          <p:cNvPr id="148488" name=""/>
          <p:cNvSpPr/>
          <p:nvPr/>
        </p:nvSpPr>
        <p:spPr>
          <a:xfrm>
            <a:off x="457200" y="1600200"/>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buNone/>
            </a:pPr>
            <a:r>
              <a:rPr b="1">
                <a:solidFill>
                  <a:schemeClr val="accent2"/>
                </a:solidFill>
                <a:latin typeface="幼圆" pitchFamily="49" charset="-122"/>
                <a:ea typeface="幼圆" pitchFamily="49" charset="-122"/>
              </a:rPr>
              <a:t>种类：</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    申请权纠纷</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    专利权纠纷</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         －－职务发明与非职务发明</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         －－委托发明与合作发明</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         －－剽窃他人技术成果</a:t>
            </a:r>
            <a:endParaRPr b="1">
              <a:solidFill>
                <a:schemeClr val="accent2"/>
              </a:solidFill>
              <a:latin typeface="幼圆" pitchFamily="49" charset="-122"/>
              <a:ea typeface="幼圆" pitchFamily="49" charset="-122"/>
            </a:endParaRPr>
          </a:p>
          <a:p>
            <a:pPr lvl="0" algn="just">
              <a:buNone/>
            </a:pPr>
            <a:endParaRPr sz="3600" b="1">
              <a:solidFill>
                <a:schemeClr val="accent2"/>
              </a:solidFill>
              <a:latin typeface="宋体" pitchFamily="2" charset="-122"/>
            </a:endParaRPr>
          </a:p>
        </p:txBody>
      </p:sp>
      <p:sp>
        <p:nvSpPr>
          <p:cNvPr id="148489" name="TextBox 148488"/>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258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52581" name=""/>
          <p:cNvSpPr/>
          <p:nvPr/>
        </p:nvSpPr>
        <p:spPr>
          <a:xfrm>
            <a:off x="457200" y="274638"/>
            <a:ext cx="8229600" cy="11430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sz="4000" b="1">
                <a:solidFill>
                  <a:schemeClr val="accent2"/>
                </a:solidFill>
                <a:ea typeface="黑体" pitchFamily="49" charset="-122"/>
              </a:rPr>
              <a:t>五、专利行政纠纷</a:t>
            </a:r>
            <a:endParaRPr sz="4000" b="1">
              <a:solidFill>
                <a:schemeClr val="accent2"/>
              </a:solidFill>
              <a:ea typeface="黑体" pitchFamily="49" charset="-122"/>
            </a:endParaRPr>
          </a:p>
        </p:txBody>
      </p:sp>
      <p:sp>
        <p:nvSpPr>
          <p:cNvPr id="152582" name=""/>
          <p:cNvSpPr/>
          <p:nvPr/>
        </p:nvSpPr>
        <p:spPr>
          <a:xfrm>
            <a:off x="457200" y="1600200"/>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buNone/>
            </a:pPr>
            <a:r>
              <a:rPr b="1">
                <a:solidFill>
                  <a:schemeClr val="accent2"/>
                </a:solidFill>
                <a:latin typeface="幼圆" pitchFamily="49" charset="-122"/>
                <a:ea typeface="幼圆" pitchFamily="49" charset="-122"/>
              </a:rPr>
              <a:t>1）与专利局（专利行政主管部门）的纠纷</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2）与专利复审委员会的纠纷</a:t>
            </a:r>
            <a:endParaRPr b="1">
              <a:solidFill>
                <a:schemeClr val="accent2"/>
              </a:solidFill>
              <a:latin typeface="幼圆" pitchFamily="49" charset="-122"/>
              <a:ea typeface="幼圆" pitchFamily="49" charset="-122"/>
            </a:endParaRPr>
          </a:p>
          <a:p>
            <a:pPr lvl="0">
              <a:buNone/>
            </a:pPr>
            <a:r>
              <a:rPr b="1">
                <a:solidFill>
                  <a:schemeClr val="accent2"/>
                </a:solidFill>
                <a:latin typeface="幼圆" pitchFamily="49" charset="-122"/>
                <a:ea typeface="幼圆" pitchFamily="49" charset="-122"/>
              </a:rPr>
              <a:t>3）与专利管理局（知识产权管理局）的纠纷</a:t>
            </a:r>
            <a:endParaRPr b="1">
              <a:solidFill>
                <a:schemeClr val="accent2"/>
              </a:solidFill>
              <a:latin typeface="幼圆" pitchFamily="49" charset="-122"/>
              <a:ea typeface="幼圆" pitchFamily="49" charset="-122"/>
            </a:endParaRPr>
          </a:p>
        </p:txBody>
      </p:sp>
      <p:sp>
        <p:nvSpPr>
          <p:cNvPr id="152583" name="TextBox 152582"/>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667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56677" name=""/>
          <p:cNvSpPr/>
          <p:nvPr/>
        </p:nvSpPr>
        <p:spPr>
          <a:xfrm>
            <a:off x="457200" y="274638"/>
            <a:ext cx="8229600" cy="11430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b="1">
                <a:solidFill>
                  <a:schemeClr val="accent2"/>
                </a:solidFill>
                <a:latin typeface="黑体" pitchFamily="49" charset="-122"/>
                <a:ea typeface="黑体" pitchFamily="49" charset="-122"/>
              </a:rPr>
              <a:t>六、专利纠纷的解决途径</a:t>
            </a:r>
            <a:endParaRPr b="1">
              <a:solidFill>
                <a:schemeClr val="accent2"/>
              </a:solidFill>
              <a:latin typeface="黑体" pitchFamily="49" charset="-122"/>
              <a:ea typeface="黑体" pitchFamily="49" charset="-122"/>
            </a:endParaRPr>
          </a:p>
        </p:txBody>
      </p:sp>
      <p:sp>
        <p:nvSpPr>
          <p:cNvPr id="156678" name=""/>
          <p:cNvSpPr/>
          <p:nvPr/>
        </p:nvSpPr>
        <p:spPr>
          <a:xfrm>
            <a:off x="457200" y="1600200"/>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15000"/>
              </a:lnSpc>
            </a:pPr>
            <a:r>
              <a:rPr sz="2400" b="1">
                <a:solidFill>
                  <a:schemeClr val="accent2"/>
                </a:solidFill>
                <a:latin typeface="幼圆" pitchFamily="49" charset="-122"/>
                <a:ea typeface="幼圆" pitchFamily="49" charset="-122"/>
              </a:rPr>
              <a:t>修改后的专利法将修改前的专利法中假冒他人专利和冒充专利这两种违法行为合并规定为假冒专利的行为，加大了惩处力度，修改后的专利法的第六十三条规定：假冒专利的，没收违法所得，可以并处违法所得四倍（原为三倍）以下的罚款，没有违法所得的，可以处以二十万元以下的罚款；</a:t>
            </a:r>
            <a:endParaRPr sz="2400" b="1">
              <a:solidFill>
                <a:schemeClr val="accent2"/>
              </a:solidFill>
              <a:latin typeface="幼圆" pitchFamily="49" charset="-122"/>
              <a:ea typeface="幼圆" pitchFamily="49" charset="-122"/>
            </a:endParaRPr>
          </a:p>
          <a:p>
            <a:pPr lvl="0">
              <a:lnSpc>
                <a:spcPct val="115000"/>
              </a:lnSpc>
            </a:pPr>
            <a:r>
              <a:rPr sz="2400" b="1">
                <a:solidFill>
                  <a:schemeClr val="accent2"/>
                </a:solidFill>
                <a:latin typeface="幼圆" pitchFamily="49" charset="-122"/>
                <a:ea typeface="幼圆" pitchFamily="49" charset="-122"/>
              </a:rPr>
              <a:t>修改后的专利法规定了统一的行政处罚，新增加了相关查处假冒专利行为的执法措施，修改后的专利法的第六十三条明确规定，“管理专利工作的部门依法行使其调查取证的职权时，当事人应当予以协助、配合，不得拒绝、阻挠”。 </a:t>
            </a:r>
            <a:endParaRPr sz="2400" b="1">
              <a:solidFill>
                <a:schemeClr val="accent2"/>
              </a:solidFill>
              <a:latin typeface="幼圆" pitchFamily="49" charset="-122"/>
              <a:ea typeface="幼圆" pitchFamily="49" charset="-122"/>
            </a:endParaRPr>
          </a:p>
        </p:txBody>
      </p:sp>
      <p:sp>
        <p:nvSpPr>
          <p:cNvPr id="156679" name="TextBox 156678"/>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077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60773" name=""/>
          <p:cNvSpPr/>
          <p:nvPr/>
        </p:nvSpPr>
        <p:spPr>
          <a:xfrm>
            <a:off x="539750" y="274638"/>
            <a:ext cx="8147050" cy="8509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nSpc>
                <a:spcPct val="105000"/>
              </a:lnSpc>
            </a:pPr>
            <a:r>
              <a:rPr sz="4000" b="1">
                <a:solidFill>
                  <a:schemeClr val="accent2"/>
                </a:solidFill>
                <a:latin typeface="幼圆" pitchFamily="49" charset="-122"/>
                <a:ea typeface="幼圆" pitchFamily="49" charset="-122"/>
              </a:rPr>
              <a:t>1、《巴黎公约》</a:t>
            </a:r>
            <a:endParaRPr sz="4000" b="1">
              <a:solidFill>
                <a:schemeClr val="accent2"/>
              </a:solidFill>
              <a:latin typeface="幼圆" pitchFamily="49" charset="-122"/>
              <a:ea typeface="幼圆" pitchFamily="49" charset="-122"/>
            </a:endParaRPr>
          </a:p>
        </p:txBody>
      </p:sp>
      <p:sp>
        <p:nvSpPr>
          <p:cNvPr id="160774" name=""/>
          <p:cNvSpPr/>
          <p:nvPr/>
        </p:nvSpPr>
        <p:spPr>
          <a:xfrm>
            <a:off x="611188" y="1341438"/>
            <a:ext cx="8158162" cy="4381500"/>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20000"/>
              </a:lnSpc>
              <a:buNone/>
            </a:pPr>
            <a:r>
              <a:rPr sz="2000" b="1">
                <a:solidFill>
                  <a:schemeClr val="accent2"/>
                </a:solidFill>
                <a:latin typeface="幼圆" pitchFamily="49" charset="-122"/>
                <a:ea typeface="幼圆" pitchFamily="49" charset="-122"/>
              </a:rPr>
              <a:t>（1）概况</a:t>
            </a:r>
            <a:endParaRPr sz="2000" b="1">
              <a:solidFill>
                <a:schemeClr val="accent2"/>
              </a:solidFill>
              <a:latin typeface="幼圆" pitchFamily="49" charset="-122"/>
              <a:ea typeface="幼圆" pitchFamily="49" charset="-122"/>
            </a:endParaRPr>
          </a:p>
          <a:p>
            <a:pPr lvl="0" algn="just">
              <a:lnSpc>
                <a:spcPct val="120000"/>
              </a:lnSpc>
              <a:buNone/>
            </a:pPr>
            <a:r>
              <a:rPr sz="2000" b="1">
                <a:solidFill>
                  <a:schemeClr val="accent2"/>
                </a:solidFill>
                <a:latin typeface="幼圆" pitchFamily="49" charset="-122"/>
                <a:ea typeface="幼圆" pitchFamily="49" charset="-122"/>
              </a:rPr>
              <a:t>      巴黎公约是保护工业产权最重要的国际公约，它于1883年3月20日在巴黎签订，到1992年1月已有103个国家参加了该公约。中国于1985年3月19日正式成为该公约的成员国。</a:t>
            </a:r>
            <a:endParaRPr sz="2000" b="1">
              <a:solidFill>
                <a:schemeClr val="accent2"/>
              </a:solidFill>
              <a:latin typeface="幼圆" pitchFamily="49" charset="-122"/>
              <a:ea typeface="幼圆" pitchFamily="49" charset="-122"/>
            </a:endParaRPr>
          </a:p>
          <a:p>
            <a:pPr lvl="0" algn="just">
              <a:lnSpc>
                <a:spcPct val="120000"/>
              </a:lnSpc>
              <a:buNone/>
            </a:pPr>
            <a:r>
              <a:rPr sz="2000" b="1">
                <a:solidFill>
                  <a:schemeClr val="accent2"/>
                </a:solidFill>
                <a:latin typeface="幼圆" pitchFamily="49" charset="-122"/>
                <a:ea typeface="幼圆" pitchFamily="49" charset="-122"/>
              </a:rPr>
              <a:t>      巴黎公约共有三十条，前十二条是实质性条款，后十八条是行政条款，适用于最广泛的工业产权。其保护对象有：专利（发明专利）、实用新型（少数国家的“ 小专利”）、工业品外观设计、商标、服务标志、厂商名称、产地标志或原产地名称和制止不正当竞争。</a:t>
            </a:r>
            <a:endParaRPr sz="2000" b="1">
              <a:solidFill>
                <a:schemeClr val="accent2"/>
              </a:solidFill>
              <a:latin typeface="幼圆" pitchFamily="49" charset="-122"/>
              <a:ea typeface="幼圆" pitchFamily="49" charset="-122"/>
            </a:endParaRPr>
          </a:p>
          <a:p>
            <a:pPr lvl="0">
              <a:lnSpc>
                <a:spcPct val="80000"/>
              </a:lnSpc>
              <a:buNone/>
            </a:pPr>
            <a:endParaRPr sz="2000" b="1">
              <a:solidFill>
                <a:schemeClr val="accent2"/>
              </a:solidFill>
              <a:latin typeface="幼圆" pitchFamily="49" charset="-122"/>
              <a:ea typeface="幼圆" pitchFamily="49" charset="-122"/>
            </a:endParaRPr>
          </a:p>
        </p:txBody>
      </p:sp>
      <p:sp>
        <p:nvSpPr>
          <p:cNvPr id="160775" name="TextBox 160774"/>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486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64869" name=""/>
          <p:cNvSpPr/>
          <p:nvPr/>
        </p:nvSpPr>
        <p:spPr>
          <a:xfrm>
            <a:off x="457200" y="274638"/>
            <a:ext cx="8229600" cy="11430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sz="4000" b="1">
                <a:solidFill>
                  <a:schemeClr val="accent2"/>
                </a:solidFill>
                <a:latin typeface="幼圆" pitchFamily="49" charset="-122"/>
                <a:ea typeface="幼圆" pitchFamily="49" charset="-122"/>
              </a:rPr>
              <a:t>1、《巴黎公约》</a:t>
            </a:r>
            <a:endParaRPr sz="4000" b="1">
              <a:solidFill>
                <a:schemeClr val="accent2"/>
              </a:solidFill>
              <a:latin typeface="幼圆" pitchFamily="49" charset="-122"/>
              <a:ea typeface="幼圆" pitchFamily="49" charset="-122"/>
            </a:endParaRPr>
          </a:p>
        </p:txBody>
      </p:sp>
      <p:sp>
        <p:nvSpPr>
          <p:cNvPr id="164870" name=""/>
          <p:cNvSpPr/>
          <p:nvPr/>
        </p:nvSpPr>
        <p:spPr>
          <a:xfrm>
            <a:off x="611188" y="1125538"/>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sz="2800" b="1">
                <a:solidFill>
                  <a:schemeClr val="accent2"/>
                </a:solidFill>
                <a:latin typeface="幼圆" pitchFamily="49" charset="-122"/>
                <a:ea typeface="幼圆" pitchFamily="49" charset="-122"/>
              </a:rPr>
              <a:t>优先权原则</a:t>
            </a:r>
            <a:endParaRPr sz="2800" b="1">
              <a:solidFill>
                <a:schemeClr val="accent2"/>
              </a:solidFill>
              <a:latin typeface="幼圆" pitchFamily="49" charset="-122"/>
              <a:ea typeface="幼圆" pitchFamily="49" charset="-122"/>
            </a:endParaRPr>
          </a:p>
          <a:p>
            <a:pPr lvl="0" algn="just">
              <a:buNone/>
            </a:pPr>
            <a:r>
              <a:rPr sz="2800" b="1">
                <a:solidFill>
                  <a:schemeClr val="accent2"/>
                </a:solidFill>
                <a:latin typeface="幼圆" pitchFamily="49" charset="-122"/>
                <a:ea typeface="幼圆" pitchFamily="49" charset="-122"/>
              </a:rPr>
              <a:t>      成员国之间有义务给对方国民以优先权，即成员国的国民向另一个成员国提出专利申请后，在一定期限内(发明和实用新型专利为十二个月，外观设计为六个月)向其他成员国又提出同样申请的，可以要求给予优先权，视后一申请是在个申请日提出的。</a:t>
            </a:r>
            <a:endParaRPr sz="2800" b="1">
              <a:solidFill>
                <a:schemeClr val="accent2"/>
              </a:solidFill>
              <a:latin typeface="幼圆" pitchFamily="49" charset="-122"/>
              <a:ea typeface="幼圆" pitchFamily="49" charset="-122"/>
            </a:endParaRPr>
          </a:p>
        </p:txBody>
      </p:sp>
      <p:sp>
        <p:nvSpPr>
          <p:cNvPr id="164871" name="TextBox 164870"/>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96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68965" name=""/>
          <p:cNvSpPr/>
          <p:nvPr/>
        </p:nvSpPr>
        <p:spPr>
          <a:xfrm>
            <a:off x="611188" y="274638"/>
            <a:ext cx="8075612" cy="8509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sz="4000" b="1">
                <a:solidFill>
                  <a:schemeClr val="accent2"/>
                </a:solidFill>
                <a:latin typeface="幼圆" pitchFamily="49" charset="-122"/>
                <a:ea typeface="幼圆" pitchFamily="49" charset="-122"/>
              </a:rPr>
              <a:t>1、《巴黎公约》</a:t>
            </a:r>
            <a:endParaRPr sz="4000" b="1">
              <a:solidFill>
                <a:schemeClr val="accent2"/>
              </a:solidFill>
              <a:latin typeface="幼圆" pitchFamily="49" charset="-122"/>
              <a:ea typeface="幼圆" pitchFamily="49" charset="-122"/>
            </a:endParaRPr>
          </a:p>
        </p:txBody>
      </p:sp>
      <p:sp>
        <p:nvSpPr>
          <p:cNvPr id="168966" name=""/>
          <p:cNvSpPr/>
          <p:nvPr/>
        </p:nvSpPr>
        <p:spPr>
          <a:xfrm>
            <a:off x="611188" y="1600200"/>
            <a:ext cx="8075612" cy="3368675"/>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20000"/>
              </a:lnSpc>
            </a:pPr>
            <a:r>
              <a:rPr sz="2000" b="1">
                <a:solidFill>
                  <a:schemeClr val="accent2"/>
                </a:solidFill>
                <a:latin typeface="幼圆" pitchFamily="49" charset="-122"/>
                <a:ea typeface="幼圆" pitchFamily="49" charset="-122"/>
              </a:rPr>
              <a:t>合理使用原则</a:t>
            </a:r>
            <a:endParaRPr sz="2000" b="1">
              <a:solidFill>
                <a:schemeClr val="accent2"/>
              </a:solidFill>
              <a:latin typeface="幼圆" pitchFamily="49" charset="-122"/>
              <a:ea typeface="幼圆" pitchFamily="49" charset="-122"/>
            </a:endParaRPr>
          </a:p>
          <a:p>
            <a:pPr lvl="0">
              <a:lnSpc>
                <a:spcPct val="120000"/>
              </a:lnSpc>
              <a:buNone/>
            </a:pPr>
            <a:r>
              <a:rPr sz="2000" b="1">
                <a:solidFill>
                  <a:schemeClr val="accent2"/>
                </a:solidFill>
                <a:latin typeface="幼圆" pitchFamily="49" charset="-122"/>
                <a:ea typeface="幼圆" pitchFamily="49" charset="-122"/>
              </a:rPr>
              <a:t>     在临时通过或偶然进入成员国的交通工具上使用该成员国的专利不视为侵权。</a:t>
            </a:r>
            <a:endParaRPr sz="2000" b="1">
              <a:solidFill>
                <a:schemeClr val="accent2"/>
              </a:solidFill>
              <a:latin typeface="幼圆" pitchFamily="49" charset="-122"/>
              <a:ea typeface="幼圆" pitchFamily="49" charset="-122"/>
            </a:endParaRPr>
          </a:p>
          <a:p>
            <a:pPr lvl="0">
              <a:lnSpc>
                <a:spcPct val="120000"/>
              </a:lnSpc>
            </a:pPr>
            <a:r>
              <a:rPr sz="2000" b="1">
                <a:solidFill>
                  <a:schemeClr val="accent2"/>
                </a:solidFill>
                <a:latin typeface="幼圆" pitchFamily="49" charset="-122"/>
                <a:ea typeface="幼圆" pitchFamily="49" charset="-122"/>
              </a:rPr>
              <a:t>其他共同遵守的规则</a:t>
            </a:r>
            <a:br>
              <a:rPr sz="2000" b="1">
                <a:solidFill>
                  <a:schemeClr val="accent2"/>
                </a:solidFill>
                <a:latin typeface="幼圆" pitchFamily="49" charset="-122"/>
                <a:ea typeface="幼圆" pitchFamily="49" charset="-122"/>
              </a:rPr>
            </a:br>
            <a:r>
              <a:rPr sz="2000" b="1">
                <a:solidFill>
                  <a:schemeClr val="accent2"/>
                </a:solidFill>
                <a:latin typeface="幼圆" pitchFamily="49" charset="-122"/>
                <a:ea typeface="幼圆" pitchFamily="49" charset="-122"/>
              </a:rPr>
              <a:t>    公约规定了各国都应遵守一定的专利宽限期，即专利申请费、维持费的缴纳至少给6个月的宽限期。 对于在临时过境的交通工具上使用他人专利技术视为合理使用。对于在本公约任一成员国领土内举办的官方认可的国际展览会展出的商品中的专利技术应予以相当于优先权期限的临时保护。</a:t>
            </a:r>
            <a:endParaRPr sz="2000" b="1">
              <a:solidFill>
                <a:schemeClr val="accent2"/>
              </a:solidFill>
              <a:latin typeface="幼圆" pitchFamily="49" charset="-122"/>
              <a:ea typeface="幼圆" pitchFamily="49" charset="-122"/>
            </a:endParaRPr>
          </a:p>
          <a:p>
            <a:pPr lvl="0">
              <a:lnSpc>
                <a:spcPct val="80000"/>
              </a:lnSpc>
              <a:buNone/>
            </a:pPr>
            <a:endParaRPr sz="1800"/>
          </a:p>
        </p:txBody>
      </p:sp>
      <p:sp>
        <p:nvSpPr>
          <p:cNvPr id="168967" name="TextBox 168966"/>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203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72037" name=""/>
          <p:cNvSpPr/>
          <p:nvPr/>
        </p:nvSpPr>
        <p:spPr>
          <a:xfrm>
            <a:off x="611188" y="274638"/>
            <a:ext cx="8075612" cy="922338"/>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nSpc>
                <a:spcPct val="105000"/>
              </a:lnSpc>
            </a:pPr>
            <a:r>
              <a:rPr sz="3600">
                <a:solidFill>
                  <a:schemeClr val="accent2"/>
                </a:solidFill>
                <a:latin typeface="黑体" pitchFamily="49" charset="-122"/>
                <a:ea typeface="黑体" pitchFamily="49" charset="-122"/>
              </a:rPr>
              <a:t>2、《专利合作条约》（PCT）</a:t>
            </a:r>
            <a:endParaRPr sz="3600">
              <a:solidFill>
                <a:schemeClr val="accent2"/>
              </a:solidFill>
              <a:latin typeface="黑体" pitchFamily="49" charset="-122"/>
              <a:ea typeface="黑体" pitchFamily="49" charset="-122"/>
            </a:endParaRPr>
          </a:p>
        </p:txBody>
      </p:sp>
      <p:sp>
        <p:nvSpPr>
          <p:cNvPr id="172038" name=""/>
          <p:cNvSpPr/>
          <p:nvPr/>
        </p:nvSpPr>
        <p:spPr>
          <a:xfrm>
            <a:off x="468312" y="1268412"/>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25000"/>
              </a:lnSpc>
              <a:buNone/>
            </a:pPr>
            <a:r>
              <a:rPr sz="2000" b="1">
                <a:solidFill>
                  <a:schemeClr val="accent2"/>
                </a:solidFill>
                <a:latin typeface="幼圆" pitchFamily="49" charset="-122"/>
                <a:ea typeface="幼圆" pitchFamily="49" charset="-122"/>
              </a:rPr>
              <a:t>（1）概况</a:t>
            </a:r>
            <a:endParaRPr sz="2000" b="1">
              <a:solidFill>
                <a:schemeClr val="accent2"/>
              </a:solidFill>
              <a:latin typeface="幼圆" pitchFamily="49" charset="-122"/>
              <a:ea typeface="幼圆" pitchFamily="49" charset="-122"/>
            </a:endParaRPr>
          </a:p>
          <a:p>
            <a:pPr lvl="0" algn="just">
              <a:lnSpc>
                <a:spcPct val="125000"/>
              </a:lnSpc>
              <a:buNone/>
            </a:pPr>
            <a:r>
              <a:rPr sz="2000" b="1">
                <a:solidFill>
                  <a:schemeClr val="accent2"/>
                </a:solidFill>
                <a:latin typeface="幼圆" pitchFamily="49" charset="-122"/>
                <a:ea typeface="幼圆" pitchFamily="49" charset="-122"/>
              </a:rPr>
              <a:t>      《专利合作条约》是继巴黎公约之后缔结的又一个重要的国际性专利条约。旨在解决专利的 “ 国际申请”问题。该条约于1978年6月1日正式生效</a:t>
            </a:r>
            <a:endParaRPr sz="2000" b="1">
              <a:solidFill>
                <a:schemeClr val="accent2"/>
              </a:solidFill>
              <a:latin typeface="幼圆" pitchFamily="49" charset="-122"/>
              <a:ea typeface="幼圆" pitchFamily="49" charset="-122"/>
            </a:endParaRPr>
          </a:p>
          <a:p>
            <a:pPr lvl="0">
              <a:lnSpc>
                <a:spcPct val="125000"/>
              </a:lnSpc>
              <a:buNone/>
            </a:pPr>
            <a:r>
              <a:rPr sz="2000" b="1">
                <a:solidFill>
                  <a:schemeClr val="accent2"/>
                </a:solidFill>
                <a:latin typeface="幼圆" pitchFamily="49" charset="-122"/>
                <a:ea typeface="幼圆" pitchFamily="49" charset="-122"/>
              </a:rPr>
              <a:t>       PCT由通则和八个章节，共六十九构成。其程序分为章程序和第二章程序。</a:t>
            </a:r>
            <a:endParaRPr sz="2000" b="1">
              <a:solidFill>
                <a:schemeClr val="accent2"/>
              </a:solidFill>
              <a:latin typeface="幼圆" pitchFamily="49" charset="-122"/>
              <a:ea typeface="幼圆" pitchFamily="49" charset="-122"/>
            </a:endParaRPr>
          </a:p>
          <a:p>
            <a:pPr lvl="0">
              <a:lnSpc>
                <a:spcPct val="125000"/>
              </a:lnSpc>
              <a:buNone/>
            </a:pPr>
            <a:r>
              <a:rPr sz="2000" b="1">
                <a:solidFill>
                  <a:schemeClr val="accent2"/>
                </a:solidFill>
                <a:latin typeface="幼圆" pitchFamily="49" charset="-122"/>
                <a:ea typeface="幼圆" pitchFamily="49" charset="-122"/>
              </a:rPr>
              <a:t>        章程序包括国际申请、国际检索、国际公布等三大内容。</a:t>
            </a:r>
            <a:endParaRPr sz="2000" b="1">
              <a:solidFill>
                <a:schemeClr val="accent2"/>
              </a:solidFill>
              <a:latin typeface="幼圆" pitchFamily="49" charset="-122"/>
              <a:ea typeface="幼圆" pitchFamily="49" charset="-122"/>
            </a:endParaRPr>
          </a:p>
          <a:p>
            <a:pPr lvl="0">
              <a:lnSpc>
                <a:spcPct val="125000"/>
              </a:lnSpc>
              <a:buNone/>
            </a:pPr>
            <a:r>
              <a:rPr sz="2000" b="1">
                <a:solidFill>
                  <a:schemeClr val="accent2"/>
                </a:solidFill>
                <a:latin typeface="幼圆" pitchFamily="49" charset="-122"/>
                <a:ea typeface="幼圆" pitchFamily="49" charset="-122"/>
              </a:rPr>
              <a:t>    第二章程序是国际初步审查程序，是选择性的，每个缔约国可以声明不使用该程序。 </a:t>
            </a:r>
            <a:endParaRPr sz="2000" b="1">
              <a:solidFill>
                <a:schemeClr val="accent2"/>
              </a:solidFill>
              <a:latin typeface="幼圆" pitchFamily="49" charset="-122"/>
              <a:ea typeface="幼圆" pitchFamily="49" charset="-122"/>
            </a:endParaRPr>
          </a:p>
        </p:txBody>
      </p:sp>
      <p:sp>
        <p:nvSpPr>
          <p:cNvPr id="172039" name="TextBox 172038"/>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920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79205" name=""/>
          <p:cNvSpPr/>
          <p:nvPr/>
        </p:nvSpPr>
        <p:spPr>
          <a:xfrm>
            <a:off x="250825" y="333375"/>
            <a:ext cx="8066088" cy="6477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nSpc>
                <a:spcPct val="105000"/>
              </a:lnSpc>
            </a:pPr>
            <a:r>
              <a:rPr sz="3600">
                <a:solidFill>
                  <a:schemeClr val="accent2"/>
                </a:solidFill>
                <a:latin typeface="黑体" pitchFamily="49" charset="-122"/>
                <a:ea typeface="黑体" pitchFamily="49" charset="-122"/>
              </a:rPr>
              <a:t>2、《专利合作条约》（PCT）</a:t>
            </a:r>
            <a:r>
              <a:rPr sz="2400" b="1">
                <a:solidFill>
                  <a:schemeClr val="accent2"/>
                </a:solidFill>
                <a:latin typeface="幼圆" pitchFamily="49" charset="-122"/>
                <a:ea typeface="幼圆" pitchFamily="49" charset="-122"/>
              </a:rPr>
              <a:t> </a:t>
            </a:r>
            <a:br>
              <a:rPr sz="3200" b="1">
                <a:solidFill>
                  <a:schemeClr val="accent2"/>
                </a:solidFill>
                <a:latin typeface="幼圆" pitchFamily="49" charset="-122"/>
                <a:ea typeface="幼圆" pitchFamily="49" charset="-122"/>
              </a:rPr>
            </a:br>
            <a:endParaRPr sz="3200" b="1">
              <a:solidFill>
                <a:schemeClr val="accent2"/>
              </a:solidFill>
              <a:latin typeface="幼圆" pitchFamily="49" charset="-122"/>
              <a:ea typeface="幼圆" pitchFamily="49" charset="-122"/>
            </a:endParaRPr>
          </a:p>
        </p:txBody>
      </p:sp>
      <p:sp>
        <p:nvSpPr>
          <p:cNvPr id="179206" name=""/>
          <p:cNvSpPr/>
          <p:nvPr/>
        </p:nvSpPr>
        <p:spPr>
          <a:xfrm>
            <a:off x="611188" y="1052512"/>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05000"/>
              </a:lnSpc>
              <a:buNone/>
            </a:pPr>
            <a:r>
              <a:rPr sz="2800" b="1">
                <a:solidFill>
                  <a:schemeClr val="accent2"/>
                </a:solidFill>
                <a:latin typeface="幼圆" pitchFamily="49" charset="-122"/>
                <a:ea typeface="幼圆" pitchFamily="49" charset="-122"/>
              </a:rPr>
              <a:t>(</a:t>
            </a:r>
            <a:r>
              <a:rPr b="1">
                <a:solidFill>
                  <a:schemeClr val="accent2"/>
                </a:solidFill>
                <a:latin typeface="幼圆" pitchFamily="49" charset="-122"/>
                <a:ea typeface="幼圆" pitchFamily="49" charset="-122"/>
              </a:rPr>
              <a:t>3)申请程序</a:t>
            </a:r>
            <a:endParaRPr b="1">
              <a:solidFill>
                <a:schemeClr val="accent2"/>
              </a:solidFill>
              <a:latin typeface="幼圆" pitchFamily="49" charset="-122"/>
              <a:ea typeface="幼圆" pitchFamily="49" charset="-122"/>
            </a:endParaRPr>
          </a:p>
          <a:p>
            <a:pPr lvl="0" algn="just">
              <a:buNone/>
            </a:pPr>
            <a:r>
              <a:rPr sz="2800" b="1">
                <a:solidFill>
                  <a:schemeClr val="accent2"/>
                </a:solidFill>
                <a:latin typeface="幼圆" pitchFamily="49" charset="-122"/>
                <a:ea typeface="幼圆" pitchFamily="49" charset="-122"/>
              </a:rPr>
              <a:t>   国际申请阶段；国内申请阶段</a:t>
            </a:r>
            <a:endParaRPr sz="2800" b="1">
              <a:solidFill>
                <a:schemeClr val="accent2"/>
              </a:solidFill>
              <a:latin typeface="幼圆" pitchFamily="49" charset="-122"/>
              <a:ea typeface="幼圆" pitchFamily="49" charset="-122"/>
            </a:endParaRPr>
          </a:p>
          <a:p>
            <a:pPr lvl="0"/>
            <a:r>
              <a:rPr sz="2800" b="1">
                <a:solidFill>
                  <a:schemeClr val="accent2"/>
                </a:solidFill>
                <a:latin typeface="幼圆" pitchFamily="49" charset="-122"/>
                <a:ea typeface="幼圆" pitchFamily="49" charset="-122"/>
              </a:rPr>
              <a:t>国际申请 </a:t>
            </a:r>
            <a:endParaRPr sz="2800" b="1">
              <a:solidFill>
                <a:schemeClr val="accent2"/>
              </a:solidFill>
              <a:latin typeface="幼圆" pitchFamily="49" charset="-122"/>
              <a:ea typeface="幼圆" pitchFamily="49" charset="-122"/>
            </a:endParaRPr>
          </a:p>
          <a:p>
            <a:pPr lvl="0">
              <a:buNone/>
            </a:pPr>
            <a:r>
              <a:rPr sz="2800" b="1">
                <a:solidFill>
                  <a:schemeClr val="accent2"/>
                </a:solidFill>
                <a:latin typeface="幼圆" pitchFamily="49" charset="-122"/>
                <a:ea typeface="幼圆" pitchFamily="49" charset="-122"/>
              </a:rPr>
              <a:t>     向主管国家的专利局、地区性专利局或国际机构提出专利申请。</a:t>
            </a:r>
            <a:endParaRPr sz="2800" b="1">
              <a:solidFill>
                <a:schemeClr val="accent2"/>
              </a:solidFill>
              <a:latin typeface="幼圆" pitchFamily="49" charset="-122"/>
              <a:ea typeface="幼圆" pitchFamily="49" charset="-122"/>
            </a:endParaRPr>
          </a:p>
          <a:p>
            <a:pPr lvl="0">
              <a:buNone/>
            </a:pPr>
            <a:r>
              <a:rPr sz="2800" b="1">
                <a:solidFill>
                  <a:schemeClr val="accent2"/>
                </a:solidFill>
                <a:latin typeface="幼圆" pitchFamily="49" charset="-122"/>
                <a:ea typeface="幼圆" pitchFamily="49" charset="-122"/>
              </a:rPr>
              <a:t>     申请人指定希望获得专利权的缔约国(指定国)。</a:t>
            </a:r>
            <a:endParaRPr sz="2800" b="1">
              <a:solidFill>
                <a:schemeClr val="accent2"/>
              </a:solidFill>
              <a:latin typeface="幼圆" pitchFamily="49" charset="-122"/>
              <a:ea typeface="幼圆" pitchFamily="49" charset="-122"/>
            </a:endParaRPr>
          </a:p>
          <a:p>
            <a:pPr lvl="0">
              <a:buNone/>
            </a:pPr>
            <a:r>
              <a:rPr sz="2800" b="1">
                <a:solidFill>
                  <a:schemeClr val="accent2"/>
                </a:solidFill>
                <a:latin typeface="幼圆" pitchFamily="49" charset="-122"/>
                <a:ea typeface="幼圆" pitchFamily="49" charset="-122"/>
              </a:rPr>
              <a:t>     受理局在收到国际申请后，进行形式审查，确定国际申请日，从而该申请在各指定国产生正规的国内效力。</a:t>
            </a:r>
            <a:endParaRPr sz="2800" b="1">
              <a:latin typeface="Times New Roman" pitchFamily="18" charset="0"/>
            </a:endParaRPr>
          </a:p>
        </p:txBody>
      </p:sp>
      <p:sp>
        <p:nvSpPr>
          <p:cNvPr id="179207" name="TextBox 179206"/>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330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83301" name=""/>
          <p:cNvSpPr/>
          <p:nvPr/>
        </p:nvSpPr>
        <p:spPr>
          <a:xfrm>
            <a:off x="468312" y="274638"/>
            <a:ext cx="8218488" cy="8509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nSpc>
                <a:spcPct val="105000"/>
              </a:lnSpc>
            </a:pPr>
            <a:r>
              <a:rPr sz="3600">
                <a:solidFill>
                  <a:schemeClr val="accent2"/>
                </a:solidFill>
                <a:latin typeface="黑体" pitchFamily="49" charset="-122"/>
                <a:ea typeface="黑体" pitchFamily="49" charset="-122"/>
              </a:rPr>
              <a:t>2、《专利合作条约》（PCT）</a:t>
            </a:r>
            <a:endParaRPr sz="3600">
              <a:solidFill>
                <a:schemeClr val="accent2"/>
              </a:solidFill>
              <a:latin typeface="黑体" pitchFamily="49" charset="-122"/>
              <a:ea typeface="黑体" pitchFamily="49" charset="-122"/>
            </a:endParaRPr>
          </a:p>
        </p:txBody>
      </p:sp>
      <p:sp>
        <p:nvSpPr>
          <p:cNvPr id="183302" name=""/>
          <p:cNvSpPr/>
          <p:nvPr/>
        </p:nvSpPr>
        <p:spPr>
          <a:xfrm>
            <a:off x="539750" y="1196975"/>
            <a:ext cx="8147050" cy="4929188"/>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gn="just">
              <a:lnSpc>
                <a:spcPct val="125000"/>
              </a:lnSpc>
            </a:pPr>
            <a:r>
              <a:rPr sz="2400" b="1">
                <a:solidFill>
                  <a:schemeClr val="accent2"/>
                </a:solidFill>
                <a:latin typeface="幼圆" pitchFamily="49" charset="-122"/>
                <a:ea typeface="幼圆" pitchFamily="49" charset="-122"/>
              </a:rPr>
              <a:t>国际公布</a:t>
            </a:r>
            <a:endParaRPr sz="2400" b="1">
              <a:solidFill>
                <a:schemeClr val="accent2"/>
              </a:solidFill>
              <a:latin typeface="幼圆" pitchFamily="49" charset="-122"/>
              <a:ea typeface="幼圆" pitchFamily="49" charset="-122"/>
            </a:endParaRPr>
          </a:p>
          <a:p>
            <a:pPr lvl="0" algn="just">
              <a:lnSpc>
                <a:spcPct val="125000"/>
              </a:lnSpc>
              <a:buNone/>
            </a:pPr>
            <a:r>
              <a:rPr sz="2400" b="1">
                <a:solidFill>
                  <a:schemeClr val="accent2"/>
                </a:solidFill>
                <a:latin typeface="幼圆" pitchFamily="49" charset="-122"/>
                <a:ea typeface="幼圆" pitchFamily="49" charset="-122"/>
              </a:rPr>
              <a:t>     自国际申请日（或优先权日）起满18个月，WIPO国际局对国际申请连同国际检索报告一起予以公布。</a:t>
            </a:r>
            <a:endParaRPr sz="2400" b="1">
              <a:solidFill>
                <a:schemeClr val="accent2"/>
              </a:solidFill>
              <a:latin typeface="幼圆" pitchFamily="49" charset="-122"/>
              <a:ea typeface="幼圆" pitchFamily="49" charset="-122"/>
            </a:endParaRPr>
          </a:p>
          <a:p>
            <a:pPr lvl="0" algn="just">
              <a:lnSpc>
                <a:spcPct val="125000"/>
              </a:lnSpc>
              <a:buNone/>
            </a:pPr>
            <a:r>
              <a:rPr sz="2400" b="1">
                <a:solidFill>
                  <a:schemeClr val="accent2"/>
                </a:solidFill>
                <a:latin typeface="幼圆" pitchFamily="49" charset="-122"/>
                <a:ea typeface="幼圆" pitchFamily="49" charset="-122"/>
              </a:rPr>
              <a:t>     公布后的国际申请在各指定国是否享有临时保护权，由各指定国参照国内法而定。     </a:t>
            </a:r>
            <a:endParaRPr sz="2400" b="1">
              <a:solidFill>
                <a:schemeClr val="accent2"/>
              </a:solidFill>
              <a:latin typeface="幼圆" pitchFamily="49" charset="-122"/>
              <a:ea typeface="幼圆" pitchFamily="49" charset="-122"/>
            </a:endParaRPr>
          </a:p>
          <a:p>
            <a:pPr lvl="0" algn="just">
              <a:lnSpc>
                <a:spcPct val="125000"/>
              </a:lnSpc>
              <a:buNone/>
            </a:pPr>
            <a:r>
              <a:rPr sz="2400" b="1">
                <a:solidFill>
                  <a:schemeClr val="accent2"/>
                </a:solidFill>
                <a:latin typeface="幼圆" pitchFamily="49" charset="-122"/>
                <a:ea typeface="幼圆" pitchFamily="49" charset="-122"/>
              </a:rPr>
              <a:t>     国际局在公布国际申请的同时，将国际申请和国际检索报告送交各指定国。</a:t>
            </a:r>
            <a:endParaRPr sz="2400" b="1">
              <a:solidFill>
                <a:schemeClr val="accent2"/>
              </a:solidFill>
              <a:latin typeface="幼圆" pitchFamily="49" charset="-122"/>
              <a:ea typeface="幼圆" pitchFamily="49" charset="-122"/>
            </a:endParaRPr>
          </a:p>
          <a:p>
            <a:pPr lvl="0">
              <a:lnSpc>
                <a:spcPct val="125000"/>
              </a:lnSpc>
              <a:buNone/>
            </a:pPr>
            <a:r>
              <a:rPr sz="2400" b="1">
                <a:solidFill>
                  <a:schemeClr val="accent2"/>
                </a:solidFill>
                <a:latin typeface="幼圆" pitchFamily="49" charset="-122"/>
                <a:ea typeface="幼圆" pitchFamily="49" charset="-122"/>
              </a:rPr>
              <a:t>      国际公布是强制性的，所有缔约国必须对其承认和使用。</a:t>
            </a:r>
            <a:endParaRPr sz="2400" b="1">
              <a:solidFill>
                <a:schemeClr val="accent2"/>
              </a:solidFill>
              <a:latin typeface="幼圆" pitchFamily="49" charset="-122"/>
              <a:ea typeface="幼圆" pitchFamily="49" charset="-122"/>
            </a:endParaRPr>
          </a:p>
          <a:p>
            <a:pPr lvl="0">
              <a:lnSpc>
                <a:spcPct val="90000"/>
              </a:lnSpc>
              <a:buNone/>
            </a:pPr>
            <a:r>
              <a:rPr sz="2400">
                <a:latin typeface="宋体" pitchFamily="2" charset="-122"/>
              </a:rPr>
              <a:t>      </a:t>
            </a:r>
            <a:endParaRPr sz="2400">
              <a:latin typeface="Times New Roman" pitchFamily="18" charset="0"/>
            </a:endParaRPr>
          </a:p>
        </p:txBody>
      </p:sp>
      <p:sp>
        <p:nvSpPr>
          <p:cNvPr id="183303" name="TextBox 183302"/>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739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br>
              <a:rPr sz="4000"/>
            </a:br>
            <a:endParaRPr sz="4000"/>
          </a:p>
        </p:txBody>
      </p:sp>
      <p:sp>
        <p:nvSpPr>
          <p:cNvPr id="187397" name=""/>
          <p:cNvSpPr/>
          <p:nvPr/>
        </p:nvSpPr>
        <p:spPr>
          <a:xfrm>
            <a:off x="457200" y="274638"/>
            <a:ext cx="8229600" cy="1143000"/>
          </a:xfrm>
          <a:prstGeom prst="rect">
            <a:avLst/>
          </a:prstGeom>
          <a:noFill/>
          <a:ln>
            <a:noFill/>
            <a:miter lim="800000"/>
          </a:ln>
        </p:spPr>
        <p:txBody>
          <a:bodyPr anchor="ctr" anchorCtr="0"/>
          <a:lstStyle>
            <a:defPPr algn="l" rtl="0" eaLnBrk="1" hangingPunct="1">
              <a:defRPr kumimoji="0" lang="zh-CN" altLang="en-US" sz="2400">
                <a:solidFill>
                  <a:schemeClr val="accent2"/>
                </a:solidFill>
                <a:latin typeface="幼圆" pitchFamily="49" charset="-122"/>
                <a:ea typeface="幼圆" pitchFamily="49" charset="-122"/>
              </a:defRPr>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sz="4000">
                <a:solidFill>
                  <a:schemeClr val="accent2"/>
                </a:solidFill>
                <a:latin typeface="黑体" pitchFamily="49" charset="-122"/>
                <a:ea typeface="黑体" pitchFamily="49" charset="-122"/>
              </a:rPr>
              <a:t>3、《TRIPS协定》</a:t>
            </a:r>
            <a:endParaRPr sz="4000">
              <a:solidFill>
                <a:schemeClr val="accent2"/>
              </a:solidFill>
              <a:latin typeface="黑体" pitchFamily="49" charset="-122"/>
              <a:ea typeface="黑体" pitchFamily="49" charset="-122"/>
            </a:endParaRPr>
          </a:p>
        </p:txBody>
      </p:sp>
      <p:sp>
        <p:nvSpPr>
          <p:cNvPr id="187398" name=""/>
          <p:cNvSpPr/>
          <p:nvPr/>
        </p:nvSpPr>
        <p:spPr>
          <a:xfrm>
            <a:off x="457200" y="1600200"/>
            <a:ext cx="8229600" cy="4525962"/>
          </a:xfrm>
          <a:prstGeom prst="rect">
            <a:avLst/>
          </a:prstGeom>
          <a:noFill/>
          <a:ln>
            <a:noFill/>
            <a:miter lim="800000"/>
          </a:ln>
        </p:spPr>
        <p:txBody>
          <a:bodyPr/>
          <a:lstStyle>
            <a:defPPr algn="l" rtl="0" eaLnBrk="1" hangingPunct="1">
              <a:defRPr kumimoji="0" lang="zh-CN" altLang="en-US" sz="2400">
                <a:solidFill>
                  <a:schemeClr val="accent2"/>
                </a:solidFill>
                <a:latin typeface="幼圆" pitchFamily="49" charset="-122"/>
                <a:ea typeface="幼圆" pitchFamily="49" charset="-122"/>
              </a:defRPr>
            </a:defPPr>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120000"/>
              </a:lnSpc>
              <a:buNone/>
            </a:pPr>
            <a:r>
              <a:rPr sz="2400" b="1">
                <a:solidFill>
                  <a:schemeClr val="accent2"/>
                </a:solidFill>
                <a:latin typeface="幼圆" pitchFamily="49" charset="-122"/>
                <a:ea typeface="幼圆" pitchFamily="49" charset="-122"/>
              </a:rPr>
              <a:t>我国现行专利法已完全与《Trips》协定接轨：</a:t>
            </a:r>
            <a:endParaRPr sz="2400" b="1">
              <a:solidFill>
                <a:schemeClr val="accent2"/>
              </a:solidFill>
              <a:latin typeface="幼圆" pitchFamily="49" charset="-122"/>
              <a:ea typeface="幼圆" pitchFamily="49" charset="-122"/>
            </a:endParaRPr>
          </a:p>
          <a:p>
            <a:pPr lvl="0">
              <a:lnSpc>
                <a:spcPct val="120000"/>
              </a:lnSpc>
              <a:buNone/>
            </a:pPr>
            <a:r>
              <a:rPr sz="2400" b="1">
                <a:solidFill>
                  <a:schemeClr val="accent2"/>
                </a:solidFill>
                <a:latin typeface="幼圆" pitchFamily="49" charset="-122"/>
                <a:ea typeface="幼圆" pitchFamily="49" charset="-122"/>
              </a:rPr>
              <a:t>    1、能够获得专利保护的主题</a:t>
            </a:r>
            <a:endParaRPr sz="2400" b="1">
              <a:solidFill>
                <a:schemeClr val="accent2"/>
              </a:solidFill>
              <a:latin typeface="幼圆" pitchFamily="49" charset="-122"/>
              <a:ea typeface="幼圆" pitchFamily="49" charset="-122"/>
            </a:endParaRPr>
          </a:p>
          <a:p>
            <a:pPr lvl="0">
              <a:lnSpc>
                <a:spcPct val="120000"/>
              </a:lnSpc>
              <a:buNone/>
            </a:pPr>
            <a:r>
              <a:rPr sz="2400" b="1">
                <a:solidFill>
                  <a:schemeClr val="accent2"/>
                </a:solidFill>
                <a:latin typeface="幼圆" pitchFamily="49" charset="-122"/>
                <a:ea typeface="幼圆" pitchFamily="49" charset="-122"/>
              </a:rPr>
              <a:t>      －－植物专利保护问题</a:t>
            </a:r>
            <a:endParaRPr sz="2400" b="1">
              <a:solidFill>
                <a:schemeClr val="accent2"/>
              </a:solidFill>
              <a:latin typeface="幼圆" pitchFamily="49" charset="-122"/>
              <a:ea typeface="幼圆" pitchFamily="49" charset="-122"/>
            </a:endParaRPr>
          </a:p>
          <a:p>
            <a:pPr lvl="0">
              <a:lnSpc>
                <a:spcPct val="120000"/>
              </a:lnSpc>
              <a:buNone/>
            </a:pPr>
            <a:r>
              <a:rPr sz="2400" b="1">
                <a:solidFill>
                  <a:schemeClr val="accent2"/>
                </a:solidFill>
                <a:latin typeface="幼圆" pitchFamily="49" charset="-122"/>
                <a:ea typeface="幼圆" pitchFamily="49" charset="-122"/>
              </a:rPr>
              <a:t>    2、专利权的内容</a:t>
            </a:r>
            <a:endParaRPr sz="2400" b="1">
              <a:solidFill>
                <a:schemeClr val="accent2"/>
              </a:solidFill>
              <a:latin typeface="幼圆" pitchFamily="49" charset="-122"/>
              <a:ea typeface="幼圆" pitchFamily="49" charset="-122"/>
            </a:endParaRPr>
          </a:p>
          <a:p>
            <a:pPr lvl="0">
              <a:lnSpc>
                <a:spcPct val="120000"/>
              </a:lnSpc>
              <a:buNone/>
            </a:pPr>
            <a:r>
              <a:rPr sz="2400" b="1">
                <a:solidFill>
                  <a:schemeClr val="accent2"/>
                </a:solidFill>
                <a:latin typeface="幼圆" pitchFamily="49" charset="-122"/>
                <a:ea typeface="幼圆" pitchFamily="49" charset="-122"/>
              </a:rPr>
              <a:t>      －－许诺销售问题</a:t>
            </a:r>
            <a:endParaRPr sz="2400" b="1">
              <a:solidFill>
                <a:schemeClr val="accent2"/>
              </a:solidFill>
              <a:latin typeface="幼圆" pitchFamily="49" charset="-122"/>
              <a:ea typeface="幼圆" pitchFamily="49" charset="-122"/>
            </a:endParaRPr>
          </a:p>
          <a:p>
            <a:pPr lvl="0">
              <a:lnSpc>
                <a:spcPct val="120000"/>
              </a:lnSpc>
              <a:buNone/>
            </a:pPr>
            <a:r>
              <a:rPr sz="2400" b="1">
                <a:solidFill>
                  <a:schemeClr val="accent2"/>
                </a:solidFill>
                <a:latin typeface="幼圆" pitchFamily="49" charset="-122"/>
                <a:ea typeface="幼圆" pitchFamily="49" charset="-122"/>
              </a:rPr>
              <a:t>    3、非自愿许可</a:t>
            </a:r>
            <a:endParaRPr sz="2400" b="1">
              <a:solidFill>
                <a:schemeClr val="accent2"/>
              </a:solidFill>
              <a:latin typeface="幼圆" pitchFamily="49" charset="-122"/>
              <a:ea typeface="幼圆" pitchFamily="49" charset="-122"/>
            </a:endParaRPr>
          </a:p>
          <a:p>
            <a:pPr lvl="0">
              <a:lnSpc>
                <a:spcPct val="120000"/>
              </a:lnSpc>
              <a:buNone/>
            </a:pPr>
            <a:r>
              <a:rPr sz="2400" b="1">
                <a:solidFill>
                  <a:schemeClr val="accent2"/>
                </a:solidFill>
                <a:latin typeface="幼圆" pitchFamily="49" charset="-122"/>
                <a:ea typeface="幼圆" pitchFamily="49" charset="-122"/>
              </a:rPr>
              <a:t>      －－政府征用、政府授权、强制许可</a:t>
            </a:r>
            <a:endParaRPr sz="2400" b="1">
              <a:solidFill>
                <a:schemeClr val="accent2"/>
              </a:solidFill>
              <a:latin typeface="幼圆" pitchFamily="49" charset="-122"/>
              <a:ea typeface="幼圆" pitchFamily="49" charset="-122"/>
            </a:endParaRPr>
          </a:p>
          <a:p>
            <a:pPr lvl="0">
              <a:lnSpc>
                <a:spcPct val="120000"/>
              </a:lnSpc>
              <a:buNone/>
            </a:pPr>
            <a:r>
              <a:rPr sz="2400" b="1">
                <a:solidFill>
                  <a:schemeClr val="accent2"/>
                </a:solidFill>
                <a:latin typeface="幼圆" pitchFamily="49" charset="-122"/>
                <a:ea typeface="幼圆" pitchFamily="49" charset="-122"/>
              </a:rPr>
              <a:t>    4、方法专利的举证责任</a:t>
            </a:r>
            <a:endParaRPr sz="2400" b="1">
              <a:solidFill>
                <a:schemeClr val="accent2"/>
              </a:solidFill>
              <a:latin typeface="幼圆" pitchFamily="49" charset="-122"/>
              <a:ea typeface="幼圆" pitchFamily="49" charset="-122"/>
            </a:endParaRPr>
          </a:p>
          <a:p>
            <a:pPr lvl="0">
              <a:lnSpc>
                <a:spcPct val="90000"/>
              </a:lnSpc>
            </a:pPr>
            <a:endParaRPr sz="2400" b="1">
              <a:solidFill>
                <a:schemeClr val="accent2"/>
              </a:solidFill>
              <a:latin typeface="幼圆" pitchFamily="49" charset="-122"/>
              <a:ea typeface="幼圆" pitchFamily="49" charset="-122"/>
            </a:endParaRPr>
          </a:p>
        </p:txBody>
      </p:sp>
      <p:sp>
        <p:nvSpPr>
          <p:cNvPr id="187399" name="TextBox 187398"/>
          <p:cNvSpPr txBox="1"/>
          <p:nvPr/>
        </p:nvSpPr>
        <p:spPr>
          <a:xfrm flipH="1">
            <a:off x="0" y="0"/>
            <a:ext cx="0" cy="0"/>
          </a:xfrm>
          <a:prstGeom prst="rect">
            <a:avLst/>
          </a:prstGeom>
          <a:noFill/>
        </p:spPr>
        <p:txBody>
          <a:bodyPr wrap="none">
            <a:spAutoFit/>
          </a:bodyPr>
          <a:lstStyle>
            <a:defPPr algn="l" rtl="0" eaLnBrk="1" hangingPunct="1">
              <a:defRPr kumimoji="0" lang="zh-CN" altLang="en-US" sz="2400">
                <a:solidFill>
                  <a:schemeClr val="accent2"/>
                </a:solidFill>
                <a:latin typeface="幼圆" pitchFamily="49" charset="-122"/>
                <a:ea typeface="幼圆" pitchFamily="49"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知识产权法导论(2)共59页，您现在浏览的是第29页!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https://d.book118.com/976115112210010040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182</Paragraphs>
  <Slides>30</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30</vt:i4>
      </vt:variant>
    </vt:vector>
  </HeadingPairs>
  <TitlesOfParts>
    <vt:vector baseType="lpstr" size="37">
      <vt:lpstr>Arial</vt:lpstr>
      <vt:lpstr>Calibri</vt:lpstr>
      <vt:lpstr>宋体</vt:lpstr>
      <vt:lpstr>幼圆</vt:lpstr>
      <vt:lpstr>黑体</vt:lpstr>
      <vt:lpstr>Times New Roman</vt:lpstr>
      <vt:lpstr>Office Theme</vt:lpstr>
      <vt:lpstr>第六讲 专利权的限制和保护 </vt:lpstr>
      <vt:lpstr>                        思考题      在知识经济时代专利制度与经济社会发展的内在联系加强的背景下，以促进科技创新为目的专利制度的应然发展？</vt:lpstr>
      <vt:lpstr>提  纲</vt:lpstr>
      <vt:lpstr>案例1：黑莓手机侵权案</vt:lpstr>
      <vt:lpstr>案例2： eBay v. MercExchange 案</vt:lpstr>
      <vt:lpstr>案例3：科技界最著名5起专利诉讼案</vt:lpstr>
      <vt:lpstr>专利权的限制</vt:lpstr>
      <vt:lpstr>专利权的限制</vt:lpstr>
      <vt:lpstr>专利权的限制</vt:lpstr>
      <vt:lpstr>专利权的限制</vt:lpstr>
      <vt:lpstr>专利权的限制</vt:lpstr>
      <vt:lpstr>专利权的限制</vt:lpstr>
      <vt:lpstr>一、专利权保护范围的确定</vt:lpstr>
      <vt:lpstr>二、专利侵权的认定</vt:lpstr>
      <vt:lpstr>二、专利侵权的认定</vt:lpstr>
      <vt:lpstr>专利侵权的归责原则</vt:lpstr>
      <vt:lpstr>侵权认定的适用原则</vt:lpstr>
      <vt:lpstr/>
      <vt:lpstr/>
      <vt:lpstr/>
      <vt:lpstr/>
      <vt:lpstr/>
      <vt:lpstr/>
      <vt:lpstr/>
      <vt:lpstr/>
      <vt:lpstr/>
      <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2024-09-07T08:15:37.497</cp:lastPrinted>
  <dcterms:created xsi:type="dcterms:W3CDTF">2024-09-07T00:15:37Z</dcterms:created>
  <dcterms:modified xsi:type="dcterms:W3CDTF">2024-09-07T00:15:38Z</dcterms:modified>
</cp:coreProperties>
</file>