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B1F6C6-B540-4CCD-AB6D-437B23498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90D2C6-14E5-42CF-AA65-6A70900B8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F8D6C1-AF4B-4780-92FE-DE44F8015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A117FA-9903-4FDD-834E-9986B81B47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1C8867-A8BC-4205-9CD6-90557C6451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B715EF-C193-427E-B85D-5452866762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92637-D9BE-4172-B30B-417B0B7B0B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313BAA-60CC-4989-B5A3-652B6B7558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B4211B-AC81-4642-923C-15146DBF9D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C71608-85B9-4995-8446-3747B3C02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3BBE6-C8F9-4918-B3F2-80AEE8440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350020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医疗垃圾的来源与组成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医疗垃圾概述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医疗垃圾来源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医疗垃圾组成成分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国内外处理现状及对比分析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政策法规与行业标准解读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创新技术与方法应用探讨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医疗垃圾概述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根据医疗垃圾的性质和危害程度，可将其分为感染性废物、损伤性废物、病理性废物、药物性废物和化学性废物五类。</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医疗垃圾是指医疗卫生机构在医疗、预防、保健以及其他相关活动中产生的具有直接或间接感染性、毒性以及其他危害性的废物。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0500" r="30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危害性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医疗垃圾中含有大量的病原微生物、有害化学物质以及放射性物质等，具有极大的危害性。如果处理不当，不仅会对环境和人类健康造成严重危害，还会引发社会恐慌。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处理重要性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医疗垃圾进行安全有效的处理，是防止疾病传播、保护环境和人类健康的重要措施。通过科学合理的处理，可以消除医疗垃圾中的有害物质，减少其对环境和人类的危害，同时也可以实现资源的回收利用，促进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危害性及处理重要性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医疗垃圾来源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188" b="2318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3" b="252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医疗机构产生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诊疗过程中产生的废弃物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如一次性注射器、输液器、棉球、纱布等。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手术过程中产生的废弃物</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如手术刀、缝合针、手套、口罩等。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病理实验室废弃物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包括组织样本、血液样本、废弃试剂等。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放射性实验室废弃物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包括放射性同位素、废弃放射源等。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生物实验室废弃物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包括培养物、生物试剂、废弃生物样品等。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化学实验室废弃物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包括废化学试剂、废溶剂、废酸碱液等。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实验室废弃物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包括处方药、非处方药、中药等。</a:t>
            </a:r>
          </a:p>
        </p:txBody>
      </p:sp>
      <p:pic>
        <p:nvPicPr>
          <p:cNvPr id="6" name="Picture 6"/>
          <p:cNvPicPr>
            <a:picLocks noChangeAspect="1"/>
          </p:cNvPicPr>
          <p:nvPr/>
        </p:nvPicPr>
        <p:blipFill>
          <a:blip r:embed="rId2"/>
          <a:srcRect l="7083" r="7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过期药品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如家庭使用的血压计、血糖仪、体温计等。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废弃医疗器械</a:t>
            </a:r>
          </a:p>
        </p:txBody>
      </p:sp>
      <p:pic>
        <p:nvPicPr>
          <p:cNvPr id="10" name="Picture 10"/>
          <p:cNvPicPr>
            <a:picLocks noChangeAspect="1"/>
          </p:cNvPicPr>
          <p:nvPr/>
        </p:nvPicPr>
        <p:blipFill>
          <a:blip r:embed="rId3"/>
          <a:srcRect l="4542" r="4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458" r="12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如废弃的医用敷料、棉球、纱布等。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其他医疗废弃物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家庭过期药品等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医疗垃圾组成成分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被病人血液、体液、排泄物污染的物品：包括棉球、棉签、引流棉条、纱布及其他各种敷料；一次性使用卫生用品、一次性使用医疗用品及一次性医疗器械；废弃的被服；其他被病人血液、体液、排泄物污染的物品。</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医疗机构收治的隔离传染病病人或者疑似传染病病人产生的生活垃圾。</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病原体的培养基、标本和菌种、毒种保存液。</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9821" b="9821"/>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1950" b="1195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感染性废弃物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各种废弃的医学标本。</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废弃的血液、血清。</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使用后的一次性使用医疗用品及一次性医疗器械视为感染性废物。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感染性废弃物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医用针头、缝合针。</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各类医用锐器，包括：解剖刀、手术刀、备皮刀、手术锯等。</a:t>
            </a:r>
          </a:p>
        </p:txBody>
      </p:sp>
      <p:pic>
        <p:nvPicPr>
          <p:cNvPr id="6" name="Picture 6"/>
          <p:cNvPicPr>
            <a:picLocks noChangeAspect="1"/>
          </p:cNvPicPr>
          <p:nvPr/>
        </p:nvPicPr>
        <p:blipFill>
          <a:blip r:embed="rId2"/>
          <a:srcRect t="11150" b="1115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300" b="130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载玻片、玻璃试管、玻璃安瓿等。</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损伤性废弃物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458" r="1645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833" r="13833"/>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医学影像室、实验室废弃的化学试剂。</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废弃的过氧乙酸、戊二醛等化学消毒剂。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废弃的汞血压计、汞温度计。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化学性废弃物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https://d.book118.com/976135002050010044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2024-09-12T14:20:49.675</cp:lastPrinted>
  <dcterms:created xsi:type="dcterms:W3CDTF">2024-09-12T06:20:49Z</dcterms:created>
  <dcterms:modified xsi:type="dcterms:W3CDTF">2024-09-12T06:20:51Z</dcterms:modified>
</cp:coreProperties>
</file>