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C552E86-9420-440A-800C-8C74D9D858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790FC6-2CD7-4139-91D5-5F908B8203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AED68FD-8A1A-4F39-A7E1-E940C3C455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C98D134-5E1D-43B7-973A-445E925932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02B87CE-27FB-4A09-A05D-8FF16EEE2EA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BAC4EDB-7264-47B8-8137-EF6A70589C0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9FAFA84-0100-499A-9812-DAEC05CB4D6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4BDEC22-70B6-4E19-BB70-029198351D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1DE4682-76F9-4086-99BE-9E60064CFF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ADD6DE-AA88-42C7-988A-B18F1436CF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344785-802C-40A7-9F27-F5E34C51F1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6150202114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化学品的危险性测试与评估</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2024-02-04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化学品危险性测试方法</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化学品危险性评估方法</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化学品危险性测试与评估流程</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化学品危险性测试与评估中的注意事项</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化学品危险性测试与评估案例分析</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638" b="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8409" b="8409"/>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保障人类健康和环境安全</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通过对化学品进行危险性测试与评估，可以及时发现和控制化学品可能对人类健康和环境造成的危害，从而保障人类健康和环境安全。</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促进化学品安全管理</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危险性测试与评估是化学品安全管理的重要环节，可以为化学品的生产、储存、运输、使用等提供科学依据，促进化学品的安全管理。</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履行国际公约和法规要求</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国际上对化学品危险性测试与评估有明确的法规和要求，进行化学品危险性测试与评估也是履行国际公约和法规的重要举措。</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headEnd type="none"/>
            <a:tailEnd type="none"/>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headEnd type="none"/>
            <a:tailEnd type="none"/>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67114" y="3597006"/>
            <a:ext cx="1762170"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196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3674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21520" y="3595736"/>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98102" y="4213433"/>
            <a:ext cx="184785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急性毒性</a:t>
            </a:r>
          </a:p>
        </p:txBody>
      </p:sp>
      <p:sp>
        <p:nvSpPr>
          <p:cNvPr id="19" name="TextBox 19"/>
          <p:cNvSpPr txBox="1"/>
          <p:nvPr/>
        </p:nvSpPr>
        <p:spPr>
          <a:xfrm>
            <a:off x="3808730"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慢性毒性</a:t>
            </a:r>
          </a:p>
        </p:txBody>
      </p:sp>
      <p:sp>
        <p:nvSpPr>
          <p:cNvPr id="20" name="TextBox 20"/>
          <p:cNvSpPr txBox="1"/>
          <p:nvPr/>
        </p:nvSpPr>
        <p:spPr>
          <a:xfrm>
            <a:off x="6398651" y="4213433"/>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刺激性</a:t>
            </a:r>
          </a:p>
        </p:txBody>
      </p:sp>
      <p:sp>
        <p:nvSpPr>
          <p:cNvPr id="21" name="TextBox 21"/>
          <p:cNvSpPr txBox="1"/>
          <p:nvPr/>
        </p:nvSpPr>
        <p:spPr>
          <a:xfrm>
            <a:off x="9083432"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5">
                    <a:alpha val="100000"/>
                  </a:schemeClr>
                </a:solidFill>
                <a:latin typeface="Microsoft Yahei"/>
                <a:ea typeface="Microsoft Yahei"/>
                <a:cs typeface="Microsoft Yahei"/>
              </a:rPr>
              <a:t>腐蚀性</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化学品危险性概述</a:t>
              </a:r>
            </a:p>
          </p:txBody>
        </p:sp>
      </p:grpSp>
      <p:sp>
        <p:nvSpPr>
          <p:cNvPr id="44" name="TextBox 44"/>
          <p:cNvSpPr txBox="1"/>
          <p:nvPr/>
        </p:nvSpPr>
        <p:spPr>
          <a:xfrm>
            <a:off x="1092835"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指化学品在短时间内大量进入人体后所引起的严重损害和中毒症状，如窒息、昏迷、死亡等。</a:t>
            </a:r>
          </a:p>
        </p:txBody>
      </p:sp>
      <p:sp>
        <p:nvSpPr>
          <p:cNvPr id="45" name="TextBox 45"/>
          <p:cNvSpPr txBox="1"/>
          <p:nvPr/>
        </p:nvSpPr>
        <p:spPr>
          <a:xfrm>
            <a:off x="3808730"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指化学品在长时间内持续作用于人体所引起的损害，如致癌、致畸、致突变等。</a:t>
            </a:r>
          </a:p>
        </p:txBody>
      </p:sp>
      <p:sp>
        <p:nvSpPr>
          <p:cNvPr id="46" name="TextBox 46"/>
          <p:cNvSpPr txBox="1"/>
          <p:nvPr/>
        </p:nvSpPr>
        <p:spPr>
          <a:xfrm>
            <a:off x="9138115"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指化学品对金属和非金属材料的腐蚀作用，如酸、碱等强腐蚀性物质。</a:t>
            </a:r>
          </a:p>
        </p:txBody>
      </p:sp>
      <p:sp>
        <p:nvSpPr>
          <p:cNvPr id="47" name="TextBox 47"/>
          <p:cNvSpPr txBox="1"/>
          <p:nvPr/>
        </p:nvSpPr>
        <p:spPr>
          <a:xfrm>
            <a:off x="6430720"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指化学品对皮肤、眼睛、呼吸道等器官的刺激作用，如皮肤红肿、流泪、咳嗽等。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298153" y="3371015"/>
            <a:ext cx="1597488" cy="1597488"/>
          </a:xfrm>
          <a:custGeom>
            <a:rect l="l" t="t" r="r" b="b"/>
            <a:pathLst>
              <a:path w="890" h="890">
                <a:moveTo>
                  <a:pt x="0" y="445"/>
                </a:moveTo>
                <a:lnTo>
                  <a:pt x="445" y="0"/>
                </a:lnTo>
                <a:lnTo>
                  <a:pt x="890" y="445"/>
                </a:lnTo>
                <a:lnTo>
                  <a:pt x="445" y="890"/>
                </a:lnTo>
                <a:lnTo>
                  <a:pt x="0" y="445"/>
                </a:lnTo>
                <a:close/>
              </a:path>
            </a:pathLst>
          </a:custGeom>
          <a:solidFill>
            <a:schemeClr val="accent3">
              <a:alpha val="100000"/>
            </a:schemeClr>
          </a:solidFill>
          <a:ln w="14288">
            <a:solidFill>
              <a:schemeClr val="l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434792"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159720"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159720"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434792"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988632" y="3127092"/>
            <a:ext cx="489808" cy="358610"/>
          </a:xfrm>
          <a:custGeom>
            <a:rect l="l" t="t" r="r" b="b"/>
            <a:pathLst>
              <a:path w="142" h="104">
                <a:moveTo>
                  <a:pt x="0" y="104"/>
                </a:moveTo>
                <a:cubicBezTo>
                  <a:pt x="142" y="104"/>
                  <a:pt x="142" y="104"/>
                  <a:pt x="142" y="104"/>
                </a:cubicBezTo>
                <a:cubicBezTo>
                  <a:pt x="142" y="0"/>
                  <a:pt x="142" y="0"/>
                  <a:pt x="142" y="0"/>
                </a:cubicBezTo>
                <a:cubicBezTo>
                  <a:pt x="0" y="0"/>
                  <a:pt x="0" y="0"/>
                  <a:pt x="0" y="0"/>
                </a:cubicBezTo>
                <a:lnTo>
                  <a:pt x="0" y="104"/>
                </a:lnTo>
                <a:close/>
                <a:moveTo>
                  <a:pt x="98" y="11"/>
                </a:moveTo>
                <a:cubicBezTo>
                  <a:pt x="127" y="11"/>
                  <a:pt x="127" y="11"/>
                  <a:pt x="127" y="11"/>
                </a:cubicBezTo>
                <a:cubicBezTo>
                  <a:pt x="127" y="29"/>
                  <a:pt x="127" y="29"/>
                  <a:pt x="127" y="29"/>
                </a:cubicBezTo>
                <a:cubicBezTo>
                  <a:pt x="98" y="29"/>
                  <a:pt x="98" y="29"/>
                  <a:pt x="98" y="29"/>
                </a:cubicBezTo>
                <a:lnTo>
                  <a:pt x="98" y="11"/>
                </a:lnTo>
                <a:close/>
                <a:moveTo>
                  <a:pt x="12" y="52"/>
                </a:moveTo>
                <a:cubicBezTo>
                  <a:pt x="12" y="50"/>
                  <a:pt x="13" y="49"/>
                  <a:pt x="13" y="48"/>
                </a:cubicBezTo>
                <a:cubicBezTo>
                  <a:pt x="13" y="46"/>
                  <a:pt x="13" y="45"/>
                  <a:pt x="13" y="44"/>
                </a:cubicBezTo>
                <a:cubicBezTo>
                  <a:pt x="14" y="41"/>
                  <a:pt x="15" y="38"/>
                  <a:pt x="16" y="36"/>
                </a:cubicBezTo>
                <a:cubicBezTo>
                  <a:pt x="16" y="35"/>
                  <a:pt x="17" y="34"/>
                  <a:pt x="17" y="32"/>
                </a:cubicBezTo>
                <a:cubicBezTo>
                  <a:pt x="18" y="31"/>
                  <a:pt x="19" y="30"/>
                  <a:pt x="19" y="29"/>
                </a:cubicBezTo>
                <a:cubicBezTo>
                  <a:pt x="20" y="28"/>
                  <a:pt x="21" y="27"/>
                  <a:pt x="22" y="26"/>
                </a:cubicBezTo>
                <a:cubicBezTo>
                  <a:pt x="22" y="25"/>
                  <a:pt x="23" y="24"/>
                  <a:pt x="24" y="24"/>
                </a:cubicBezTo>
                <a:cubicBezTo>
                  <a:pt x="31" y="16"/>
                  <a:pt x="42" y="11"/>
                  <a:pt x="53" y="11"/>
                </a:cubicBezTo>
                <a:cubicBezTo>
                  <a:pt x="65" y="11"/>
                  <a:pt x="76" y="16"/>
                  <a:pt x="83" y="24"/>
                </a:cubicBezTo>
                <a:cubicBezTo>
                  <a:pt x="85" y="26"/>
                  <a:pt x="86" y="27"/>
                  <a:pt x="87" y="29"/>
                </a:cubicBezTo>
                <a:cubicBezTo>
                  <a:pt x="88" y="30"/>
                  <a:pt x="88" y="31"/>
                  <a:pt x="89" y="32"/>
                </a:cubicBezTo>
                <a:cubicBezTo>
                  <a:pt x="90" y="34"/>
                  <a:pt x="90" y="35"/>
                  <a:pt x="91" y="36"/>
                </a:cubicBezTo>
                <a:cubicBezTo>
                  <a:pt x="92" y="38"/>
                  <a:pt x="93" y="41"/>
                  <a:pt x="93" y="44"/>
                </a:cubicBezTo>
                <a:cubicBezTo>
                  <a:pt x="93" y="45"/>
                  <a:pt x="94" y="46"/>
                  <a:pt x="94" y="48"/>
                </a:cubicBezTo>
                <a:cubicBezTo>
                  <a:pt x="94" y="49"/>
                  <a:pt x="94" y="50"/>
                  <a:pt x="94" y="52"/>
                </a:cubicBezTo>
                <a:cubicBezTo>
                  <a:pt x="94" y="57"/>
                  <a:pt x="93" y="62"/>
                  <a:pt x="91" y="66"/>
                </a:cubicBezTo>
                <a:cubicBezTo>
                  <a:pt x="90" y="69"/>
                  <a:pt x="89" y="72"/>
                  <a:pt x="87" y="75"/>
                </a:cubicBezTo>
                <a:cubicBezTo>
                  <a:pt x="86" y="76"/>
                  <a:pt x="85" y="78"/>
                  <a:pt x="83" y="79"/>
                </a:cubicBezTo>
                <a:cubicBezTo>
                  <a:pt x="76" y="87"/>
                  <a:pt x="65" y="93"/>
                  <a:pt x="53" y="93"/>
                </a:cubicBezTo>
                <a:cubicBezTo>
                  <a:pt x="49" y="93"/>
                  <a:pt x="45" y="92"/>
                  <a:pt x="41" y="91"/>
                </a:cubicBezTo>
                <a:cubicBezTo>
                  <a:pt x="38" y="90"/>
                  <a:pt x="35" y="88"/>
                  <a:pt x="32" y="87"/>
                </a:cubicBezTo>
                <a:cubicBezTo>
                  <a:pt x="31" y="86"/>
                  <a:pt x="30" y="85"/>
                  <a:pt x="29" y="85"/>
                </a:cubicBezTo>
                <a:cubicBezTo>
                  <a:pt x="28" y="84"/>
                  <a:pt x="28" y="84"/>
                  <a:pt x="27" y="83"/>
                </a:cubicBezTo>
                <a:cubicBezTo>
                  <a:pt x="26" y="82"/>
                  <a:pt x="25" y="82"/>
                  <a:pt x="24" y="81"/>
                </a:cubicBezTo>
                <a:cubicBezTo>
                  <a:pt x="24" y="80"/>
                  <a:pt x="23" y="79"/>
                  <a:pt x="22" y="78"/>
                </a:cubicBezTo>
                <a:cubicBezTo>
                  <a:pt x="22" y="78"/>
                  <a:pt x="21" y="77"/>
                  <a:pt x="21" y="77"/>
                </a:cubicBezTo>
                <a:cubicBezTo>
                  <a:pt x="20" y="76"/>
                  <a:pt x="20" y="75"/>
                  <a:pt x="19" y="75"/>
                </a:cubicBezTo>
                <a:cubicBezTo>
                  <a:pt x="19" y="74"/>
                  <a:pt x="18" y="72"/>
                  <a:pt x="17" y="71"/>
                </a:cubicBezTo>
                <a:cubicBezTo>
                  <a:pt x="16" y="70"/>
                  <a:pt x="16" y="68"/>
                  <a:pt x="15" y="66"/>
                </a:cubicBezTo>
                <a:cubicBezTo>
                  <a:pt x="13" y="62"/>
                  <a:pt x="12" y="57"/>
                  <a:pt x="12" y="52"/>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707799" y="4779038"/>
            <a:ext cx="501330" cy="504577"/>
          </a:xfrm>
          <a:custGeom>
            <a:rect l="l" t="t" r="r" b="b"/>
            <a:pathLst>
              <a:path w="196" h="197">
                <a:moveTo>
                  <a:pt x="98" y="197"/>
                </a:moveTo>
                <a:cubicBezTo>
                  <a:pt x="152" y="197"/>
                  <a:pt x="196" y="153"/>
                  <a:pt x="196" y="99"/>
                </a:cubicBezTo>
                <a:cubicBezTo>
                  <a:pt x="196" y="44"/>
                  <a:pt x="152" y="0"/>
                  <a:pt x="98" y="0"/>
                </a:cubicBezTo>
                <a:cubicBezTo>
                  <a:pt x="43" y="0"/>
                  <a:pt x="0" y="44"/>
                  <a:pt x="0" y="99"/>
                </a:cubicBezTo>
                <a:cubicBezTo>
                  <a:pt x="0" y="153"/>
                  <a:pt x="43" y="197"/>
                  <a:pt x="98" y="197"/>
                </a:cubicBezTo>
                <a:moveTo>
                  <a:pt x="38" y="166"/>
                </a:moveTo>
                <a:cubicBezTo>
                  <a:pt x="30" y="158"/>
                  <a:pt x="30" y="158"/>
                  <a:pt x="30" y="158"/>
                </a:cubicBezTo>
                <a:cubicBezTo>
                  <a:pt x="49" y="140"/>
                  <a:pt x="49" y="140"/>
                  <a:pt x="49" y="140"/>
                </a:cubicBezTo>
                <a:cubicBezTo>
                  <a:pt x="57" y="148"/>
                  <a:pt x="57" y="148"/>
                  <a:pt x="57" y="148"/>
                </a:cubicBezTo>
                <a:lnTo>
                  <a:pt x="38" y="166"/>
                </a:lnTo>
                <a:close/>
                <a:moveTo>
                  <a:pt x="103" y="188"/>
                </a:moveTo>
                <a:cubicBezTo>
                  <a:pt x="92" y="188"/>
                  <a:pt x="92" y="188"/>
                  <a:pt x="92" y="188"/>
                </a:cubicBezTo>
                <a:cubicBezTo>
                  <a:pt x="92" y="162"/>
                  <a:pt x="92" y="162"/>
                  <a:pt x="92" y="162"/>
                </a:cubicBezTo>
                <a:cubicBezTo>
                  <a:pt x="103" y="162"/>
                  <a:pt x="103" y="162"/>
                  <a:pt x="103" y="162"/>
                </a:cubicBezTo>
                <a:lnTo>
                  <a:pt x="103" y="188"/>
                </a:lnTo>
                <a:close/>
                <a:moveTo>
                  <a:pt x="188" y="104"/>
                </a:moveTo>
                <a:cubicBezTo>
                  <a:pt x="161" y="104"/>
                  <a:pt x="161" y="104"/>
                  <a:pt x="161" y="104"/>
                </a:cubicBezTo>
                <a:cubicBezTo>
                  <a:pt x="161" y="93"/>
                  <a:pt x="161" y="93"/>
                  <a:pt x="161" y="93"/>
                </a:cubicBezTo>
                <a:cubicBezTo>
                  <a:pt x="188" y="93"/>
                  <a:pt x="188" y="93"/>
                  <a:pt x="188" y="93"/>
                </a:cubicBezTo>
                <a:lnTo>
                  <a:pt x="188" y="104"/>
                </a:lnTo>
                <a:close/>
                <a:moveTo>
                  <a:pt x="157" y="31"/>
                </a:moveTo>
                <a:cubicBezTo>
                  <a:pt x="165" y="39"/>
                  <a:pt x="165" y="39"/>
                  <a:pt x="165" y="39"/>
                </a:cubicBezTo>
                <a:cubicBezTo>
                  <a:pt x="147" y="58"/>
                  <a:pt x="147" y="58"/>
                  <a:pt x="147" y="58"/>
                </a:cubicBezTo>
                <a:cubicBezTo>
                  <a:pt x="139" y="50"/>
                  <a:pt x="139" y="50"/>
                  <a:pt x="139" y="50"/>
                </a:cubicBezTo>
                <a:lnTo>
                  <a:pt x="157" y="31"/>
                </a:lnTo>
                <a:close/>
                <a:moveTo>
                  <a:pt x="147" y="140"/>
                </a:moveTo>
                <a:cubicBezTo>
                  <a:pt x="165" y="158"/>
                  <a:pt x="165" y="158"/>
                  <a:pt x="165" y="158"/>
                </a:cubicBezTo>
                <a:cubicBezTo>
                  <a:pt x="157" y="166"/>
                  <a:pt x="157" y="166"/>
                  <a:pt x="157" y="166"/>
                </a:cubicBezTo>
                <a:cubicBezTo>
                  <a:pt x="139" y="148"/>
                  <a:pt x="139" y="148"/>
                  <a:pt x="139" y="148"/>
                </a:cubicBezTo>
                <a:lnTo>
                  <a:pt x="147" y="140"/>
                </a:lnTo>
                <a:close/>
                <a:moveTo>
                  <a:pt x="92" y="9"/>
                </a:moveTo>
                <a:cubicBezTo>
                  <a:pt x="103" y="9"/>
                  <a:pt x="103" y="9"/>
                  <a:pt x="103" y="9"/>
                </a:cubicBezTo>
                <a:cubicBezTo>
                  <a:pt x="103" y="35"/>
                  <a:pt x="103" y="35"/>
                  <a:pt x="103" y="35"/>
                </a:cubicBezTo>
                <a:cubicBezTo>
                  <a:pt x="92" y="35"/>
                  <a:pt x="92" y="35"/>
                  <a:pt x="92" y="35"/>
                </a:cubicBezTo>
                <a:lnTo>
                  <a:pt x="92" y="9"/>
                </a:lnTo>
                <a:close/>
                <a:moveTo>
                  <a:pt x="82" y="76"/>
                </a:moveTo>
                <a:cubicBezTo>
                  <a:pt x="99" y="92"/>
                  <a:pt x="99" y="92"/>
                  <a:pt x="99" y="92"/>
                </a:cubicBezTo>
                <a:cubicBezTo>
                  <a:pt x="130" y="62"/>
                  <a:pt x="130" y="62"/>
                  <a:pt x="130" y="62"/>
                </a:cubicBezTo>
                <a:cubicBezTo>
                  <a:pt x="137" y="70"/>
                  <a:pt x="137" y="70"/>
                  <a:pt x="137" y="70"/>
                </a:cubicBezTo>
                <a:cubicBezTo>
                  <a:pt x="99" y="108"/>
                  <a:pt x="99" y="108"/>
                  <a:pt x="99" y="108"/>
                </a:cubicBezTo>
                <a:cubicBezTo>
                  <a:pt x="74" y="84"/>
                  <a:pt x="74" y="84"/>
                  <a:pt x="74" y="84"/>
                </a:cubicBezTo>
                <a:lnTo>
                  <a:pt x="82" y="76"/>
                </a:lnTo>
                <a:close/>
                <a:moveTo>
                  <a:pt x="38" y="31"/>
                </a:moveTo>
                <a:cubicBezTo>
                  <a:pt x="57" y="50"/>
                  <a:pt x="57" y="50"/>
                  <a:pt x="57" y="50"/>
                </a:cubicBezTo>
                <a:cubicBezTo>
                  <a:pt x="49" y="58"/>
                  <a:pt x="49" y="58"/>
                  <a:pt x="49" y="58"/>
                </a:cubicBezTo>
                <a:cubicBezTo>
                  <a:pt x="30" y="39"/>
                  <a:pt x="30" y="39"/>
                  <a:pt x="30" y="39"/>
                </a:cubicBezTo>
                <a:lnTo>
                  <a:pt x="38" y="31"/>
                </a:lnTo>
                <a:close/>
                <a:moveTo>
                  <a:pt x="34" y="104"/>
                </a:moveTo>
                <a:cubicBezTo>
                  <a:pt x="8" y="104"/>
                  <a:pt x="8" y="104"/>
                  <a:pt x="8" y="104"/>
                </a:cubicBezTo>
                <a:cubicBezTo>
                  <a:pt x="8" y="93"/>
                  <a:pt x="8" y="93"/>
                  <a:pt x="8" y="93"/>
                </a:cubicBezTo>
                <a:cubicBezTo>
                  <a:pt x="34" y="93"/>
                  <a:pt x="34" y="93"/>
                  <a:pt x="34" y="93"/>
                </a:cubicBezTo>
                <a:lnTo>
                  <a:pt x="34" y="104"/>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695413" y="3086347"/>
            <a:ext cx="531662" cy="459548"/>
          </a:xfrm>
          <a:custGeom>
            <a:rect l="l" t="t" r="r" b="b"/>
            <a:pathLst>
              <a:path w="184" h="159">
                <a:moveTo>
                  <a:pt x="132" y="124"/>
                </a:moveTo>
                <a:cubicBezTo>
                  <a:pt x="165" y="159"/>
                  <a:pt x="165" y="159"/>
                  <a:pt x="165" y="159"/>
                </a:cubicBezTo>
                <a:cubicBezTo>
                  <a:pt x="165" y="124"/>
                  <a:pt x="165" y="124"/>
                  <a:pt x="165" y="124"/>
                </a:cubicBezTo>
                <a:cubicBezTo>
                  <a:pt x="184" y="124"/>
                  <a:pt x="184" y="124"/>
                  <a:pt x="184" y="124"/>
                </a:cubicBezTo>
                <a:cubicBezTo>
                  <a:pt x="184" y="0"/>
                  <a:pt x="184" y="0"/>
                  <a:pt x="184" y="0"/>
                </a:cubicBezTo>
                <a:cubicBezTo>
                  <a:pt x="0" y="0"/>
                  <a:pt x="0" y="0"/>
                  <a:pt x="0" y="0"/>
                </a:cubicBezTo>
                <a:cubicBezTo>
                  <a:pt x="0" y="47"/>
                  <a:pt x="0" y="47"/>
                  <a:pt x="0" y="47"/>
                </a:cubicBezTo>
                <a:cubicBezTo>
                  <a:pt x="0" y="124"/>
                  <a:pt x="0" y="124"/>
                  <a:pt x="0" y="124"/>
                </a:cubicBezTo>
                <a:cubicBezTo>
                  <a:pt x="115" y="124"/>
                  <a:pt x="115" y="124"/>
                  <a:pt x="115" y="124"/>
                </a:cubicBezTo>
                <a:lnTo>
                  <a:pt x="132" y="124"/>
                </a:lnTo>
                <a:close/>
                <a:moveTo>
                  <a:pt x="154" y="49"/>
                </a:moveTo>
                <a:cubicBezTo>
                  <a:pt x="162" y="49"/>
                  <a:pt x="168" y="56"/>
                  <a:pt x="168" y="63"/>
                </a:cubicBezTo>
                <a:cubicBezTo>
                  <a:pt x="168" y="71"/>
                  <a:pt x="162" y="77"/>
                  <a:pt x="154" y="77"/>
                </a:cubicBezTo>
                <a:cubicBezTo>
                  <a:pt x="146" y="77"/>
                  <a:pt x="140" y="71"/>
                  <a:pt x="140" y="63"/>
                </a:cubicBezTo>
                <a:cubicBezTo>
                  <a:pt x="140" y="56"/>
                  <a:pt x="146" y="49"/>
                  <a:pt x="154" y="49"/>
                </a:cubicBezTo>
                <a:moveTo>
                  <a:pt x="36" y="77"/>
                </a:moveTo>
                <a:cubicBezTo>
                  <a:pt x="28" y="77"/>
                  <a:pt x="22" y="71"/>
                  <a:pt x="22" y="63"/>
                </a:cubicBezTo>
                <a:cubicBezTo>
                  <a:pt x="22" y="56"/>
                  <a:pt x="28" y="49"/>
                  <a:pt x="36" y="49"/>
                </a:cubicBezTo>
                <a:cubicBezTo>
                  <a:pt x="44" y="49"/>
                  <a:pt x="50" y="56"/>
                  <a:pt x="50" y="63"/>
                </a:cubicBezTo>
                <a:cubicBezTo>
                  <a:pt x="50" y="71"/>
                  <a:pt x="44" y="77"/>
                  <a:pt x="36" y="77"/>
                </a:cubicBezTo>
                <a:moveTo>
                  <a:pt x="75" y="77"/>
                </a:moveTo>
                <a:cubicBezTo>
                  <a:pt x="67" y="77"/>
                  <a:pt x="61" y="71"/>
                  <a:pt x="61" y="63"/>
                </a:cubicBezTo>
                <a:cubicBezTo>
                  <a:pt x="61" y="56"/>
                  <a:pt x="67" y="49"/>
                  <a:pt x="75" y="49"/>
                </a:cubicBezTo>
                <a:cubicBezTo>
                  <a:pt x="83" y="49"/>
                  <a:pt x="89" y="56"/>
                  <a:pt x="89" y="63"/>
                </a:cubicBezTo>
                <a:cubicBezTo>
                  <a:pt x="89" y="71"/>
                  <a:pt x="83" y="77"/>
                  <a:pt x="75" y="77"/>
                </a:cubicBezTo>
                <a:moveTo>
                  <a:pt x="115" y="77"/>
                </a:moveTo>
                <a:cubicBezTo>
                  <a:pt x="107" y="77"/>
                  <a:pt x="100" y="71"/>
                  <a:pt x="100" y="63"/>
                </a:cubicBezTo>
                <a:cubicBezTo>
                  <a:pt x="100" y="56"/>
                  <a:pt x="107" y="49"/>
                  <a:pt x="115" y="49"/>
                </a:cubicBezTo>
                <a:cubicBezTo>
                  <a:pt x="115" y="49"/>
                  <a:pt x="115" y="49"/>
                  <a:pt x="115" y="49"/>
                </a:cubicBezTo>
                <a:cubicBezTo>
                  <a:pt x="123" y="50"/>
                  <a:pt x="129" y="56"/>
                  <a:pt x="129" y="63"/>
                </a:cubicBezTo>
                <a:cubicBezTo>
                  <a:pt x="129" y="71"/>
                  <a:pt x="123" y="77"/>
                  <a:pt x="115" y="77"/>
                </a:cubicBezTo>
                <a:cubicBezTo>
                  <a:pt x="115" y="77"/>
                  <a:pt x="115" y="77"/>
                  <a:pt x="115" y="77"/>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5004107" y="4794077"/>
            <a:ext cx="458857" cy="474498"/>
            <a:chOff x="5004107" y="4794077"/>
            <a:chExt cx="458857" cy="474498"/>
          </a:xfrm>
        </p:grpSpPr>
        <p:sp>
          <p:nvSpPr>
            <p:cNvPr id="11" name="AutoShape 11"/>
            <p:cNvSpPr/>
            <p:nvPr/>
          </p:nvSpPr>
          <p:spPr>
            <a:xfrm>
              <a:off x="5130280" y="4794077"/>
              <a:ext cx="206512" cy="224827"/>
            </a:xfrm>
            <a:prstGeom prst="ellipse">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004107" y="5054031"/>
              <a:ext cx="458857" cy="214544"/>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Freeform 13"/>
          <p:cNvSpPr/>
          <p:nvPr/>
        </p:nvSpPr>
        <p:spPr>
          <a:xfrm>
            <a:off x="5820196" y="3941016"/>
            <a:ext cx="553402" cy="457486"/>
          </a:xfrm>
          <a:custGeom>
            <a:rect l="l" t="t" r="r" b="b"/>
            <a:pathLst>
              <a:path w="287" h="236">
                <a:moveTo>
                  <a:pt x="260" y="78"/>
                </a:moveTo>
                <a:cubicBezTo>
                  <a:pt x="251" y="78"/>
                  <a:pt x="244" y="85"/>
                  <a:pt x="244" y="94"/>
                </a:cubicBezTo>
                <a:cubicBezTo>
                  <a:pt x="244" y="103"/>
                  <a:pt x="251" y="111"/>
                  <a:pt x="260" y="111"/>
                </a:cubicBezTo>
                <a:cubicBezTo>
                  <a:pt x="269" y="111"/>
                  <a:pt x="277" y="103"/>
                  <a:pt x="277" y="94"/>
                </a:cubicBezTo>
                <a:cubicBezTo>
                  <a:pt x="277" y="85"/>
                  <a:pt x="269" y="78"/>
                  <a:pt x="260" y="78"/>
                </a:cubicBezTo>
                <a:close/>
                <a:moveTo>
                  <a:pt x="27" y="78"/>
                </a:moveTo>
                <a:cubicBezTo>
                  <a:pt x="18" y="78"/>
                  <a:pt x="11" y="85"/>
                  <a:pt x="11" y="94"/>
                </a:cubicBezTo>
                <a:cubicBezTo>
                  <a:pt x="11" y="103"/>
                  <a:pt x="18" y="111"/>
                  <a:pt x="27" y="111"/>
                </a:cubicBezTo>
                <a:cubicBezTo>
                  <a:pt x="36" y="111"/>
                  <a:pt x="43" y="103"/>
                  <a:pt x="43" y="94"/>
                </a:cubicBezTo>
                <a:cubicBezTo>
                  <a:pt x="43" y="85"/>
                  <a:pt x="36" y="78"/>
                  <a:pt x="27" y="78"/>
                </a:cubicBezTo>
                <a:close/>
                <a:moveTo>
                  <a:pt x="212" y="49"/>
                </a:moveTo>
                <a:cubicBezTo>
                  <a:pt x="199" y="49"/>
                  <a:pt x="188" y="59"/>
                  <a:pt x="188" y="73"/>
                </a:cubicBezTo>
                <a:cubicBezTo>
                  <a:pt x="188" y="86"/>
                  <a:pt x="199" y="97"/>
                  <a:pt x="212" y="97"/>
                </a:cubicBezTo>
                <a:cubicBezTo>
                  <a:pt x="225" y="97"/>
                  <a:pt x="236" y="86"/>
                  <a:pt x="236" y="73"/>
                </a:cubicBezTo>
                <a:cubicBezTo>
                  <a:pt x="236" y="59"/>
                  <a:pt x="225" y="49"/>
                  <a:pt x="212" y="49"/>
                </a:cubicBezTo>
                <a:close/>
                <a:moveTo>
                  <a:pt x="287" y="196"/>
                </a:moveTo>
                <a:cubicBezTo>
                  <a:pt x="259" y="196"/>
                  <a:pt x="259" y="196"/>
                  <a:pt x="259" y="196"/>
                </a:cubicBezTo>
                <a:cubicBezTo>
                  <a:pt x="259" y="145"/>
                  <a:pt x="259" y="145"/>
                  <a:pt x="259" y="145"/>
                </a:cubicBezTo>
                <a:cubicBezTo>
                  <a:pt x="259" y="136"/>
                  <a:pt x="257" y="128"/>
                  <a:pt x="253" y="121"/>
                </a:cubicBezTo>
                <a:cubicBezTo>
                  <a:pt x="255" y="120"/>
                  <a:pt x="258" y="120"/>
                  <a:pt x="260" y="120"/>
                </a:cubicBezTo>
                <a:cubicBezTo>
                  <a:pt x="275" y="120"/>
                  <a:pt x="287" y="132"/>
                  <a:pt x="287" y="147"/>
                </a:cubicBezTo>
                <a:lnTo>
                  <a:pt x="287" y="196"/>
                </a:lnTo>
                <a:close/>
                <a:moveTo>
                  <a:pt x="75" y="49"/>
                </a:moveTo>
                <a:cubicBezTo>
                  <a:pt x="62" y="49"/>
                  <a:pt x="51" y="59"/>
                  <a:pt x="51" y="73"/>
                </a:cubicBezTo>
                <a:cubicBezTo>
                  <a:pt x="51" y="86"/>
                  <a:pt x="62" y="97"/>
                  <a:pt x="75" y="97"/>
                </a:cubicBezTo>
                <a:cubicBezTo>
                  <a:pt x="88" y="97"/>
                  <a:pt x="99" y="86"/>
                  <a:pt x="99" y="73"/>
                </a:cubicBezTo>
                <a:cubicBezTo>
                  <a:pt x="99" y="59"/>
                  <a:pt x="88" y="49"/>
                  <a:pt x="75" y="49"/>
                </a:cubicBezTo>
                <a:close/>
                <a:moveTo>
                  <a:pt x="27" y="120"/>
                </a:moveTo>
                <a:cubicBezTo>
                  <a:pt x="29" y="120"/>
                  <a:pt x="32" y="120"/>
                  <a:pt x="34" y="121"/>
                </a:cubicBezTo>
                <a:cubicBezTo>
                  <a:pt x="30" y="128"/>
                  <a:pt x="28" y="136"/>
                  <a:pt x="28" y="145"/>
                </a:cubicBezTo>
                <a:cubicBezTo>
                  <a:pt x="28" y="196"/>
                  <a:pt x="28" y="196"/>
                  <a:pt x="28" y="196"/>
                </a:cubicBezTo>
                <a:cubicBezTo>
                  <a:pt x="0" y="196"/>
                  <a:pt x="0" y="196"/>
                  <a:pt x="0" y="196"/>
                </a:cubicBezTo>
                <a:cubicBezTo>
                  <a:pt x="0" y="147"/>
                  <a:pt x="0" y="147"/>
                  <a:pt x="0" y="147"/>
                </a:cubicBezTo>
                <a:cubicBezTo>
                  <a:pt x="0" y="132"/>
                  <a:pt x="12" y="120"/>
                  <a:pt x="27" y="120"/>
                </a:cubicBezTo>
                <a:close/>
                <a:moveTo>
                  <a:pt x="144" y="0"/>
                </a:moveTo>
                <a:cubicBezTo>
                  <a:pt x="124" y="0"/>
                  <a:pt x="108" y="16"/>
                  <a:pt x="108" y="36"/>
                </a:cubicBezTo>
                <a:cubicBezTo>
                  <a:pt x="108" y="56"/>
                  <a:pt x="124" y="72"/>
                  <a:pt x="144" y="72"/>
                </a:cubicBezTo>
                <a:cubicBezTo>
                  <a:pt x="163" y="72"/>
                  <a:pt x="179" y="56"/>
                  <a:pt x="179" y="36"/>
                </a:cubicBezTo>
                <a:cubicBezTo>
                  <a:pt x="179" y="16"/>
                  <a:pt x="163" y="0"/>
                  <a:pt x="144" y="0"/>
                </a:cubicBezTo>
                <a:close/>
                <a:moveTo>
                  <a:pt x="251" y="214"/>
                </a:moveTo>
                <a:cubicBezTo>
                  <a:pt x="208" y="214"/>
                  <a:pt x="208" y="214"/>
                  <a:pt x="208" y="214"/>
                </a:cubicBezTo>
                <a:cubicBezTo>
                  <a:pt x="208" y="137"/>
                  <a:pt x="208" y="137"/>
                  <a:pt x="208" y="137"/>
                </a:cubicBezTo>
                <a:cubicBezTo>
                  <a:pt x="208" y="127"/>
                  <a:pt x="206" y="117"/>
                  <a:pt x="201" y="108"/>
                </a:cubicBezTo>
                <a:cubicBezTo>
                  <a:pt x="205" y="107"/>
                  <a:pt x="208" y="106"/>
                  <a:pt x="212" y="106"/>
                </a:cubicBezTo>
                <a:cubicBezTo>
                  <a:pt x="233" y="106"/>
                  <a:pt x="251" y="124"/>
                  <a:pt x="251" y="145"/>
                </a:cubicBezTo>
                <a:lnTo>
                  <a:pt x="251" y="214"/>
                </a:lnTo>
                <a:close/>
                <a:moveTo>
                  <a:pt x="79" y="137"/>
                </a:moveTo>
                <a:cubicBezTo>
                  <a:pt x="79" y="214"/>
                  <a:pt x="79" y="214"/>
                  <a:pt x="79" y="214"/>
                </a:cubicBezTo>
                <a:cubicBezTo>
                  <a:pt x="37" y="214"/>
                  <a:pt x="37" y="214"/>
                  <a:pt x="37" y="214"/>
                </a:cubicBezTo>
                <a:cubicBezTo>
                  <a:pt x="37" y="145"/>
                  <a:pt x="37" y="145"/>
                  <a:pt x="37" y="145"/>
                </a:cubicBezTo>
                <a:cubicBezTo>
                  <a:pt x="37" y="124"/>
                  <a:pt x="54" y="106"/>
                  <a:pt x="75" y="106"/>
                </a:cubicBezTo>
                <a:cubicBezTo>
                  <a:pt x="79" y="106"/>
                  <a:pt x="83" y="107"/>
                  <a:pt x="86" y="108"/>
                </a:cubicBezTo>
                <a:cubicBezTo>
                  <a:pt x="81" y="117"/>
                  <a:pt x="79" y="127"/>
                  <a:pt x="79" y="137"/>
                </a:cubicBezTo>
                <a:close/>
                <a:moveTo>
                  <a:pt x="88" y="237"/>
                </a:moveTo>
                <a:cubicBezTo>
                  <a:pt x="200" y="237"/>
                  <a:pt x="200" y="237"/>
                  <a:pt x="200" y="237"/>
                </a:cubicBezTo>
                <a:cubicBezTo>
                  <a:pt x="200" y="137"/>
                  <a:pt x="200" y="137"/>
                  <a:pt x="200" y="137"/>
                </a:cubicBezTo>
                <a:cubicBezTo>
                  <a:pt x="200" y="106"/>
                  <a:pt x="174" y="81"/>
                  <a:pt x="144" y="81"/>
                </a:cubicBezTo>
                <a:cubicBezTo>
                  <a:pt x="113" y="81"/>
                  <a:pt x="88" y="106"/>
                  <a:pt x="88" y="137"/>
                </a:cubicBezTo>
                <a:lnTo>
                  <a:pt x="88" y="23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746649"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识别化学品危害特性</a:t>
            </a:r>
          </a:p>
        </p:txBody>
      </p:sp>
      <p:sp>
        <p:nvSpPr>
          <p:cNvPr id="15" name="TextBox 15"/>
          <p:cNvSpPr txBox="1"/>
          <p:nvPr/>
        </p:nvSpPr>
        <p:spPr>
          <a:xfrm>
            <a:off x="746343"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确定安全操作条件</a:t>
            </a:r>
          </a:p>
        </p:txBody>
      </p:sp>
      <p:sp>
        <p:nvSpPr>
          <p:cNvPr id="16" name="TextBox 16"/>
          <p:cNvSpPr txBox="1"/>
          <p:nvPr/>
        </p:nvSpPr>
        <p:spPr>
          <a:xfrm>
            <a:off x="8015770"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防止事故发生</a:t>
            </a:r>
          </a:p>
        </p:txBody>
      </p:sp>
      <p:sp>
        <p:nvSpPr>
          <p:cNvPr id="17" name="TextBox 17"/>
          <p:cNvSpPr txBox="1"/>
          <p:nvPr/>
        </p:nvSpPr>
        <p:spPr>
          <a:xfrm>
            <a:off x="8015770"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指导应急救援</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测试与评估的重要性</a:t>
              </a:r>
            </a:p>
          </p:txBody>
        </p:sp>
      </p:grpSp>
      <p:sp>
        <p:nvSpPr>
          <p:cNvPr id="40" name="TextBox 40"/>
          <p:cNvSpPr txBox="1"/>
          <p:nvPr/>
        </p:nvSpPr>
        <p:spPr>
          <a:xfrm>
            <a:off x="8002038" y="144857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根据化学品的危害特性，可以确定安全操作条件，如通风、防爆、防火等措施，从而保障生产和使用过程的安全。</a:t>
            </a:r>
          </a:p>
        </p:txBody>
      </p:sp>
      <p:sp>
        <p:nvSpPr>
          <p:cNvPr id="41" name="TextBox 41"/>
          <p:cNvSpPr txBox="1"/>
          <p:nvPr/>
        </p:nvSpPr>
        <p:spPr>
          <a:xfrm>
            <a:off x="732611" y="144857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alpha val="100000"/>
                  </a:srgbClr>
                </a:solidFill>
                <a:latin typeface="Microsoft Yahei"/>
                <a:ea typeface="Microsoft Yahei"/>
                <a:cs typeface="Microsoft Yahei"/>
              </a:rPr>
              <a:t>通过测试与评估可以准确识别化学品的危害特性，为制定科学的安全管理措施提供依据。</a:t>
            </a:r>
          </a:p>
        </p:txBody>
      </p:sp>
      <p:sp>
        <p:nvSpPr>
          <p:cNvPr id="42" name="TextBox 42"/>
          <p:cNvSpPr txBox="1"/>
          <p:nvPr/>
        </p:nvSpPr>
        <p:spPr>
          <a:xfrm>
            <a:off x="8002038" y="4494712"/>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在化学品事故发生时，危险性测试与评估的结果可以为应急救援提供指导，如确定救援方案、选用适当的救援器材等。</a:t>
            </a:r>
          </a:p>
        </p:txBody>
      </p:sp>
      <p:sp>
        <p:nvSpPr>
          <p:cNvPr id="43" name="TextBox 43"/>
          <p:cNvSpPr txBox="1"/>
          <p:nvPr/>
        </p:nvSpPr>
        <p:spPr>
          <a:xfrm>
            <a:off x="732611" y="4494712"/>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alpha val="100000"/>
                  </a:srgbClr>
                </a:solidFill>
                <a:latin typeface="Microsoft Yahei"/>
                <a:ea typeface="Microsoft Yahei"/>
                <a:cs typeface="Microsoft Yahei"/>
              </a:rPr>
              <a:t>通过对化学品进行危险性测试与评估，可以及时发现和控制潜在的安全隐患，防止事故的发生。</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化学品危险性测试方法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密度与比重测定</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沸点与熔点测定</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粘度与表面张力测定</a:t>
            </a:r>
          </a:p>
        </p:txBody>
      </p:sp>
      <p:pic>
        <p:nvPicPr>
          <p:cNvPr id="5" name="Picture 5"/>
          <p:cNvPicPr>
            <a:picLocks noChangeAspect="1"/>
          </p:cNvPicPr>
          <p:nvPr/>
        </p:nvPicPr>
        <p:blipFill>
          <a:blip r:embed="rId2"/>
          <a:srcRect l="5556" r="5556"/>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5722" r="5722"/>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5566" r="5566"/>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物理性质测试</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确定化学品的密度和比重，了解其在不同环境中的行为。</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确定化学品的沸点和熔点，为储存和运输提供重要参数。</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评估化学品的流动性和润湿性，预测其在生产和使用中的表现。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确定化学品的酸碱性质，为其与其他物质的反应提供基础数据。</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酸碱度测定</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50" r="167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氧化还原性测定</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92" r="167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水解稳定性测定</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评估化学品的氧化还原能力，预测其在特定环境下的化学变化。</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了解化学品在水中的稳定性，为其储存和使用提供指导。</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化学性质测试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评估化学品在短期内对生物体的毒性作用，确定其危险程度。</a:t>
            </a:r>
          </a:p>
        </p:txBody>
      </p:sp>
      <p:pic>
        <p:nvPicPr>
          <p:cNvPr id="4" name="Picture 4"/>
          <p:cNvPicPr>
            <a:picLocks noChangeAspect="1"/>
          </p:cNvPicPr>
          <p:nvPr/>
        </p:nvPicPr>
        <p:blipFill>
          <a:blip r:embed="rId2"/>
          <a:srcRect l="16750" r="1675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1708" r="11708"/>
          <a:stretch>
            <a:fillRect/>
          </a:stretch>
        </p:blipFill>
        <p:spPr>
          <a:xfrm>
            <a:off x="5168348"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667" r="1666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急性毒性测试</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评估化学品在长期内对生物体的毒性作用，揭示其潜在危害。</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慢性毒性测试</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检测化学品是否具有导致生物体基因突变的潜在能力。</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致突变性测试</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毒性测试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爆炸极限测定</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测定化学品在空气中的爆炸极限，为其安全使用提供重要参数。</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闪点与燃点测定</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确定化学品的闪点和燃点，评估其燃烧风险。</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自燃温度测定</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了解化学品在特定温度下的自燃性质，预防火灾事故的发生。</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792" r="16792"/>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5833" r="15833"/>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6625" r="16625"/>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燃烧与爆炸性测试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化学品危险性评估方法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583" r="58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适用范围</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适用于对大量化学品进行快速筛选和初步评估。</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定义</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风险评估矩阵法是一种定性和半定量的评估方法，通过构建风险矩阵来评估化学品的危险性。</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评估步骤</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确定化学品的危害等级和暴露等级，构建风险矩阵，计算风险值并确定风险等级。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风险评估矩阵法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定量风险评估法是一种基于数据分析和概率计算的评估方法，通过对化学品的危害程度和暴露水平进行量化分析，得出具体的风险值。</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收集相关数据，构建数学模型，进行概率计算和风险估算，得出风险值。</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评估步骤</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适用于对特定化学品进行详细的风险评估和管理决策。</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适用范围</a:t>
            </a:r>
          </a:p>
        </p:txBody>
      </p:sp>
      <p:pic>
        <p:nvPicPr>
          <p:cNvPr id="9" name="Picture 9"/>
          <p:cNvPicPr>
            <a:picLocks noChangeAspect="1"/>
          </p:cNvPicPr>
          <p:nvPr/>
        </p:nvPicPr>
        <p:blipFill>
          <a:blip r:embed="rId2"/>
          <a:srcRect l="12042" r="1204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定量风险评估法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25" r="1625"/>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危险度评价法是一种基于毒理学、卫生学等学科的评估方法，通过对化学品的毒性、致癌性、致畸性等进行综合评价，得出化学品的危险度等级。</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收集毒理学、卫生学等数据，进行综合评价和危险度分级，得出危险度等级。</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评估步骤</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适用于对具有明确毒性作用的化学品进行危险性评价和管理。</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适用范围</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危险度评价法</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2250" r="2225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比较风险评估法是一种基于类似化学品或类似暴露场景的风险评估方法，通过比较类似化学品或场景的已知风险来推测未知风险。</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评估步骤</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确定比较对象，收集相关数据，进行风险比较和推测，得出未知风险水平。</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适用范围</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适用于对缺乏具体数据的新化学品或新暴露场景进行初步风险评估。</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比较风险评估法</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04</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化学品危险性测试与评估流程</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明确采样目的和计划</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根据测试需求确定采样点、采样时间、采样量等。</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采样器具准备</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选择适当的采样器具，如采样瓶、采样管等，并确保其干净、无污染。</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样品制备</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对采集的样品进行适当处理，如过滤、浓缩等，以满足测试要求。</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样品采集与制备</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https://d.book118.com/976150202114010052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123</Paragraphs>
  <Slides>19</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19</vt:i4>
      </vt:variant>
    </vt:vector>
  </HeadingPairs>
  <TitlesOfParts>
    <vt:vector baseType="lpstr" size="24">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2024-09-18T21:13:10.243</cp:lastPrinted>
  <dcterms:created xsi:type="dcterms:W3CDTF">2024-09-18T13:13:10Z</dcterms:created>
  <dcterms:modified xsi:type="dcterms:W3CDTF">2024-09-18T13:13:12Z</dcterms:modified>
</cp:coreProperties>
</file>