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6E00A0-8D0C-41C4-9975-878988D2C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7679F9-E7DC-4416-98EF-E127F93CFE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F4AA7B-29C6-47E0-B5DC-3A049C6537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998FC1-EC24-4A7B-9B8B-243776EAF5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926315-C0F4-4321-B7AB-B2F1BBCD4A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29FE75-8CE2-4526-B99C-D10F6E72B5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6C8261-0FDE-4FF9-A9DF-48B051E326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DFD4DE-89AA-477C-8DB9-7116A448D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4D2236-6641-4BA9-946F-D79688420D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AAB12A-CBBD-4649-92CE-FAFC051F2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119443-192E-41C2-A44C-B123FDFCB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5111415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医疗机构院内感染防控培训课件肾脏内科感染防控</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2024-02-04</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肾脏内科感染概述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院内感染防控基本原则</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肾脏内科特异性感染防控策略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药物使用与耐药性管理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患者教育与心理支持</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质量持续改进与效果评价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肾脏内科感染概述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992" b="19992"/>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根据感染部位不同，可分为上尿路感染（如肾盂肾炎）和下尿路感染（如膀胱炎、尿道炎）；根据病原微生物种类不同，可分为细菌性感染、病毒性感染、真菌性感染等。</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肾脏内科感染是指由各种病原微生物引起的肾脏及尿路感染性疾病。</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主要包括病原微生物侵入、机体免疫力下降、尿路梗阻等。</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包括年龄、性别、基础疾病（如糖尿病、高血压等）、侵入性操作（如导尿、留置尿管等）、抗菌药物使用不当等。</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发病原因</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危险因素</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常见症状包括发热、寒战、腰痛、尿频、尿急、尿痛等；严重感染可出现脓毒血症、感染性休克等表现。</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结合患者病史、临床表现及实验室检查（如尿常规、尿培养、影像学检查等）进行综合判断。</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临床表现</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诊断依据</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1492" b="21492"/>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降低感染发生率</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通过加强预防措施，可以有效降低肾脏内科感染的发生率，减轻患者痛苦和经济负担。</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提高医疗质量</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感染防控是医疗质量管理的重要组成部分，加强肾脏内科感染防控培训有助于提高医护人员的防控意识和技能水平，提高医疗质量。</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保障患者安全</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肾脏内科感染防控工作的有效开展，可以保障患者的医疗安全，提高患者满意度和信任度。</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院内感染防控基本原则</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明确消毒隔离区域划分</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将肾脏内科病房划分为清洁区、潜在污染区和污染区，各区之间设置缓冲间，并标识明确。</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严格执行消毒程序</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对各类诊疗用品、医疗器械、床单元等严格按照消毒程序进行消毒，确保消毒效果。</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落实隔离措施</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对感染或疑似感染的患者，根据传播途径采取相应的隔离措施，如空气隔离、飞沫隔离、接触隔离等。</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严格执行消毒隔离制度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医护人员在进行各类诊疗操作时，必须遵循无菌操作流程，确保操作过程无污染。</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严格无菌操作流程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规范使用无菌物品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强化无菌意识培训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008" r="80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无菌物品必须一人一用一灭菌，严禁重复使用。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定期对医护人员进行无菌意识培训，提高无菌操作水平。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遵循无菌操作规范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加强手卫生和环境清洁消毒</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落实手卫生制度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医护人员在接触患者前后、进行无菌操作前、接触污染物品后等情况下，必须按照手卫生规范进行洗手或手消毒。</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加强环境清洁消毒</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对肾脏内科病房的地面、墙面、门窗、床单元等定期进行清洁消毒，保持环境整洁卫生。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定期开展环境卫生监测</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定期对病房空气、物体表面、医护人员手等进行卫生监测，评估清洁消毒效果。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定期对肾脏内科患者进行感染相关指标监测，及时发现感染病例。</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1875" r="21875"/>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定期开展感染监测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发现感染病例后，必须按照规定及时上报，并采取相应的防控措施。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落实感染报告制度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定期对肾脏内科院内感染防控工作进行评估，总结经验教训，持续改进防控措施。</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定期评估防控效果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定期监测与评估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肾脏内科特异性感染防控策略</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严格无菌操作</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留置尿管护理</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定期更换尿管及尿袋，保持尿道口清洁，降低感染风险。</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合理使用抗菌药物</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根据药敏试验结果选用敏感抗菌药物，避免滥用导致耐药菌株产生。</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进行导尿、膀胱冲洗等操作时，需遵循无菌原则，减少细菌进入尿道的机会。</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加强患者教育</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指导患者注意个人卫生，保持大便通畅，以降低尿路感染的发生率。</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9839316" y="2370492"/>
            <a:ext cx="722974" cy="640809"/>
            <a:chOff x="9839316" y="2370492"/>
            <a:chExt cx="722974" cy="640809"/>
          </a:xfrm>
        </p:grpSpPr>
        <p:sp>
          <p:nvSpPr>
            <p:cNvPr id="24" name="Freeform 24"/>
            <p:cNvSpPr/>
            <p:nvPr/>
          </p:nvSpPr>
          <p:spPr>
            <a:xfrm>
              <a:off x="9997934" y="2525994"/>
              <a:ext cx="406673" cy="177835"/>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9839316" y="2370492"/>
              <a:ext cx="722974" cy="640809"/>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尿路感染防控措施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保持透析室空气流通，定期进行空气消毒，降低空气中细菌含量。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透析室环境管理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定期检测透析机及水处理系统的性能，确保其正常运转，避免污染。</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透析机及水处理系统维护</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加强血管通路的护理，定期更换敷料，保持穿刺部位清洁干燥，预防感染。</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血管通路维护</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对患者进行健康教育，提高其自我防护意识，降低感染风险。</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患者管理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血液透析相关感染预防</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34127" y="39183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腹膜透析操作规范</a:t>
            </a:r>
            <a:endParaRPr lang="en-US" sz="1100"/>
          </a:p>
        </p:txBody>
      </p:sp>
      <p:sp>
        <p:nvSpPr>
          <p:cNvPr id="6" name="AutoShape 6"/>
          <p:cNvSpPr/>
          <p:nvPr/>
        </p:nvSpPr>
        <p:spPr>
          <a:xfrm>
            <a:off x="1134129" y="43256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遵循无菌操作原则，减少细菌进入腹腔的机会。</a:t>
            </a:r>
            <a:endParaRPr lang="en-US" sz="1100"/>
          </a:p>
        </p:txBody>
      </p:sp>
      <p:sp>
        <p:nvSpPr>
          <p:cNvPr id="7" name="AutoShape 7"/>
          <p:cNvSpPr/>
          <p:nvPr/>
        </p:nvSpPr>
        <p:spPr>
          <a:xfrm>
            <a:off x="3655214" y="39183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透析液管理</a:t>
            </a:r>
            <a:endParaRPr lang="en-US" sz="1100"/>
          </a:p>
        </p:txBody>
      </p:sp>
      <p:sp>
        <p:nvSpPr>
          <p:cNvPr id="8" name="AutoShape 8"/>
          <p:cNvSpPr/>
          <p:nvPr/>
        </p:nvSpPr>
        <p:spPr>
          <a:xfrm>
            <a:off x="3655214" y="43256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确保透析液无菌、无热原，避免使用过期或污染的透析液。</a:t>
            </a:r>
            <a:endParaRPr lang="en-US" sz="1100"/>
          </a:p>
        </p:txBody>
      </p:sp>
      <p:sp>
        <p:nvSpPr>
          <p:cNvPr id="9" name="AutoShape 9"/>
          <p:cNvSpPr/>
          <p:nvPr/>
        </p:nvSpPr>
        <p:spPr>
          <a:xfrm>
            <a:off x="6206861" y="39183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出口处护理</a:t>
            </a:r>
            <a:endParaRPr lang="en-US" sz="1100"/>
          </a:p>
        </p:txBody>
      </p:sp>
      <p:sp>
        <p:nvSpPr>
          <p:cNvPr id="10" name="AutoShape 10"/>
          <p:cNvSpPr/>
          <p:nvPr/>
        </p:nvSpPr>
        <p:spPr>
          <a:xfrm>
            <a:off x="6206862"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加强出口处的护理，保持其清洁干燥，预防感染。</a:t>
            </a:r>
            <a:endParaRPr lang="en-US" sz="1100"/>
          </a:p>
        </p:txBody>
      </p:sp>
      <p:sp>
        <p:nvSpPr>
          <p:cNvPr id="11" name="AutoShape 11"/>
          <p:cNvSpPr/>
          <p:nvPr/>
        </p:nvSpPr>
        <p:spPr>
          <a:xfrm>
            <a:off x="8746332" y="39183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患者培训</a:t>
            </a:r>
            <a:endParaRPr lang="en-US" sz="1100"/>
          </a:p>
        </p:txBody>
      </p:sp>
      <p:sp>
        <p:nvSpPr>
          <p:cNvPr id="12" name="AutoShape 12"/>
          <p:cNvSpPr/>
          <p:nvPr/>
        </p:nvSpPr>
        <p:spPr>
          <a:xfrm>
            <a:off x="8746334"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对患者进行腹膜透析相关知识的培训，提高其自我管理能力，降低感染风险。</a:t>
            </a:r>
            <a:endParaRPr lang="en-US" sz="1100"/>
          </a:p>
        </p:txBody>
      </p:sp>
      <p:grpSp>
        <p:nvGrpSpPr>
          <p:cNvPr id="13" name="Group 13"/>
          <p:cNvGrpSpPr/>
          <p:nvPr/>
        </p:nvGrpSpPr>
        <p:grpSpPr>
          <a:xfrm>
            <a:off x="1999673" y="2385294"/>
            <a:ext cx="580457" cy="611204"/>
            <a:chOff x="1999673" y="2385294"/>
            <a:chExt cx="580457" cy="611204"/>
          </a:xfrm>
        </p:grpSpPr>
        <p:sp>
          <p:nvSpPr>
            <p:cNvPr id="14" name="Freeform 14"/>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431200" y="2395266"/>
            <a:ext cx="796103" cy="591260"/>
            <a:chOff x="4431200" y="2395266"/>
            <a:chExt cx="796103" cy="591260"/>
          </a:xfrm>
        </p:grpSpPr>
        <p:sp>
          <p:nvSpPr>
            <p:cNvPr id="19" name="Freeform 19"/>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9546708" y="2407068"/>
            <a:ext cx="722974" cy="640809"/>
            <a:chOff x="9546708" y="2407068"/>
            <a:chExt cx="722974" cy="640809"/>
          </a:xfrm>
        </p:grpSpPr>
        <p:sp>
          <p:nvSpPr>
            <p:cNvPr id="23" name="Freeform 23"/>
            <p:cNvSpPr/>
            <p:nvPr/>
          </p:nvSpPr>
          <p:spPr>
            <a:xfrm>
              <a:off x="9705326" y="2562570"/>
              <a:ext cx="406673" cy="177835"/>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9546708" y="2407068"/>
              <a:ext cx="722974" cy="640809"/>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腹膜透析相关感染预防</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https://d.book118.com/976151114150010052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2024-09-19T04:14:29.550</cp:lastPrinted>
  <dcterms:created xsi:type="dcterms:W3CDTF">2024-09-18T20:14:29Z</dcterms:created>
  <dcterms:modified xsi:type="dcterms:W3CDTF">2024-09-18T20:14:31Z</dcterms:modified>
</cp:coreProperties>
</file>