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hyperlink" Target="http://weibo.com/teliss" TargetMode="External" /><Relationship Id="rId2" Type="http://schemas.openxmlformats.org/officeDocument/2006/relationships/hyperlink" Target="http://teliss.blog.163.com/" TargetMode="External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97F72D-3FCD-412B-B19F-B2969DE798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642B88-4B26-4F12-A8D6-EB00359692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771FB0-0209-4D2B-A7AF-C118E4AF76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9CDAC8-65C3-4141-9C8A-90E662587A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22AE7B0-5048-4465-B826-1CDD7E99B1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829EB86-923B-46EB-87C8-ABD9236C4A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0FB189B-3429-4268-8BCE-60F4D90B72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D81716-BDAF-4BF9-87F4-08D89F434D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2ADC30-E0FE-419F-9CCB-5E24B071FC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11F835-B27A-4D85-9930-8E345E28CE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283F1A-AA28-49E6-94EC-ACBEDED034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Text Box 54">
            <a:extLst>
              <a:ext uri="{FF2B5EF4-FFF2-40B4-BE49-F238E27FC236}">
                <a16:creationId xmlns:a16="http://schemas.microsoft.com/office/drawing/2014/main" id="{88891A0E-547A-C6CA-F0F4-89195BB69C5B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2701805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18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9" name="TextBox 10">
            <a:hlinkClick r:id="rId1"/>
            <a:extLst>
              <a:ext uri="{FF2B5EF4-FFF2-40B4-BE49-F238E27FC236}">
                <a16:creationId xmlns:a16="http://schemas.microsoft.com/office/drawing/2014/main" id="{FB95A129-C6D7-5FC1-9049-AF8A3DA886D3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7669778" y="4044019"/>
            <a:ext cx="4522222" cy="461665"/>
          </a:xfrm>
          <a:prstGeom prst="rect">
            <a:avLst/>
          </a:prstGeom>
          <a:noFill/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10" name="Text Box 54">
            <a:hlinkClick r:id="rId2"/>
            <a:extLst>
              <a:ext uri="{FF2B5EF4-FFF2-40B4-BE49-F238E27FC236}">
                <a16:creationId xmlns:a16="http://schemas.microsoft.com/office/drawing/2014/main" id="{5E996448-A692-8782-EEDC-8EB5550523A9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3372912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grpSp>
        <p:nvGrpSpPr>
          <p:cNvPr id="11" name="组合 17">
            <a:extLst>
              <a:ext uri="{FF2B5EF4-FFF2-40B4-BE49-F238E27FC236}">
                <a16:creationId xmlns:a16="http://schemas.microsoft.com/office/drawing/2014/main" id="{3211A2AC-133C-22B1-583A-D05D4497F83D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4022280"/>
            <a:ext cx="591140" cy="480022"/>
            <a:chOff x="3175" y="295276"/>
            <a:chExt cx="4856163" cy="3943350"/>
          </a:xfrm>
          <a:solidFill>
            <a:srgbClr val="424242"/>
          </a:solidFill>
        </p:grpSpPr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F76FF4A3-648E-3AC8-F59D-78ADA7A6289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75" y="741363"/>
              <a:ext cx="4173538" cy="3497263"/>
            </a:xfrm>
            <a:custGeom>
              <a:gdLst>
                <a:gd name="T0" fmla="*/ 957 w 1111"/>
                <a:gd name="T1" fmla="*/ 394 h 930"/>
                <a:gd name="T2" fmla="*/ 936 w 1111"/>
                <a:gd name="T3" fmla="*/ 362 h 930"/>
                <a:gd name="T4" fmla="*/ 936 w 1111"/>
                <a:gd name="T5" fmla="*/ 235 h 930"/>
                <a:gd name="T6" fmla="*/ 652 w 1111"/>
                <a:gd name="T7" fmla="*/ 233 h 930"/>
                <a:gd name="T8" fmla="*/ 622 w 1111"/>
                <a:gd name="T9" fmla="*/ 219 h 930"/>
                <a:gd name="T10" fmla="*/ 608 w 1111"/>
                <a:gd name="T11" fmla="*/ 70 h 930"/>
                <a:gd name="T12" fmla="*/ 190 w 1111"/>
                <a:gd name="T13" fmla="*/ 233 h 930"/>
                <a:gd name="T14" fmla="*/ 0 w 1111"/>
                <a:gd name="T15" fmla="*/ 591 h 930"/>
                <a:gd name="T16" fmla="*/ 534 w 1111"/>
                <a:gd name="T17" fmla="*/ 930 h 930"/>
                <a:gd name="T18" fmla="*/ 1111 w 1111"/>
                <a:gd name="T19" fmla="*/ 568 h 930"/>
                <a:gd name="T20" fmla="*/ 957 w 1111"/>
                <a:gd name="T21" fmla="*/ 394 h 930"/>
                <a:gd name="T22" fmla="*/ 535 w 1111"/>
                <a:gd name="T23" fmla="*/ 854 h 930"/>
                <a:gd name="T24" fmla="*/ 128 w 1111"/>
                <a:gd name="T25" fmla="*/ 641 h 930"/>
                <a:gd name="T26" fmla="*/ 485 w 1111"/>
                <a:gd name="T27" fmla="*/ 353 h 930"/>
                <a:gd name="T28" fmla="*/ 892 w 1111"/>
                <a:gd name="T29" fmla="*/ 565 h 930"/>
                <a:gd name="T30" fmla="*/ 535 w 1111"/>
                <a:gd name="T31" fmla="*/ 854 h 93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11" h="930">
                  <a:moveTo>
                    <a:pt x="957" y="394"/>
                  </a:moveTo>
                  <a:cubicBezTo>
                    <a:pt x="939" y="389"/>
                    <a:pt x="926" y="385"/>
                    <a:pt x="936" y="362"/>
                  </a:cubicBezTo>
                  <a:cubicBezTo>
                    <a:pt x="956" y="311"/>
                    <a:pt x="958" y="266"/>
                    <a:pt x="936" y="235"/>
                  </a:cubicBezTo>
                  <a:cubicBezTo>
                    <a:pt x="895" y="176"/>
                    <a:pt x="782" y="179"/>
                    <a:pt x="652" y="233"/>
                  </a:cubicBezTo>
                  <a:cubicBezTo>
                    <a:pt x="652" y="233"/>
                    <a:pt x="611" y="251"/>
                    <a:pt x="622" y="219"/>
                  </a:cubicBezTo>
                  <a:cubicBezTo>
                    <a:pt x="642" y="155"/>
                    <a:pt x="639" y="101"/>
                    <a:pt x="608" y="70"/>
                  </a:cubicBezTo>
                  <a:cubicBezTo>
                    <a:pt x="537" y="0"/>
                    <a:pt x="350" y="73"/>
                    <a:pt x="190" y="233"/>
                  </a:cubicBezTo>
                  <a:cubicBezTo>
                    <a:pt x="69" y="353"/>
                    <a:pt x="0" y="481"/>
                    <a:pt x="0" y="591"/>
                  </a:cubicBezTo>
                  <a:cubicBezTo>
                    <a:pt x="0" y="801"/>
                    <a:pt x="270" y="930"/>
                    <a:pt x="534" y="930"/>
                  </a:cubicBezTo>
                  <a:cubicBezTo>
                    <a:pt x="881" y="930"/>
                    <a:pt x="1111" y="728"/>
                    <a:pt x="1111" y="568"/>
                  </a:cubicBezTo>
                  <a:cubicBezTo>
                    <a:pt x="1111" y="472"/>
                    <a:pt x="1030" y="417"/>
                    <a:pt x="957" y="394"/>
                  </a:cubicBezTo>
                  <a:close/>
                  <a:moveTo>
                    <a:pt x="535" y="854"/>
                  </a:moveTo>
                  <a:cubicBezTo>
                    <a:pt x="324" y="875"/>
                    <a:pt x="142" y="779"/>
                    <a:pt x="128" y="641"/>
                  </a:cubicBezTo>
                  <a:cubicBezTo>
                    <a:pt x="114" y="503"/>
                    <a:pt x="274" y="373"/>
                    <a:pt x="485" y="353"/>
                  </a:cubicBezTo>
                  <a:cubicBezTo>
                    <a:pt x="696" y="332"/>
                    <a:pt x="878" y="427"/>
                    <a:pt x="892" y="565"/>
                  </a:cubicBezTo>
                  <a:cubicBezTo>
                    <a:pt x="906" y="704"/>
                    <a:pt x="746" y="833"/>
                    <a:pt x="535" y="85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070A16F0-8100-F17A-BD7D-4EF339A00246}"/>
                </a:ext>
              </a:extLst>
            </p:cNvPr>
            <p:cNvSpPr/>
            <p:nvPr/>
          </p:nvSpPr>
          <p:spPr bwMode="auto">
            <a:xfrm>
              <a:off x="3094038" y="295276"/>
              <a:ext cx="1765300" cy="1868488"/>
            </a:xfrm>
            <a:custGeom>
              <a:gdLst>
                <a:gd name="T0" fmla="*/ 364 w 470"/>
                <a:gd name="T1" fmla="*/ 128 h 497"/>
                <a:gd name="T2" fmla="*/ 43 w 470"/>
                <a:gd name="T3" fmla="*/ 24 h 497"/>
                <a:gd name="T4" fmla="*/ 43 w 470"/>
                <a:gd name="T5" fmla="*/ 24 h 497"/>
                <a:gd name="T6" fmla="*/ 5 w 470"/>
                <a:gd name="T7" fmla="*/ 82 h 497"/>
                <a:gd name="T8" fmla="*/ 63 w 470"/>
                <a:gd name="T9" fmla="*/ 119 h 497"/>
                <a:gd name="T10" fmla="*/ 291 w 470"/>
                <a:gd name="T11" fmla="*/ 193 h 497"/>
                <a:gd name="T12" fmla="*/ 341 w 470"/>
                <a:gd name="T13" fmla="*/ 428 h 497"/>
                <a:gd name="T14" fmla="*/ 341 w 470"/>
                <a:gd name="T15" fmla="*/ 428 h 497"/>
                <a:gd name="T16" fmla="*/ 373 w 470"/>
                <a:gd name="T17" fmla="*/ 489 h 497"/>
                <a:gd name="T18" fmla="*/ 434 w 470"/>
                <a:gd name="T19" fmla="*/ 458 h 497"/>
                <a:gd name="T20" fmla="*/ 434 w 470"/>
                <a:gd name="T21" fmla="*/ 458 h 497"/>
                <a:gd name="T22" fmla="*/ 364 w 470"/>
                <a:gd name="T23" fmla="*/ 128 h 4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470" h="497">
                  <a:moveTo>
                    <a:pt x="364" y="128"/>
                  </a:moveTo>
                  <a:cubicBezTo>
                    <a:pt x="280" y="35"/>
                    <a:pt x="157" y="0"/>
                    <a:pt x="43" y="24"/>
                  </a:cubicBezTo>
                  <a:cubicBezTo>
                    <a:pt x="43" y="24"/>
                    <a:pt x="43" y="24"/>
                    <a:pt x="43" y="24"/>
                  </a:cubicBezTo>
                  <a:cubicBezTo>
                    <a:pt x="16" y="30"/>
                    <a:pt x="0" y="55"/>
                    <a:pt x="5" y="82"/>
                  </a:cubicBezTo>
                  <a:cubicBezTo>
                    <a:pt x="11" y="108"/>
                    <a:pt x="37" y="125"/>
                    <a:pt x="63" y="119"/>
                  </a:cubicBezTo>
                  <a:cubicBezTo>
                    <a:pt x="144" y="102"/>
                    <a:pt x="232" y="127"/>
                    <a:pt x="291" y="193"/>
                  </a:cubicBezTo>
                  <a:cubicBezTo>
                    <a:pt x="351" y="259"/>
                    <a:pt x="367" y="349"/>
                    <a:pt x="341" y="428"/>
                  </a:cubicBezTo>
                  <a:cubicBezTo>
                    <a:pt x="341" y="428"/>
                    <a:pt x="341" y="428"/>
                    <a:pt x="341" y="428"/>
                  </a:cubicBezTo>
                  <a:cubicBezTo>
                    <a:pt x="333" y="453"/>
                    <a:pt x="347" y="481"/>
                    <a:pt x="373" y="489"/>
                  </a:cubicBezTo>
                  <a:cubicBezTo>
                    <a:pt x="398" y="497"/>
                    <a:pt x="426" y="483"/>
                    <a:pt x="434" y="458"/>
                  </a:cubicBezTo>
                  <a:cubicBezTo>
                    <a:pt x="434" y="458"/>
                    <a:pt x="434" y="458"/>
                    <a:pt x="434" y="458"/>
                  </a:cubicBezTo>
                  <a:cubicBezTo>
                    <a:pt x="470" y="347"/>
                    <a:pt x="447" y="220"/>
                    <a:pt x="364" y="128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220C237C-FD78-F916-C831-1D6DE72C2577}"/>
                </a:ext>
              </a:extLst>
            </p:cNvPr>
            <p:cNvSpPr/>
            <p:nvPr/>
          </p:nvSpPr>
          <p:spPr bwMode="auto">
            <a:xfrm>
              <a:off x="3252788" y="974726"/>
              <a:ext cx="919163" cy="969963"/>
            </a:xfrm>
            <a:custGeom>
              <a:gdLst>
                <a:gd name="T0" fmla="*/ 193 w 245"/>
                <a:gd name="T1" fmla="*/ 63 h 258"/>
                <a:gd name="T2" fmla="*/ 37 w 245"/>
                <a:gd name="T3" fmla="*/ 12 h 258"/>
                <a:gd name="T4" fmla="*/ 5 w 245"/>
                <a:gd name="T5" fmla="*/ 62 h 258"/>
                <a:gd name="T6" fmla="*/ 54 w 245"/>
                <a:gd name="T7" fmla="*/ 94 h 258"/>
                <a:gd name="T8" fmla="*/ 54 w 245"/>
                <a:gd name="T9" fmla="*/ 94 h 258"/>
                <a:gd name="T10" fmla="*/ 131 w 245"/>
                <a:gd name="T11" fmla="*/ 119 h 258"/>
                <a:gd name="T12" fmla="*/ 148 w 245"/>
                <a:gd name="T13" fmla="*/ 198 h 258"/>
                <a:gd name="T14" fmla="*/ 148 w 245"/>
                <a:gd name="T15" fmla="*/ 198 h 258"/>
                <a:gd name="T16" fmla="*/ 175 w 245"/>
                <a:gd name="T17" fmla="*/ 251 h 258"/>
                <a:gd name="T18" fmla="*/ 228 w 245"/>
                <a:gd name="T19" fmla="*/ 223 h 258"/>
                <a:gd name="T20" fmla="*/ 193 w 245"/>
                <a:gd name="T21" fmla="*/ 63 h 2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5" h="258">
                  <a:moveTo>
                    <a:pt x="193" y="63"/>
                  </a:moveTo>
                  <a:cubicBezTo>
                    <a:pt x="153" y="18"/>
                    <a:pt x="92" y="0"/>
                    <a:pt x="37" y="12"/>
                  </a:cubicBezTo>
                  <a:cubicBezTo>
                    <a:pt x="14" y="17"/>
                    <a:pt x="0" y="39"/>
                    <a:pt x="5" y="62"/>
                  </a:cubicBezTo>
                  <a:cubicBezTo>
                    <a:pt x="9" y="85"/>
                    <a:pt x="32" y="99"/>
                    <a:pt x="54" y="94"/>
                  </a:cubicBezTo>
                  <a:cubicBezTo>
                    <a:pt x="54" y="94"/>
                    <a:pt x="54" y="94"/>
                    <a:pt x="54" y="94"/>
                  </a:cubicBezTo>
                  <a:cubicBezTo>
                    <a:pt x="82" y="89"/>
                    <a:pt x="111" y="97"/>
                    <a:pt x="131" y="119"/>
                  </a:cubicBezTo>
                  <a:cubicBezTo>
                    <a:pt x="151" y="141"/>
                    <a:pt x="156" y="171"/>
                    <a:pt x="148" y="198"/>
                  </a:cubicBezTo>
                  <a:cubicBezTo>
                    <a:pt x="148" y="198"/>
                    <a:pt x="148" y="198"/>
                    <a:pt x="148" y="198"/>
                  </a:cubicBezTo>
                  <a:cubicBezTo>
                    <a:pt x="141" y="220"/>
                    <a:pt x="153" y="243"/>
                    <a:pt x="175" y="251"/>
                  </a:cubicBezTo>
                  <a:cubicBezTo>
                    <a:pt x="197" y="258"/>
                    <a:pt x="220" y="246"/>
                    <a:pt x="228" y="223"/>
                  </a:cubicBezTo>
                  <a:cubicBezTo>
                    <a:pt x="245" y="169"/>
                    <a:pt x="234" y="108"/>
                    <a:pt x="193" y="63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645FAD55-052C-AE2F-4018-A58695994BA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57263" y="2370138"/>
              <a:ext cx="1724025" cy="1485900"/>
            </a:xfrm>
            <a:custGeom>
              <a:gdLst>
                <a:gd name="T0" fmla="*/ 302 w 459"/>
                <a:gd name="T1" fmla="*/ 26 h 395"/>
                <a:gd name="T2" fmla="*/ 45 w 459"/>
                <a:gd name="T3" fmla="*/ 138 h 395"/>
                <a:gd name="T4" fmla="*/ 144 w 459"/>
                <a:gd name="T5" fmla="*/ 362 h 395"/>
                <a:gd name="T6" fmla="*/ 416 w 459"/>
                <a:gd name="T7" fmla="*/ 246 h 395"/>
                <a:gd name="T8" fmla="*/ 302 w 459"/>
                <a:gd name="T9" fmla="*/ 26 h 395"/>
                <a:gd name="T10" fmla="*/ 225 w 459"/>
                <a:gd name="T11" fmla="*/ 256 h 395"/>
                <a:gd name="T12" fmla="*/ 128 w 459"/>
                <a:gd name="T13" fmla="*/ 288 h 395"/>
                <a:gd name="T14" fmla="*/ 107 w 459"/>
                <a:gd name="T15" fmla="*/ 204 h 395"/>
                <a:gd name="T16" fmla="*/ 202 w 459"/>
                <a:gd name="T17" fmla="*/ 172 h 395"/>
                <a:gd name="T18" fmla="*/ 225 w 459"/>
                <a:gd name="T19" fmla="*/ 256 h 395"/>
                <a:gd name="T20" fmla="*/ 292 w 459"/>
                <a:gd name="T21" fmla="*/ 170 h 395"/>
                <a:gd name="T22" fmla="*/ 256 w 459"/>
                <a:gd name="T23" fmla="*/ 184 h 395"/>
                <a:gd name="T24" fmla="*/ 247 w 459"/>
                <a:gd name="T25" fmla="*/ 152 h 395"/>
                <a:gd name="T26" fmla="*/ 282 w 459"/>
                <a:gd name="T27" fmla="*/ 139 h 395"/>
                <a:gd name="T28" fmla="*/ 292 w 459"/>
                <a:gd name="T29" fmla="*/ 170 h 3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459" h="395">
                  <a:moveTo>
                    <a:pt x="302" y="26"/>
                  </a:moveTo>
                  <a:cubicBezTo>
                    <a:pt x="202" y="0"/>
                    <a:pt x="88" y="50"/>
                    <a:pt x="45" y="138"/>
                  </a:cubicBezTo>
                  <a:cubicBezTo>
                    <a:pt x="0" y="229"/>
                    <a:pt x="43" y="329"/>
                    <a:pt x="144" y="362"/>
                  </a:cubicBezTo>
                  <a:cubicBezTo>
                    <a:pt x="249" y="395"/>
                    <a:pt x="373" y="343"/>
                    <a:pt x="416" y="246"/>
                  </a:cubicBezTo>
                  <a:cubicBezTo>
                    <a:pt x="459" y="151"/>
                    <a:pt x="406" y="53"/>
                    <a:pt x="302" y="26"/>
                  </a:cubicBezTo>
                  <a:close/>
                  <a:moveTo>
                    <a:pt x="225" y="256"/>
                  </a:moveTo>
                  <a:cubicBezTo>
                    <a:pt x="205" y="289"/>
                    <a:pt x="161" y="303"/>
                    <a:pt x="128" y="288"/>
                  </a:cubicBezTo>
                  <a:cubicBezTo>
                    <a:pt x="96" y="273"/>
                    <a:pt x="86" y="236"/>
                    <a:pt x="107" y="204"/>
                  </a:cubicBezTo>
                  <a:cubicBezTo>
                    <a:pt x="127" y="172"/>
                    <a:pt x="169" y="158"/>
                    <a:pt x="202" y="172"/>
                  </a:cubicBezTo>
                  <a:cubicBezTo>
                    <a:pt x="235" y="186"/>
                    <a:pt x="245" y="224"/>
                    <a:pt x="225" y="256"/>
                  </a:cubicBezTo>
                  <a:close/>
                  <a:moveTo>
                    <a:pt x="292" y="170"/>
                  </a:moveTo>
                  <a:cubicBezTo>
                    <a:pt x="285" y="183"/>
                    <a:pt x="269" y="189"/>
                    <a:pt x="256" y="184"/>
                  </a:cubicBezTo>
                  <a:cubicBezTo>
                    <a:pt x="243" y="178"/>
                    <a:pt x="240" y="164"/>
                    <a:pt x="247" y="152"/>
                  </a:cubicBezTo>
                  <a:cubicBezTo>
                    <a:pt x="254" y="140"/>
                    <a:pt x="270" y="134"/>
                    <a:pt x="282" y="139"/>
                  </a:cubicBezTo>
                  <a:cubicBezTo>
                    <a:pt x="295" y="143"/>
                    <a:pt x="300" y="158"/>
                    <a:pt x="292" y="17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18">
            <a:extLst>
              <a:ext uri="{FF2B5EF4-FFF2-40B4-BE49-F238E27FC236}">
                <a16:creationId xmlns:a16="http://schemas.microsoft.com/office/drawing/2014/main" id="{E9B5F0D1-16E8-C1D8-DB26-0462E8843A15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3387443"/>
            <a:ext cx="591140" cy="476725"/>
            <a:chOff x="2482850" y="17463"/>
            <a:chExt cx="442913" cy="357188"/>
          </a:xfrm>
          <a:solidFill>
            <a:srgbClr val="424242"/>
          </a:solidFill>
        </p:grpSpPr>
        <p:sp>
          <p:nvSpPr>
            <p:cNvPr id="17" name="Freeform 14">
              <a:extLst>
                <a:ext uri="{FF2B5EF4-FFF2-40B4-BE49-F238E27FC236}">
                  <a16:creationId xmlns:a16="http://schemas.microsoft.com/office/drawing/2014/main" id="{4028E777-9D0E-6E33-9D0F-237272DAC79F}"/>
                </a:ext>
              </a:extLst>
            </p:cNvPr>
            <p:cNvSpPr/>
            <p:nvPr/>
          </p:nvSpPr>
          <p:spPr bwMode="auto">
            <a:xfrm>
              <a:off x="2482850" y="17463"/>
              <a:ext cx="442913" cy="204788"/>
            </a:xfrm>
            <a:custGeom>
              <a:gdLst>
                <a:gd name="T0" fmla="*/ 553 w 558"/>
                <a:gd name="T1" fmla="*/ 229 h 257"/>
                <a:gd name="T2" fmla="*/ 354 w 558"/>
                <a:gd name="T3" fmla="*/ 30 h 257"/>
                <a:gd name="T4" fmla="*/ 354 w 558"/>
                <a:gd name="T5" fmla="*/ 30 h 257"/>
                <a:gd name="T6" fmla="*/ 346 w 558"/>
                <a:gd name="T7" fmla="*/ 24 h 257"/>
                <a:gd name="T8" fmla="*/ 339 w 558"/>
                <a:gd name="T9" fmla="*/ 17 h 257"/>
                <a:gd name="T10" fmla="*/ 329 w 558"/>
                <a:gd name="T11" fmla="*/ 12 h 257"/>
                <a:gd name="T12" fmla="*/ 320 w 558"/>
                <a:gd name="T13" fmla="*/ 7 h 257"/>
                <a:gd name="T14" fmla="*/ 310 w 558"/>
                <a:gd name="T15" fmla="*/ 3 h 257"/>
                <a:gd name="T16" fmla="*/ 300 w 558"/>
                <a:gd name="T17" fmla="*/ 1 h 257"/>
                <a:gd name="T18" fmla="*/ 290 w 558"/>
                <a:gd name="T19" fmla="*/ 0 h 257"/>
                <a:gd name="T20" fmla="*/ 280 w 558"/>
                <a:gd name="T21" fmla="*/ 0 h 257"/>
                <a:gd name="T22" fmla="*/ 280 w 558"/>
                <a:gd name="T23" fmla="*/ 0 h 257"/>
                <a:gd name="T24" fmla="*/ 268 w 558"/>
                <a:gd name="T25" fmla="*/ 0 h 257"/>
                <a:gd name="T26" fmla="*/ 258 w 558"/>
                <a:gd name="T27" fmla="*/ 1 h 257"/>
                <a:gd name="T28" fmla="*/ 248 w 558"/>
                <a:gd name="T29" fmla="*/ 3 h 257"/>
                <a:gd name="T30" fmla="*/ 238 w 558"/>
                <a:gd name="T31" fmla="*/ 7 h 257"/>
                <a:gd name="T32" fmla="*/ 229 w 558"/>
                <a:gd name="T33" fmla="*/ 12 h 257"/>
                <a:gd name="T34" fmla="*/ 220 w 558"/>
                <a:gd name="T35" fmla="*/ 17 h 257"/>
                <a:gd name="T36" fmla="*/ 212 w 558"/>
                <a:gd name="T37" fmla="*/ 24 h 257"/>
                <a:gd name="T38" fmla="*/ 204 w 558"/>
                <a:gd name="T39" fmla="*/ 30 h 257"/>
                <a:gd name="T40" fmla="*/ 169 w 558"/>
                <a:gd name="T41" fmla="*/ 65 h 257"/>
                <a:gd name="T42" fmla="*/ 169 w 558"/>
                <a:gd name="T43" fmla="*/ 17 h 257"/>
                <a:gd name="T44" fmla="*/ 84 w 558"/>
                <a:gd name="T45" fmla="*/ 17 h 257"/>
                <a:gd name="T46" fmla="*/ 84 w 558"/>
                <a:gd name="T47" fmla="*/ 151 h 257"/>
                <a:gd name="T48" fmla="*/ 5 w 558"/>
                <a:gd name="T49" fmla="*/ 229 h 257"/>
                <a:gd name="T50" fmla="*/ 5 w 558"/>
                <a:gd name="T51" fmla="*/ 229 h 257"/>
                <a:gd name="T52" fmla="*/ 1 w 558"/>
                <a:gd name="T53" fmla="*/ 234 h 257"/>
                <a:gd name="T54" fmla="*/ 0 w 558"/>
                <a:gd name="T55" fmla="*/ 240 h 257"/>
                <a:gd name="T56" fmla="*/ 1 w 558"/>
                <a:gd name="T57" fmla="*/ 247 h 257"/>
                <a:gd name="T58" fmla="*/ 5 w 558"/>
                <a:gd name="T59" fmla="*/ 252 h 257"/>
                <a:gd name="T60" fmla="*/ 5 w 558"/>
                <a:gd name="T61" fmla="*/ 252 h 257"/>
                <a:gd name="T62" fmla="*/ 10 w 558"/>
                <a:gd name="T63" fmla="*/ 255 h 257"/>
                <a:gd name="T64" fmla="*/ 16 w 558"/>
                <a:gd name="T65" fmla="*/ 257 h 257"/>
                <a:gd name="T66" fmla="*/ 23 w 558"/>
                <a:gd name="T67" fmla="*/ 255 h 257"/>
                <a:gd name="T68" fmla="*/ 29 w 558"/>
                <a:gd name="T69" fmla="*/ 252 h 257"/>
                <a:gd name="T70" fmla="*/ 227 w 558"/>
                <a:gd name="T71" fmla="*/ 54 h 257"/>
                <a:gd name="T72" fmla="*/ 227 w 558"/>
                <a:gd name="T73" fmla="*/ 54 h 257"/>
                <a:gd name="T74" fmla="*/ 238 w 558"/>
                <a:gd name="T75" fmla="*/ 45 h 257"/>
                <a:gd name="T76" fmla="*/ 251 w 558"/>
                <a:gd name="T77" fmla="*/ 37 h 257"/>
                <a:gd name="T78" fmla="*/ 265 w 558"/>
                <a:gd name="T79" fmla="*/ 34 h 257"/>
                <a:gd name="T80" fmla="*/ 280 w 558"/>
                <a:gd name="T81" fmla="*/ 32 h 257"/>
                <a:gd name="T82" fmla="*/ 280 w 558"/>
                <a:gd name="T83" fmla="*/ 32 h 257"/>
                <a:gd name="T84" fmla="*/ 293 w 558"/>
                <a:gd name="T85" fmla="*/ 34 h 257"/>
                <a:gd name="T86" fmla="*/ 307 w 558"/>
                <a:gd name="T87" fmla="*/ 37 h 257"/>
                <a:gd name="T88" fmla="*/ 320 w 558"/>
                <a:gd name="T89" fmla="*/ 45 h 257"/>
                <a:gd name="T90" fmla="*/ 331 w 558"/>
                <a:gd name="T91" fmla="*/ 54 h 257"/>
                <a:gd name="T92" fmla="*/ 530 w 558"/>
                <a:gd name="T93" fmla="*/ 252 h 257"/>
                <a:gd name="T94" fmla="*/ 530 w 558"/>
                <a:gd name="T95" fmla="*/ 252 h 257"/>
                <a:gd name="T96" fmla="*/ 535 w 558"/>
                <a:gd name="T97" fmla="*/ 255 h 257"/>
                <a:gd name="T98" fmla="*/ 542 w 558"/>
                <a:gd name="T99" fmla="*/ 257 h 257"/>
                <a:gd name="T100" fmla="*/ 548 w 558"/>
                <a:gd name="T101" fmla="*/ 255 h 257"/>
                <a:gd name="T102" fmla="*/ 553 w 558"/>
                <a:gd name="T103" fmla="*/ 252 h 257"/>
                <a:gd name="T104" fmla="*/ 553 w 558"/>
                <a:gd name="T105" fmla="*/ 252 h 257"/>
                <a:gd name="T106" fmla="*/ 557 w 558"/>
                <a:gd name="T107" fmla="*/ 247 h 257"/>
                <a:gd name="T108" fmla="*/ 558 w 558"/>
                <a:gd name="T109" fmla="*/ 240 h 257"/>
                <a:gd name="T110" fmla="*/ 557 w 558"/>
                <a:gd name="T111" fmla="*/ 234 h 257"/>
                <a:gd name="T112" fmla="*/ 553 w 558"/>
                <a:gd name="T113" fmla="*/ 229 h 257"/>
                <a:gd name="T114" fmla="*/ 553 w 558"/>
                <a:gd name="T115" fmla="*/ 229 h 2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558" h="257">
                  <a:moveTo>
                    <a:pt x="553" y="229"/>
                  </a:moveTo>
                  <a:lnTo>
                    <a:pt x="354" y="30"/>
                  </a:lnTo>
                  <a:lnTo>
                    <a:pt x="354" y="30"/>
                  </a:lnTo>
                  <a:lnTo>
                    <a:pt x="346" y="24"/>
                  </a:lnTo>
                  <a:lnTo>
                    <a:pt x="339" y="17"/>
                  </a:lnTo>
                  <a:lnTo>
                    <a:pt x="329" y="12"/>
                  </a:lnTo>
                  <a:lnTo>
                    <a:pt x="320" y="7"/>
                  </a:lnTo>
                  <a:lnTo>
                    <a:pt x="310" y="3"/>
                  </a:lnTo>
                  <a:lnTo>
                    <a:pt x="300" y="1"/>
                  </a:lnTo>
                  <a:lnTo>
                    <a:pt x="290" y="0"/>
                  </a:lnTo>
                  <a:lnTo>
                    <a:pt x="280" y="0"/>
                  </a:lnTo>
                  <a:lnTo>
                    <a:pt x="280" y="0"/>
                  </a:lnTo>
                  <a:lnTo>
                    <a:pt x="268" y="0"/>
                  </a:lnTo>
                  <a:lnTo>
                    <a:pt x="258" y="1"/>
                  </a:lnTo>
                  <a:lnTo>
                    <a:pt x="248" y="3"/>
                  </a:lnTo>
                  <a:lnTo>
                    <a:pt x="238" y="7"/>
                  </a:lnTo>
                  <a:lnTo>
                    <a:pt x="229" y="12"/>
                  </a:lnTo>
                  <a:lnTo>
                    <a:pt x="220" y="17"/>
                  </a:lnTo>
                  <a:lnTo>
                    <a:pt x="212" y="24"/>
                  </a:lnTo>
                  <a:lnTo>
                    <a:pt x="204" y="30"/>
                  </a:lnTo>
                  <a:lnTo>
                    <a:pt x="169" y="65"/>
                  </a:lnTo>
                  <a:lnTo>
                    <a:pt x="169" y="17"/>
                  </a:lnTo>
                  <a:lnTo>
                    <a:pt x="84" y="17"/>
                  </a:lnTo>
                  <a:lnTo>
                    <a:pt x="84" y="151"/>
                  </a:lnTo>
                  <a:lnTo>
                    <a:pt x="5" y="229"/>
                  </a:lnTo>
                  <a:lnTo>
                    <a:pt x="5" y="229"/>
                  </a:lnTo>
                  <a:lnTo>
                    <a:pt x="1" y="234"/>
                  </a:lnTo>
                  <a:lnTo>
                    <a:pt x="0" y="240"/>
                  </a:lnTo>
                  <a:lnTo>
                    <a:pt x="1" y="247"/>
                  </a:lnTo>
                  <a:lnTo>
                    <a:pt x="5" y="252"/>
                  </a:lnTo>
                  <a:lnTo>
                    <a:pt x="5" y="252"/>
                  </a:lnTo>
                  <a:lnTo>
                    <a:pt x="10" y="255"/>
                  </a:lnTo>
                  <a:lnTo>
                    <a:pt x="16" y="257"/>
                  </a:lnTo>
                  <a:lnTo>
                    <a:pt x="23" y="255"/>
                  </a:lnTo>
                  <a:lnTo>
                    <a:pt x="29" y="252"/>
                  </a:lnTo>
                  <a:lnTo>
                    <a:pt x="227" y="54"/>
                  </a:lnTo>
                  <a:lnTo>
                    <a:pt x="227" y="54"/>
                  </a:lnTo>
                  <a:lnTo>
                    <a:pt x="238" y="45"/>
                  </a:lnTo>
                  <a:lnTo>
                    <a:pt x="251" y="37"/>
                  </a:lnTo>
                  <a:lnTo>
                    <a:pt x="265" y="34"/>
                  </a:lnTo>
                  <a:lnTo>
                    <a:pt x="280" y="32"/>
                  </a:lnTo>
                  <a:lnTo>
                    <a:pt x="280" y="32"/>
                  </a:lnTo>
                  <a:lnTo>
                    <a:pt x="293" y="34"/>
                  </a:lnTo>
                  <a:lnTo>
                    <a:pt x="307" y="37"/>
                  </a:lnTo>
                  <a:lnTo>
                    <a:pt x="320" y="45"/>
                  </a:lnTo>
                  <a:lnTo>
                    <a:pt x="331" y="54"/>
                  </a:lnTo>
                  <a:lnTo>
                    <a:pt x="530" y="252"/>
                  </a:lnTo>
                  <a:lnTo>
                    <a:pt x="530" y="252"/>
                  </a:lnTo>
                  <a:lnTo>
                    <a:pt x="535" y="255"/>
                  </a:lnTo>
                  <a:lnTo>
                    <a:pt x="542" y="257"/>
                  </a:lnTo>
                  <a:lnTo>
                    <a:pt x="548" y="255"/>
                  </a:lnTo>
                  <a:lnTo>
                    <a:pt x="553" y="252"/>
                  </a:lnTo>
                  <a:lnTo>
                    <a:pt x="553" y="252"/>
                  </a:lnTo>
                  <a:lnTo>
                    <a:pt x="557" y="247"/>
                  </a:lnTo>
                  <a:lnTo>
                    <a:pt x="558" y="240"/>
                  </a:lnTo>
                  <a:lnTo>
                    <a:pt x="557" y="234"/>
                  </a:lnTo>
                  <a:lnTo>
                    <a:pt x="553" y="229"/>
                  </a:lnTo>
                  <a:lnTo>
                    <a:pt x="553" y="2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Freeform 15">
              <a:extLst>
                <a:ext uri="{FF2B5EF4-FFF2-40B4-BE49-F238E27FC236}">
                  <a16:creationId xmlns:a16="http://schemas.microsoft.com/office/drawing/2014/main" id="{3E2B82CB-64A7-4C2C-8159-0129B31EF6CC}"/>
                </a:ext>
              </a:extLst>
            </p:cNvPr>
            <p:cNvSpPr/>
            <p:nvPr/>
          </p:nvSpPr>
          <p:spPr bwMode="auto">
            <a:xfrm>
              <a:off x="2543175" y="65088"/>
              <a:ext cx="322263" cy="309563"/>
            </a:xfrm>
            <a:custGeom>
              <a:gdLst>
                <a:gd name="T0" fmla="*/ 249 w 404"/>
                <a:gd name="T1" fmla="*/ 20 h 389"/>
                <a:gd name="T2" fmla="*/ 249 w 404"/>
                <a:gd name="T3" fmla="*/ 20 h 389"/>
                <a:gd name="T4" fmla="*/ 239 w 404"/>
                <a:gd name="T5" fmla="*/ 11 h 389"/>
                <a:gd name="T6" fmla="*/ 228 w 404"/>
                <a:gd name="T7" fmla="*/ 5 h 389"/>
                <a:gd name="T8" fmla="*/ 215 w 404"/>
                <a:gd name="T9" fmla="*/ 1 h 389"/>
                <a:gd name="T10" fmla="*/ 203 w 404"/>
                <a:gd name="T11" fmla="*/ 0 h 389"/>
                <a:gd name="T12" fmla="*/ 203 w 404"/>
                <a:gd name="T13" fmla="*/ 0 h 389"/>
                <a:gd name="T14" fmla="*/ 189 w 404"/>
                <a:gd name="T15" fmla="*/ 1 h 389"/>
                <a:gd name="T16" fmla="*/ 177 w 404"/>
                <a:gd name="T17" fmla="*/ 5 h 389"/>
                <a:gd name="T18" fmla="*/ 166 w 404"/>
                <a:gd name="T19" fmla="*/ 11 h 389"/>
                <a:gd name="T20" fmla="*/ 156 w 404"/>
                <a:gd name="T21" fmla="*/ 20 h 389"/>
                <a:gd name="T22" fmla="*/ 0 w 404"/>
                <a:gd name="T23" fmla="*/ 175 h 389"/>
                <a:gd name="T24" fmla="*/ 0 w 404"/>
                <a:gd name="T25" fmla="*/ 354 h 389"/>
                <a:gd name="T26" fmla="*/ 0 w 404"/>
                <a:gd name="T27" fmla="*/ 354 h 389"/>
                <a:gd name="T28" fmla="*/ 1 w 404"/>
                <a:gd name="T29" fmla="*/ 360 h 389"/>
                <a:gd name="T30" fmla="*/ 2 w 404"/>
                <a:gd name="T31" fmla="*/ 367 h 389"/>
                <a:gd name="T32" fmla="*/ 6 w 404"/>
                <a:gd name="T33" fmla="*/ 373 h 389"/>
                <a:gd name="T34" fmla="*/ 10 w 404"/>
                <a:gd name="T35" fmla="*/ 378 h 389"/>
                <a:gd name="T36" fmla="*/ 16 w 404"/>
                <a:gd name="T37" fmla="*/ 383 h 389"/>
                <a:gd name="T38" fmla="*/ 21 w 404"/>
                <a:gd name="T39" fmla="*/ 385 h 389"/>
                <a:gd name="T40" fmla="*/ 29 w 404"/>
                <a:gd name="T41" fmla="*/ 388 h 389"/>
                <a:gd name="T42" fmla="*/ 35 w 404"/>
                <a:gd name="T43" fmla="*/ 389 h 389"/>
                <a:gd name="T44" fmla="*/ 122 w 404"/>
                <a:gd name="T45" fmla="*/ 389 h 389"/>
                <a:gd name="T46" fmla="*/ 122 w 404"/>
                <a:gd name="T47" fmla="*/ 283 h 389"/>
                <a:gd name="T48" fmla="*/ 122 w 404"/>
                <a:gd name="T49" fmla="*/ 283 h 389"/>
                <a:gd name="T50" fmla="*/ 122 w 404"/>
                <a:gd name="T51" fmla="*/ 278 h 389"/>
                <a:gd name="T52" fmla="*/ 123 w 404"/>
                <a:gd name="T53" fmla="*/ 275 h 389"/>
                <a:gd name="T54" fmla="*/ 126 w 404"/>
                <a:gd name="T55" fmla="*/ 271 h 389"/>
                <a:gd name="T56" fmla="*/ 128 w 404"/>
                <a:gd name="T57" fmla="*/ 267 h 389"/>
                <a:gd name="T58" fmla="*/ 132 w 404"/>
                <a:gd name="T59" fmla="*/ 264 h 389"/>
                <a:gd name="T60" fmla="*/ 136 w 404"/>
                <a:gd name="T61" fmla="*/ 262 h 389"/>
                <a:gd name="T62" fmla="*/ 140 w 404"/>
                <a:gd name="T63" fmla="*/ 261 h 389"/>
                <a:gd name="T64" fmla="*/ 145 w 404"/>
                <a:gd name="T65" fmla="*/ 259 h 389"/>
                <a:gd name="T66" fmla="*/ 259 w 404"/>
                <a:gd name="T67" fmla="*/ 259 h 389"/>
                <a:gd name="T68" fmla="*/ 259 w 404"/>
                <a:gd name="T69" fmla="*/ 259 h 389"/>
                <a:gd name="T70" fmla="*/ 264 w 404"/>
                <a:gd name="T71" fmla="*/ 261 h 389"/>
                <a:gd name="T72" fmla="*/ 268 w 404"/>
                <a:gd name="T73" fmla="*/ 262 h 389"/>
                <a:gd name="T74" fmla="*/ 272 w 404"/>
                <a:gd name="T75" fmla="*/ 264 h 389"/>
                <a:gd name="T76" fmla="*/ 276 w 404"/>
                <a:gd name="T77" fmla="*/ 267 h 389"/>
                <a:gd name="T78" fmla="*/ 278 w 404"/>
                <a:gd name="T79" fmla="*/ 271 h 389"/>
                <a:gd name="T80" fmla="*/ 281 w 404"/>
                <a:gd name="T81" fmla="*/ 275 h 389"/>
                <a:gd name="T82" fmla="*/ 282 w 404"/>
                <a:gd name="T83" fmla="*/ 278 h 389"/>
                <a:gd name="T84" fmla="*/ 283 w 404"/>
                <a:gd name="T85" fmla="*/ 283 h 389"/>
                <a:gd name="T86" fmla="*/ 283 w 404"/>
                <a:gd name="T87" fmla="*/ 389 h 389"/>
                <a:gd name="T88" fmla="*/ 369 w 404"/>
                <a:gd name="T89" fmla="*/ 389 h 389"/>
                <a:gd name="T90" fmla="*/ 369 w 404"/>
                <a:gd name="T91" fmla="*/ 389 h 389"/>
                <a:gd name="T92" fmla="*/ 376 w 404"/>
                <a:gd name="T93" fmla="*/ 388 h 389"/>
                <a:gd name="T94" fmla="*/ 383 w 404"/>
                <a:gd name="T95" fmla="*/ 385 h 389"/>
                <a:gd name="T96" fmla="*/ 389 w 404"/>
                <a:gd name="T97" fmla="*/ 383 h 389"/>
                <a:gd name="T98" fmla="*/ 394 w 404"/>
                <a:gd name="T99" fmla="*/ 378 h 389"/>
                <a:gd name="T100" fmla="*/ 398 w 404"/>
                <a:gd name="T101" fmla="*/ 373 h 389"/>
                <a:gd name="T102" fmla="*/ 402 w 404"/>
                <a:gd name="T103" fmla="*/ 367 h 389"/>
                <a:gd name="T104" fmla="*/ 403 w 404"/>
                <a:gd name="T105" fmla="*/ 360 h 389"/>
                <a:gd name="T106" fmla="*/ 404 w 404"/>
                <a:gd name="T107" fmla="*/ 354 h 389"/>
                <a:gd name="T108" fmla="*/ 404 w 404"/>
                <a:gd name="T109" fmla="*/ 175 h 389"/>
                <a:gd name="T110" fmla="*/ 249 w 404"/>
                <a:gd name="T111" fmla="*/ 20 h 38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402" h="389">
                  <a:moveTo>
                    <a:pt x="249" y="20"/>
                  </a:moveTo>
                  <a:lnTo>
                    <a:pt x="249" y="20"/>
                  </a:lnTo>
                  <a:lnTo>
                    <a:pt x="239" y="11"/>
                  </a:lnTo>
                  <a:lnTo>
                    <a:pt x="228" y="5"/>
                  </a:lnTo>
                  <a:lnTo>
                    <a:pt x="215" y="1"/>
                  </a:lnTo>
                  <a:lnTo>
                    <a:pt x="203" y="0"/>
                  </a:lnTo>
                  <a:lnTo>
                    <a:pt x="203" y="0"/>
                  </a:lnTo>
                  <a:lnTo>
                    <a:pt x="189" y="1"/>
                  </a:lnTo>
                  <a:lnTo>
                    <a:pt x="177" y="5"/>
                  </a:lnTo>
                  <a:lnTo>
                    <a:pt x="166" y="11"/>
                  </a:lnTo>
                  <a:lnTo>
                    <a:pt x="156" y="20"/>
                  </a:lnTo>
                  <a:lnTo>
                    <a:pt x="0" y="175"/>
                  </a:lnTo>
                  <a:lnTo>
                    <a:pt x="0" y="354"/>
                  </a:lnTo>
                  <a:lnTo>
                    <a:pt x="0" y="354"/>
                  </a:lnTo>
                  <a:lnTo>
                    <a:pt x="1" y="360"/>
                  </a:lnTo>
                  <a:lnTo>
                    <a:pt x="2" y="367"/>
                  </a:lnTo>
                  <a:lnTo>
                    <a:pt x="6" y="373"/>
                  </a:lnTo>
                  <a:lnTo>
                    <a:pt x="10" y="378"/>
                  </a:lnTo>
                  <a:lnTo>
                    <a:pt x="16" y="383"/>
                  </a:lnTo>
                  <a:lnTo>
                    <a:pt x="21" y="385"/>
                  </a:lnTo>
                  <a:lnTo>
                    <a:pt x="29" y="388"/>
                  </a:lnTo>
                  <a:lnTo>
                    <a:pt x="35" y="389"/>
                  </a:lnTo>
                  <a:lnTo>
                    <a:pt x="122" y="389"/>
                  </a:lnTo>
                  <a:lnTo>
                    <a:pt x="122" y="283"/>
                  </a:lnTo>
                  <a:lnTo>
                    <a:pt x="122" y="283"/>
                  </a:lnTo>
                  <a:lnTo>
                    <a:pt x="122" y="278"/>
                  </a:lnTo>
                  <a:lnTo>
                    <a:pt x="123" y="275"/>
                  </a:lnTo>
                  <a:lnTo>
                    <a:pt x="126" y="271"/>
                  </a:lnTo>
                  <a:lnTo>
                    <a:pt x="128" y="267"/>
                  </a:lnTo>
                  <a:lnTo>
                    <a:pt x="132" y="264"/>
                  </a:lnTo>
                  <a:lnTo>
                    <a:pt x="136" y="262"/>
                  </a:lnTo>
                  <a:lnTo>
                    <a:pt x="140" y="261"/>
                  </a:lnTo>
                  <a:lnTo>
                    <a:pt x="145" y="259"/>
                  </a:lnTo>
                  <a:lnTo>
                    <a:pt x="259" y="259"/>
                  </a:lnTo>
                  <a:lnTo>
                    <a:pt x="259" y="259"/>
                  </a:lnTo>
                  <a:lnTo>
                    <a:pt x="264" y="261"/>
                  </a:lnTo>
                  <a:lnTo>
                    <a:pt x="268" y="262"/>
                  </a:lnTo>
                  <a:lnTo>
                    <a:pt x="272" y="264"/>
                  </a:lnTo>
                  <a:lnTo>
                    <a:pt x="276" y="267"/>
                  </a:lnTo>
                  <a:lnTo>
                    <a:pt x="278" y="271"/>
                  </a:lnTo>
                  <a:lnTo>
                    <a:pt x="281" y="275"/>
                  </a:lnTo>
                  <a:lnTo>
                    <a:pt x="282" y="278"/>
                  </a:lnTo>
                  <a:lnTo>
                    <a:pt x="283" y="283"/>
                  </a:lnTo>
                  <a:lnTo>
                    <a:pt x="283" y="389"/>
                  </a:lnTo>
                  <a:lnTo>
                    <a:pt x="369" y="389"/>
                  </a:lnTo>
                  <a:lnTo>
                    <a:pt x="369" y="389"/>
                  </a:lnTo>
                  <a:lnTo>
                    <a:pt x="376" y="388"/>
                  </a:lnTo>
                  <a:lnTo>
                    <a:pt x="383" y="385"/>
                  </a:lnTo>
                  <a:lnTo>
                    <a:pt x="389" y="383"/>
                  </a:lnTo>
                  <a:lnTo>
                    <a:pt x="394" y="378"/>
                  </a:lnTo>
                  <a:lnTo>
                    <a:pt x="398" y="373"/>
                  </a:lnTo>
                  <a:lnTo>
                    <a:pt x="402" y="367"/>
                  </a:lnTo>
                  <a:lnTo>
                    <a:pt x="403" y="360"/>
                  </a:lnTo>
                  <a:lnTo>
                    <a:pt x="404" y="354"/>
                  </a:lnTo>
                  <a:lnTo>
                    <a:pt x="404" y="175"/>
                  </a:lnTo>
                  <a:lnTo>
                    <a:pt x="249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37">
            <a:extLst>
              <a:ext uri="{FF2B5EF4-FFF2-40B4-BE49-F238E27FC236}">
                <a16:creationId xmlns:a16="http://schemas.microsoft.com/office/drawing/2014/main" id="{B03A1812-7AAF-6DA4-81EA-9078E3F2BA5F}"/>
              </a:ext>
            </a:extLst>
          </p:cNvPr>
          <p:cNvSpPr>
            <a:spLocks noChangeAspect="1" noEditPoints="1"/>
          </p:cNvSpPr>
          <p:nvPr userDrawn="1"/>
        </p:nvSpPr>
        <p:spPr bwMode="auto">
          <a:xfrm>
            <a:off x="6991562" y="2829636"/>
            <a:ext cx="537400" cy="351802"/>
          </a:xfrm>
          <a:custGeom>
            <a:gdLst>
              <a:gd name="T0" fmla="*/ 112 w 128"/>
              <a:gd name="T1" fmla="*/ 0 h 84"/>
              <a:gd name="T2" fmla="*/ 16 w 128"/>
              <a:gd name="T3" fmla="*/ 0 h 84"/>
              <a:gd name="T4" fmla="*/ 0 w 128"/>
              <a:gd name="T5" fmla="*/ 16 h 84"/>
              <a:gd name="T6" fmla="*/ 0 w 128"/>
              <a:gd name="T7" fmla="*/ 68 h 84"/>
              <a:gd name="T8" fmla="*/ 16 w 128"/>
              <a:gd name="T9" fmla="*/ 84 h 84"/>
              <a:gd name="T10" fmla="*/ 112 w 128"/>
              <a:gd name="T11" fmla="*/ 84 h 84"/>
              <a:gd name="T12" fmla="*/ 128 w 128"/>
              <a:gd name="T13" fmla="*/ 68 h 84"/>
              <a:gd name="T14" fmla="*/ 128 w 128"/>
              <a:gd name="T15" fmla="*/ 16 h 84"/>
              <a:gd name="T16" fmla="*/ 112 w 128"/>
              <a:gd name="T17" fmla="*/ 0 h 84"/>
              <a:gd name="T18" fmla="*/ 8 w 128"/>
              <a:gd name="T19" fmla="*/ 21 h 84"/>
              <a:gd name="T20" fmla="*/ 36 w 128"/>
              <a:gd name="T21" fmla="*/ 42 h 84"/>
              <a:gd name="T22" fmla="*/ 8 w 128"/>
              <a:gd name="T23" fmla="*/ 63 h 84"/>
              <a:gd name="T24" fmla="*/ 8 w 128"/>
              <a:gd name="T25" fmla="*/ 21 h 84"/>
              <a:gd name="T26" fmla="*/ 120 w 128"/>
              <a:gd name="T27" fmla="*/ 68 h 84"/>
              <a:gd name="T28" fmla="*/ 112 w 128"/>
              <a:gd name="T29" fmla="*/ 76 h 84"/>
              <a:gd name="T30" fmla="*/ 16 w 128"/>
              <a:gd name="T31" fmla="*/ 76 h 84"/>
              <a:gd name="T32" fmla="*/ 8 w 128"/>
              <a:gd name="T33" fmla="*/ 68 h 84"/>
              <a:gd name="T34" fmla="*/ 40 w 128"/>
              <a:gd name="T35" fmla="*/ 45 h 84"/>
              <a:gd name="T36" fmla="*/ 57 w 128"/>
              <a:gd name="T37" fmla="*/ 58 h 84"/>
              <a:gd name="T38" fmla="*/ 64 w 128"/>
              <a:gd name="T39" fmla="*/ 60 h 84"/>
              <a:gd name="T40" fmla="*/ 71 w 128"/>
              <a:gd name="T41" fmla="*/ 58 h 84"/>
              <a:gd name="T42" fmla="*/ 89 w 128"/>
              <a:gd name="T43" fmla="*/ 45 h 84"/>
              <a:gd name="T44" fmla="*/ 120 w 128"/>
              <a:gd name="T45" fmla="*/ 68 h 84"/>
              <a:gd name="T46" fmla="*/ 120 w 128"/>
              <a:gd name="T47" fmla="*/ 63 h 84"/>
              <a:gd name="T48" fmla="*/ 92 w 128"/>
              <a:gd name="T49" fmla="*/ 42 h 84"/>
              <a:gd name="T50" fmla="*/ 120 w 128"/>
              <a:gd name="T51" fmla="*/ 21 h 84"/>
              <a:gd name="T52" fmla="*/ 120 w 128"/>
              <a:gd name="T53" fmla="*/ 63 h 84"/>
              <a:gd name="T54" fmla="*/ 69 w 128"/>
              <a:gd name="T55" fmla="*/ 54 h 84"/>
              <a:gd name="T56" fmla="*/ 64 w 128"/>
              <a:gd name="T57" fmla="*/ 56 h 84"/>
              <a:gd name="T58" fmla="*/ 59 w 128"/>
              <a:gd name="T59" fmla="*/ 54 h 84"/>
              <a:gd name="T60" fmla="*/ 43 w 128"/>
              <a:gd name="T61" fmla="*/ 42 h 84"/>
              <a:gd name="T62" fmla="*/ 40 w 128"/>
              <a:gd name="T63" fmla="*/ 40 h 84"/>
              <a:gd name="T64" fmla="*/ 8 w 128"/>
              <a:gd name="T65" fmla="*/ 16 h 84"/>
              <a:gd name="T66" fmla="*/ 8 w 128"/>
              <a:gd name="T67" fmla="*/ 16 h 84"/>
              <a:gd name="T68" fmla="*/ 16 w 128"/>
              <a:gd name="T69" fmla="*/ 8 h 84"/>
              <a:gd name="T70" fmla="*/ 112 w 128"/>
              <a:gd name="T71" fmla="*/ 8 h 84"/>
              <a:gd name="T72" fmla="*/ 120 w 128"/>
              <a:gd name="T73" fmla="*/ 16 h 84"/>
              <a:gd name="T74" fmla="*/ 69 w 128"/>
              <a:gd name="T75" fmla="*/ 54 h 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</a:cxnLst>
            <a:rect l="0" t="0" r="r" b="b"/>
            <a:pathLst>
              <a:path w="128" h="84">
                <a:moveTo>
                  <a:pt x="112" y="0"/>
                </a:moveTo>
                <a:cubicBezTo>
                  <a:pt x="16" y="0"/>
                  <a:pt x="16" y="0"/>
                  <a:pt x="16" y="0"/>
                </a:cubicBezTo>
                <a:cubicBezTo>
                  <a:pt x="7" y="0"/>
                  <a:pt x="0" y="7"/>
                  <a:pt x="0" y="16"/>
                </a:cubicBezTo>
                <a:cubicBezTo>
                  <a:pt x="0" y="68"/>
                  <a:pt x="0" y="68"/>
                  <a:pt x="0" y="68"/>
                </a:cubicBezTo>
                <a:cubicBezTo>
                  <a:pt x="0" y="77"/>
                  <a:pt x="7" y="84"/>
                  <a:pt x="16" y="84"/>
                </a:cubicBezTo>
                <a:cubicBezTo>
                  <a:pt x="112" y="84"/>
                  <a:pt x="112" y="84"/>
                  <a:pt x="112" y="84"/>
                </a:cubicBezTo>
                <a:cubicBezTo>
                  <a:pt x="121" y="84"/>
                  <a:pt x="128" y="77"/>
                  <a:pt x="128" y="68"/>
                </a:cubicBezTo>
                <a:cubicBezTo>
                  <a:pt x="128" y="16"/>
                  <a:pt x="128" y="16"/>
                  <a:pt x="128" y="16"/>
                </a:cubicBezTo>
                <a:cubicBezTo>
                  <a:pt x="128" y="7"/>
                  <a:pt x="121" y="0"/>
                  <a:pt x="112" y="0"/>
                </a:cubicBezTo>
                <a:moveTo>
                  <a:pt x="8" y="21"/>
                </a:moveTo>
                <a:cubicBezTo>
                  <a:pt x="36" y="42"/>
                  <a:pt x="36" y="42"/>
                  <a:pt x="36" y="42"/>
                </a:cubicBezTo>
                <a:cubicBezTo>
                  <a:pt x="8" y="63"/>
                  <a:pt x="8" y="63"/>
                  <a:pt x="8" y="63"/>
                </a:cubicBezTo>
                <a:lnTo>
                  <a:pt x="8" y="21"/>
                </a:lnTo>
                <a:close/>
                <a:moveTo>
                  <a:pt x="120" y="68"/>
                </a:moveTo>
                <a:cubicBezTo>
                  <a:pt x="120" y="72"/>
                  <a:pt x="117" y="76"/>
                  <a:pt x="112" y="76"/>
                </a:cubicBezTo>
                <a:cubicBezTo>
                  <a:pt x="16" y="76"/>
                  <a:pt x="16" y="76"/>
                  <a:pt x="16" y="76"/>
                </a:cubicBezTo>
                <a:cubicBezTo>
                  <a:pt x="12" y="76"/>
                  <a:pt x="8" y="72"/>
                  <a:pt x="8" y="68"/>
                </a:cubicBezTo>
                <a:cubicBezTo>
                  <a:pt x="40" y="45"/>
                  <a:pt x="40" y="45"/>
                  <a:pt x="40" y="45"/>
                </a:cubicBezTo>
                <a:cubicBezTo>
                  <a:pt x="57" y="58"/>
                  <a:pt x="57" y="58"/>
                  <a:pt x="57" y="58"/>
                </a:cubicBezTo>
                <a:cubicBezTo>
                  <a:pt x="59" y="59"/>
                  <a:pt x="62" y="60"/>
                  <a:pt x="64" y="60"/>
                </a:cubicBezTo>
                <a:cubicBezTo>
                  <a:pt x="67" y="60"/>
                  <a:pt x="69" y="59"/>
                  <a:pt x="71" y="58"/>
                </a:cubicBezTo>
                <a:cubicBezTo>
                  <a:pt x="89" y="45"/>
                  <a:pt x="89" y="45"/>
                  <a:pt x="89" y="45"/>
                </a:cubicBezTo>
                <a:lnTo>
                  <a:pt x="120" y="68"/>
                </a:lnTo>
                <a:close/>
                <a:moveTo>
                  <a:pt x="120" y="63"/>
                </a:moveTo>
                <a:cubicBezTo>
                  <a:pt x="92" y="42"/>
                  <a:pt x="92" y="42"/>
                  <a:pt x="92" y="42"/>
                </a:cubicBezTo>
                <a:cubicBezTo>
                  <a:pt x="120" y="21"/>
                  <a:pt x="120" y="21"/>
                  <a:pt x="120" y="21"/>
                </a:cubicBezTo>
                <a:lnTo>
                  <a:pt x="120" y="63"/>
                </a:lnTo>
                <a:close/>
                <a:moveTo>
                  <a:pt x="69" y="54"/>
                </a:moveTo>
                <a:cubicBezTo>
                  <a:pt x="68" y="55"/>
                  <a:pt x="66" y="56"/>
                  <a:pt x="64" y="56"/>
                </a:cubicBezTo>
                <a:cubicBezTo>
                  <a:pt x="62" y="56"/>
                  <a:pt x="61" y="55"/>
                  <a:pt x="59" y="54"/>
                </a:cubicBezTo>
                <a:cubicBezTo>
                  <a:pt x="43" y="42"/>
                  <a:pt x="43" y="42"/>
                  <a:pt x="43" y="42"/>
                </a:cubicBezTo>
                <a:cubicBezTo>
                  <a:pt x="40" y="40"/>
                  <a:pt x="40" y="40"/>
                  <a:pt x="40" y="40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2"/>
                  <a:pt x="12" y="8"/>
                  <a:pt x="16" y="8"/>
                </a:cubicBezTo>
                <a:cubicBezTo>
                  <a:pt x="112" y="8"/>
                  <a:pt x="112" y="8"/>
                  <a:pt x="112" y="8"/>
                </a:cubicBezTo>
                <a:cubicBezTo>
                  <a:pt x="117" y="8"/>
                  <a:pt x="120" y="12"/>
                  <a:pt x="120" y="16"/>
                </a:cubicBezTo>
                <a:lnTo>
                  <a:pt x="69" y="54"/>
                </a:lnTo>
                <a:close/>
              </a:path>
            </a:pathLst>
          </a:custGeom>
          <a:solidFill>
            <a:srgbClr val="42424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2" name="Freeform 22">
            <a:extLst>
              <a:ext uri="{FF2B5EF4-FFF2-40B4-BE49-F238E27FC236}">
                <a16:creationId xmlns:a16="http://schemas.microsoft.com/office/drawing/2014/main" id="{BF12C5F9-AEF0-5554-A5FD-525490AD255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433691" y="3856250"/>
            <a:ext cx="512762" cy="458557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2147483646 w 68"/>
              <a:gd name="T17" fmla="*/ 2147483646 h 59"/>
              <a:gd name="T18" fmla="*/ 2147483646 w 68"/>
              <a:gd name="T19" fmla="*/ 2147483646 h 59"/>
              <a:gd name="T20" fmla="*/ 0 w 68"/>
              <a:gd name="T21" fmla="*/ 2147483646 h 59"/>
              <a:gd name="T22" fmla="*/ 0 w 68"/>
              <a:gd name="T23" fmla="*/ 2147483646 h 59"/>
              <a:gd name="T24" fmla="*/ 2147483646 w 68"/>
              <a:gd name="T25" fmla="*/ 2147483646 h 59"/>
              <a:gd name="T26" fmla="*/ 2147483646 w 68"/>
              <a:gd name="T27" fmla="*/ 2147483646 h 59"/>
              <a:gd name="T28" fmla="*/ 2147483646 w 68"/>
              <a:gd name="T29" fmla="*/ 0 h 59"/>
              <a:gd name="T30" fmla="*/ 2147483646 w 68"/>
              <a:gd name="T31" fmla="*/ 2147483646 h 59"/>
              <a:gd name="T32" fmla="*/ 2147483646 w 68"/>
              <a:gd name="T33" fmla="*/ 2147483646 h 59"/>
              <a:gd name="T34" fmla="*/ 2147483646 w 68"/>
              <a:gd name="T35" fmla="*/ 2147483646 h 59"/>
              <a:gd name="T36" fmla="*/ 2147483646 w 68"/>
              <a:gd name="T37" fmla="*/ 2147483646 h 59"/>
              <a:gd name="T38" fmla="*/ 2147483646 w 68"/>
              <a:gd name="T39" fmla="*/ 2147483646 h 59"/>
              <a:gd name="T40" fmla="*/ 2147483646 w 68"/>
              <a:gd name="T41" fmla="*/ 2147483646 h 59"/>
              <a:gd name="T42" fmla="*/ 2147483646 w 68"/>
              <a:gd name="T43" fmla="*/ 2147483646 h 59"/>
              <a:gd name="T44" fmla="*/ 2147483646 w 68"/>
              <a:gd name="T45" fmla="*/ 2147483646 h 5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</a:gdLst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0" t="0" r="r" b="b"/>
            <a:pathLst>
              <a:path w="68" h="59">
                <a:moveTo>
                  <a:pt x="68" y="24"/>
                </a:moveTo>
                <a:cubicBezTo>
                  <a:pt x="68" y="27"/>
                  <a:pt x="66" y="29"/>
                  <a:pt x="64" y="29"/>
                </a:cubicBezTo>
                <a:cubicBezTo>
                  <a:pt x="64" y="43"/>
                  <a:pt x="64" y="43"/>
                  <a:pt x="64" y="43"/>
                </a:cubicBezTo>
                <a:cubicBezTo>
                  <a:pt x="64" y="46"/>
                  <a:pt x="61" y="48"/>
                  <a:pt x="59" y="48"/>
                </a:cubicBezTo>
                <a:cubicBezTo>
                  <a:pt x="52" y="43"/>
                  <a:pt x="41" y="35"/>
                  <a:pt x="28" y="34"/>
                </a:cubicBezTo>
                <a:cubicBezTo>
                  <a:pt x="23" y="35"/>
                  <a:pt x="22" y="41"/>
                  <a:pt x="25" y="44"/>
                </a:cubicBezTo>
                <a:cubicBezTo>
                  <a:pt x="22" y="48"/>
                  <a:pt x="26" y="51"/>
                  <a:pt x="30" y="54"/>
                </a:cubicBezTo>
                <a:cubicBezTo>
                  <a:pt x="27" y="59"/>
                  <a:pt x="17" y="59"/>
                  <a:pt x="14" y="56"/>
                </a:cubicBezTo>
                <a:cubicBezTo>
                  <a:pt x="12" y="49"/>
                  <a:pt x="8" y="42"/>
                  <a:pt x="11" y="34"/>
                </a:cubicBezTo>
                <a:cubicBezTo>
                  <a:pt x="7" y="34"/>
                  <a:pt x="7" y="34"/>
                  <a:pt x="7" y="34"/>
                </a:cubicBezTo>
                <a:cubicBezTo>
                  <a:pt x="3" y="34"/>
                  <a:pt x="0" y="31"/>
                  <a:pt x="0" y="27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17"/>
                  <a:pt x="3" y="14"/>
                  <a:pt x="7" y="14"/>
                </a:cubicBezTo>
                <a:cubicBezTo>
                  <a:pt x="25" y="14"/>
                  <a:pt x="25" y="14"/>
                  <a:pt x="25" y="14"/>
                </a:cubicBezTo>
                <a:cubicBezTo>
                  <a:pt x="39" y="14"/>
                  <a:pt x="51" y="6"/>
                  <a:pt x="59" y="0"/>
                </a:cubicBezTo>
                <a:cubicBezTo>
                  <a:pt x="61" y="0"/>
                  <a:pt x="64" y="2"/>
                  <a:pt x="64" y="4"/>
                </a:cubicBezTo>
                <a:cubicBezTo>
                  <a:pt x="64" y="19"/>
                  <a:pt x="64" y="19"/>
                  <a:pt x="64" y="19"/>
                </a:cubicBezTo>
                <a:cubicBezTo>
                  <a:pt x="66" y="19"/>
                  <a:pt x="68" y="21"/>
                  <a:pt x="68" y="24"/>
                </a:cubicBezTo>
                <a:close/>
                <a:moveTo>
                  <a:pt x="59" y="6"/>
                </a:moveTo>
                <a:cubicBezTo>
                  <a:pt x="49" y="13"/>
                  <a:pt x="39" y="18"/>
                  <a:pt x="30" y="19"/>
                </a:cubicBezTo>
                <a:cubicBezTo>
                  <a:pt x="30" y="29"/>
                  <a:pt x="30" y="29"/>
                  <a:pt x="30" y="29"/>
                </a:cubicBezTo>
                <a:cubicBezTo>
                  <a:pt x="39" y="30"/>
                  <a:pt x="49" y="34"/>
                  <a:pt x="59" y="42"/>
                </a:cubicBezTo>
                <a:lnTo>
                  <a:pt x="59" y="6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23" name="Freeform 37">
            <a:extLst>
              <a:ext uri="{FF2B5EF4-FFF2-40B4-BE49-F238E27FC236}">
                <a16:creationId xmlns:a16="http://schemas.microsoft.com/office/drawing/2014/main" id="{0BD3C14B-1B61-91B7-8B6E-E581D9B78932}"/>
              </a:ext>
            </a:extLst>
          </p:cNvPr>
          <p:cNvSpPr/>
          <p:nvPr userDrawn="1"/>
        </p:nvSpPr>
        <p:spPr bwMode="auto">
          <a:xfrm>
            <a:off x="4451979" y="1190095"/>
            <a:ext cx="512762" cy="458558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0 w 68"/>
              <a:gd name="T17" fmla="*/ 2147483646 h 59"/>
              <a:gd name="T18" fmla="*/ 2147483646 w 68"/>
              <a:gd name="T19" fmla="*/ 0 h 59"/>
              <a:gd name="T20" fmla="*/ 2147483646 w 68"/>
              <a:gd name="T21" fmla="*/ 2147483646 h 59"/>
              <a:gd name="T22" fmla="*/ 2147483646 w 68"/>
              <a:gd name="T23" fmla="*/ 2147483646 h 59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</a:gdLst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0" t="0" r="r" b="b"/>
            <a:pathLst>
              <a:path w="68" h="59">
                <a:moveTo>
                  <a:pt x="34" y="49"/>
                </a:moveTo>
                <a:cubicBezTo>
                  <a:pt x="33" y="49"/>
                  <a:pt x="31" y="49"/>
                  <a:pt x="29" y="49"/>
                </a:cubicBezTo>
                <a:cubicBezTo>
                  <a:pt x="24" y="53"/>
                  <a:pt x="18" y="56"/>
                  <a:pt x="11" y="58"/>
                </a:cubicBezTo>
                <a:cubicBezTo>
                  <a:pt x="10" y="58"/>
                  <a:pt x="9" y="59"/>
                  <a:pt x="7" y="59"/>
                </a:cubicBezTo>
                <a:cubicBezTo>
                  <a:pt x="6" y="59"/>
                  <a:pt x="6" y="58"/>
                  <a:pt x="5" y="57"/>
                </a:cubicBezTo>
                <a:cubicBezTo>
                  <a:pt x="5" y="57"/>
                  <a:pt x="5" y="57"/>
                  <a:pt x="5" y="57"/>
                </a:cubicBezTo>
                <a:cubicBezTo>
                  <a:pt x="5" y="56"/>
                  <a:pt x="6" y="56"/>
                  <a:pt x="6" y="55"/>
                </a:cubicBezTo>
                <a:cubicBezTo>
                  <a:pt x="9" y="52"/>
                  <a:pt x="11" y="50"/>
                  <a:pt x="13" y="44"/>
                </a:cubicBezTo>
                <a:cubicBezTo>
                  <a:pt x="5" y="39"/>
                  <a:pt x="0" y="32"/>
                  <a:pt x="0" y="25"/>
                </a:cubicBezTo>
                <a:cubicBezTo>
                  <a:pt x="0" y="11"/>
                  <a:pt x="16" y="0"/>
                  <a:pt x="34" y="0"/>
                </a:cubicBezTo>
                <a:cubicBezTo>
                  <a:pt x="53" y="0"/>
                  <a:pt x="68" y="11"/>
                  <a:pt x="68" y="25"/>
                </a:cubicBezTo>
                <a:cubicBezTo>
                  <a:pt x="68" y="38"/>
                  <a:pt x="53" y="49"/>
                  <a:pt x="34" y="49"/>
                </a:cubicBez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63695" y="1096513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363695" y="3819674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1123" y="1228593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1114" y="1875466"/>
            <a:ext cx="620665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304100" y="3944401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1081114" y="4598627"/>
            <a:ext cx="6206655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49">
            <a:extLst>
              <a:ext uri="{FF2B5EF4-FFF2-40B4-BE49-F238E27FC236}">
                <a16:creationId xmlns:a16="http://schemas.microsoft.com/office/drawing/2014/main" id="{0C060294-12BB-D25D-F8BC-CA5961B4FF57}"/>
              </a:ext>
            </a:extLst>
          </p:cNvPr>
          <p:cNvGrpSpPr/>
          <p:nvPr userDrawn="1"/>
        </p:nvGrpSpPr>
        <p:grpSpPr>
          <a:xfrm>
            <a:off x="516052" y="1181079"/>
            <a:ext cx="716304" cy="616236"/>
            <a:chOff x="882603" y="2302677"/>
            <a:chExt cx="1093895" cy="955612"/>
          </a:xfrm>
          <a:solidFill>
            <a:srgbClr val="0067B4"/>
          </a:solidFill>
        </p:grpSpPr>
        <p:sp>
          <p:nvSpPr>
            <p:cNvPr id="10" name="Freeform 14">
              <a:extLst>
                <a:ext uri="{FF2B5EF4-FFF2-40B4-BE49-F238E27FC236}">
                  <a16:creationId xmlns:a16="http://schemas.microsoft.com/office/drawing/2014/main" id="{75506339-DAE1-03B9-8317-BEA745495E70}"/>
                </a:ext>
              </a:extLst>
            </p:cNvPr>
            <p:cNvSpPr/>
            <p:nvPr/>
          </p:nvSpPr>
          <p:spPr bwMode="auto">
            <a:xfrm>
              <a:off x="882603" y="2302677"/>
              <a:ext cx="820672" cy="955612"/>
            </a:xfrm>
            <a:custGeom>
              <a:gdLst>
                <a:gd name="T0" fmla="*/ 908 w 1036"/>
                <a:gd name="T1" fmla="*/ 372 h 1206"/>
                <a:gd name="T2" fmla="*/ 908 w 1036"/>
                <a:gd name="T3" fmla="*/ 296 h 1206"/>
                <a:gd name="T4" fmla="*/ 908 w 1036"/>
                <a:gd name="T5" fmla="*/ 152 h 1206"/>
                <a:gd name="T6" fmla="*/ 883 w 1036"/>
                <a:gd name="T7" fmla="*/ 128 h 1206"/>
                <a:gd name="T8" fmla="*/ 405 w 1036"/>
                <a:gd name="T9" fmla="*/ 128 h 1206"/>
                <a:gd name="T10" fmla="*/ 387 w 1036"/>
                <a:gd name="T11" fmla="*/ 128 h 1206"/>
                <a:gd name="T12" fmla="*/ 387 w 1036"/>
                <a:gd name="T13" fmla="*/ 150 h 1206"/>
                <a:gd name="T14" fmla="*/ 387 w 1036"/>
                <a:gd name="T15" fmla="*/ 296 h 1206"/>
                <a:gd name="T16" fmla="*/ 295 w 1036"/>
                <a:gd name="T17" fmla="*/ 386 h 1206"/>
                <a:gd name="T18" fmla="*/ 145 w 1036"/>
                <a:gd name="T19" fmla="*/ 386 h 1206"/>
                <a:gd name="T20" fmla="*/ 128 w 1036"/>
                <a:gd name="T21" fmla="*/ 386 h 1206"/>
                <a:gd name="T22" fmla="*/ 128 w 1036"/>
                <a:gd name="T23" fmla="*/ 404 h 1206"/>
                <a:gd name="T24" fmla="*/ 128 w 1036"/>
                <a:gd name="T25" fmla="*/ 1052 h 1206"/>
                <a:gd name="T26" fmla="*/ 153 w 1036"/>
                <a:gd name="T27" fmla="*/ 1078 h 1206"/>
                <a:gd name="T28" fmla="*/ 882 w 1036"/>
                <a:gd name="T29" fmla="*/ 1078 h 1206"/>
                <a:gd name="T30" fmla="*/ 908 w 1036"/>
                <a:gd name="T31" fmla="*/ 1052 h 1206"/>
                <a:gd name="T32" fmla="*/ 908 w 1036"/>
                <a:gd name="T33" fmla="*/ 869 h 1206"/>
                <a:gd name="T34" fmla="*/ 914 w 1036"/>
                <a:gd name="T35" fmla="*/ 851 h 1206"/>
                <a:gd name="T36" fmla="*/ 1028 w 1036"/>
                <a:gd name="T37" fmla="*/ 729 h 1206"/>
                <a:gd name="T38" fmla="*/ 1035 w 1036"/>
                <a:gd name="T39" fmla="*/ 724 h 1206"/>
                <a:gd name="T40" fmla="*/ 1036 w 1036"/>
                <a:gd name="T41" fmla="*/ 738 h 1206"/>
                <a:gd name="T42" fmla="*/ 1036 w 1036"/>
                <a:gd name="T43" fmla="*/ 1069 h 1206"/>
                <a:gd name="T44" fmla="*/ 899 w 1036"/>
                <a:gd name="T45" fmla="*/ 1206 h 1206"/>
                <a:gd name="T46" fmla="*/ 133 w 1036"/>
                <a:gd name="T47" fmla="*/ 1206 h 1206"/>
                <a:gd name="T48" fmla="*/ 0 w 1036"/>
                <a:gd name="T49" fmla="*/ 1073 h 1206"/>
                <a:gd name="T50" fmla="*/ 0 w 1036"/>
                <a:gd name="T51" fmla="*/ 316 h 1206"/>
                <a:gd name="T52" fmla="*/ 19 w 1036"/>
                <a:gd name="T53" fmla="*/ 267 h 1206"/>
                <a:gd name="T54" fmla="*/ 265 w 1036"/>
                <a:gd name="T55" fmla="*/ 27 h 1206"/>
                <a:gd name="T56" fmla="*/ 331 w 1036"/>
                <a:gd name="T57" fmla="*/ 0 h 1206"/>
                <a:gd name="T58" fmla="*/ 902 w 1036"/>
                <a:gd name="T59" fmla="*/ 0 h 1206"/>
                <a:gd name="T60" fmla="*/ 1036 w 1036"/>
                <a:gd name="T61" fmla="*/ 129 h 1206"/>
                <a:gd name="T62" fmla="*/ 1035 w 1036"/>
                <a:gd name="T63" fmla="*/ 206 h 1206"/>
                <a:gd name="T64" fmla="*/ 1028 w 1036"/>
                <a:gd name="T65" fmla="*/ 224 h 1206"/>
                <a:gd name="T66" fmla="*/ 942 w 1036"/>
                <a:gd name="T67" fmla="*/ 328 h 1206"/>
                <a:gd name="T68" fmla="*/ 921 w 1036"/>
                <a:gd name="T69" fmla="*/ 358 h 1206"/>
                <a:gd name="T70" fmla="*/ 908 w 1036"/>
                <a:gd name="T71" fmla="*/ 372 h 12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036" h="1206">
                  <a:moveTo>
                    <a:pt x="908" y="372"/>
                  </a:moveTo>
                  <a:cubicBezTo>
                    <a:pt x="908" y="344"/>
                    <a:pt x="908" y="320"/>
                    <a:pt x="908" y="296"/>
                  </a:cubicBezTo>
                  <a:cubicBezTo>
                    <a:pt x="908" y="248"/>
                    <a:pt x="908" y="200"/>
                    <a:pt x="908" y="152"/>
                  </a:cubicBezTo>
                  <a:cubicBezTo>
                    <a:pt x="908" y="131"/>
                    <a:pt x="905" y="128"/>
                    <a:pt x="883" y="128"/>
                  </a:cubicBezTo>
                  <a:cubicBezTo>
                    <a:pt x="724" y="128"/>
                    <a:pt x="565" y="128"/>
                    <a:pt x="405" y="128"/>
                  </a:cubicBezTo>
                  <a:cubicBezTo>
                    <a:pt x="400" y="128"/>
                    <a:pt x="394" y="128"/>
                    <a:pt x="387" y="128"/>
                  </a:cubicBezTo>
                  <a:cubicBezTo>
                    <a:pt x="387" y="137"/>
                    <a:pt x="387" y="144"/>
                    <a:pt x="387" y="150"/>
                  </a:cubicBezTo>
                  <a:cubicBezTo>
                    <a:pt x="387" y="199"/>
                    <a:pt x="387" y="247"/>
                    <a:pt x="387" y="296"/>
                  </a:cubicBezTo>
                  <a:cubicBezTo>
                    <a:pt x="386" y="352"/>
                    <a:pt x="351" y="386"/>
                    <a:pt x="295" y="386"/>
                  </a:cubicBezTo>
                  <a:cubicBezTo>
                    <a:pt x="245" y="386"/>
                    <a:pt x="195" y="386"/>
                    <a:pt x="145" y="386"/>
                  </a:cubicBezTo>
                  <a:cubicBezTo>
                    <a:pt x="140" y="386"/>
                    <a:pt x="135" y="386"/>
                    <a:pt x="128" y="386"/>
                  </a:cubicBezTo>
                  <a:cubicBezTo>
                    <a:pt x="128" y="394"/>
                    <a:pt x="128" y="399"/>
                    <a:pt x="128" y="404"/>
                  </a:cubicBezTo>
                  <a:cubicBezTo>
                    <a:pt x="128" y="620"/>
                    <a:pt x="128" y="836"/>
                    <a:pt x="128" y="1052"/>
                  </a:cubicBezTo>
                  <a:cubicBezTo>
                    <a:pt x="128" y="1076"/>
                    <a:pt x="130" y="1078"/>
                    <a:pt x="153" y="1078"/>
                  </a:cubicBezTo>
                  <a:cubicBezTo>
                    <a:pt x="396" y="1078"/>
                    <a:pt x="639" y="1078"/>
                    <a:pt x="882" y="1078"/>
                  </a:cubicBezTo>
                  <a:cubicBezTo>
                    <a:pt x="906" y="1078"/>
                    <a:pt x="908" y="1076"/>
                    <a:pt x="908" y="1052"/>
                  </a:cubicBezTo>
                  <a:cubicBezTo>
                    <a:pt x="908" y="991"/>
                    <a:pt x="908" y="930"/>
                    <a:pt x="908" y="869"/>
                  </a:cubicBezTo>
                  <a:cubicBezTo>
                    <a:pt x="908" y="863"/>
                    <a:pt x="910" y="855"/>
                    <a:pt x="914" y="851"/>
                  </a:cubicBezTo>
                  <a:cubicBezTo>
                    <a:pt x="952" y="810"/>
                    <a:pt x="990" y="770"/>
                    <a:pt x="1028" y="729"/>
                  </a:cubicBezTo>
                  <a:cubicBezTo>
                    <a:pt x="1030" y="728"/>
                    <a:pt x="1031" y="727"/>
                    <a:pt x="1035" y="724"/>
                  </a:cubicBezTo>
                  <a:cubicBezTo>
                    <a:pt x="1035" y="730"/>
                    <a:pt x="1036" y="734"/>
                    <a:pt x="1036" y="738"/>
                  </a:cubicBezTo>
                  <a:cubicBezTo>
                    <a:pt x="1036" y="849"/>
                    <a:pt x="1036" y="959"/>
                    <a:pt x="1036" y="1069"/>
                  </a:cubicBezTo>
                  <a:cubicBezTo>
                    <a:pt x="1035" y="1151"/>
                    <a:pt x="981" y="1206"/>
                    <a:pt x="899" y="1206"/>
                  </a:cubicBezTo>
                  <a:cubicBezTo>
                    <a:pt x="643" y="1206"/>
                    <a:pt x="388" y="1206"/>
                    <a:pt x="133" y="1206"/>
                  </a:cubicBezTo>
                  <a:cubicBezTo>
                    <a:pt x="56" y="1206"/>
                    <a:pt x="0" y="1150"/>
                    <a:pt x="0" y="1073"/>
                  </a:cubicBezTo>
                  <a:cubicBezTo>
                    <a:pt x="0" y="821"/>
                    <a:pt x="0" y="568"/>
                    <a:pt x="0" y="316"/>
                  </a:cubicBezTo>
                  <a:cubicBezTo>
                    <a:pt x="0" y="297"/>
                    <a:pt x="6" y="281"/>
                    <a:pt x="19" y="267"/>
                  </a:cubicBezTo>
                  <a:cubicBezTo>
                    <a:pt x="101" y="187"/>
                    <a:pt x="183" y="107"/>
                    <a:pt x="265" y="27"/>
                  </a:cubicBezTo>
                  <a:cubicBezTo>
                    <a:pt x="283" y="9"/>
                    <a:pt x="305" y="0"/>
                    <a:pt x="331" y="0"/>
                  </a:cubicBezTo>
                  <a:cubicBezTo>
                    <a:pt x="521" y="0"/>
                    <a:pt x="712" y="0"/>
                    <a:pt x="902" y="0"/>
                  </a:cubicBezTo>
                  <a:cubicBezTo>
                    <a:pt x="978" y="1"/>
                    <a:pt x="1033" y="53"/>
                    <a:pt x="1036" y="129"/>
                  </a:cubicBezTo>
                  <a:cubicBezTo>
                    <a:pt x="1036" y="155"/>
                    <a:pt x="1036" y="180"/>
                    <a:pt x="1035" y="206"/>
                  </a:cubicBezTo>
                  <a:cubicBezTo>
                    <a:pt x="1035" y="212"/>
                    <a:pt x="1032" y="219"/>
                    <a:pt x="1028" y="224"/>
                  </a:cubicBezTo>
                  <a:cubicBezTo>
                    <a:pt x="999" y="259"/>
                    <a:pt x="970" y="293"/>
                    <a:pt x="942" y="328"/>
                  </a:cubicBezTo>
                  <a:cubicBezTo>
                    <a:pt x="934" y="337"/>
                    <a:pt x="928" y="348"/>
                    <a:pt x="921" y="358"/>
                  </a:cubicBezTo>
                  <a:cubicBezTo>
                    <a:pt x="918" y="362"/>
                    <a:pt x="914" y="365"/>
                    <a:pt x="908" y="37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1" name="Freeform 15">
              <a:extLst>
                <a:ext uri="{FF2B5EF4-FFF2-40B4-BE49-F238E27FC236}">
                  <a16:creationId xmlns:a16="http://schemas.microsoft.com/office/drawing/2014/main" id="{BC394584-E03A-BC11-E60A-A265AC6E46EC}"/>
                </a:ext>
              </a:extLst>
            </p:cNvPr>
            <p:cNvSpPr/>
            <p:nvPr/>
          </p:nvSpPr>
          <p:spPr bwMode="auto">
            <a:xfrm>
              <a:off x="1362082" y="2640858"/>
              <a:ext cx="386396" cy="443988"/>
            </a:xfrm>
            <a:custGeom>
              <a:gdLst>
                <a:gd name="T0" fmla="*/ 351 w 488"/>
                <a:gd name="T1" fmla="*/ 0 h 560"/>
                <a:gd name="T2" fmla="*/ 488 w 488"/>
                <a:gd name="T3" fmla="*/ 114 h 560"/>
                <a:gd name="T4" fmla="*/ 431 w 488"/>
                <a:gd name="T5" fmla="*/ 180 h 560"/>
                <a:gd name="T6" fmla="*/ 127 w 488"/>
                <a:gd name="T7" fmla="*/ 490 h 560"/>
                <a:gd name="T8" fmla="*/ 39 w 488"/>
                <a:gd name="T9" fmla="*/ 554 h 560"/>
                <a:gd name="T10" fmla="*/ 5 w 488"/>
                <a:gd name="T11" fmla="*/ 560 h 560"/>
                <a:gd name="T12" fmla="*/ 4 w 488"/>
                <a:gd name="T13" fmla="*/ 526 h 560"/>
                <a:gd name="T14" fmla="*/ 64 w 488"/>
                <a:gd name="T15" fmla="*/ 404 h 560"/>
                <a:gd name="T16" fmla="*/ 347 w 488"/>
                <a:gd name="T17" fmla="*/ 7 h 560"/>
                <a:gd name="T18" fmla="*/ 351 w 488"/>
                <a:gd name="T19" fmla="*/ 0 h 5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88" h="560">
                  <a:moveTo>
                    <a:pt x="351" y="0"/>
                  </a:moveTo>
                  <a:cubicBezTo>
                    <a:pt x="398" y="39"/>
                    <a:pt x="443" y="76"/>
                    <a:pt x="488" y="114"/>
                  </a:cubicBezTo>
                  <a:cubicBezTo>
                    <a:pt x="469" y="137"/>
                    <a:pt x="450" y="159"/>
                    <a:pt x="431" y="180"/>
                  </a:cubicBezTo>
                  <a:cubicBezTo>
                    <a:pt x="336" y="289"/>
                    <a:pt x="238" y="396"/>
                    <a:pt x="127" y="490"/>
                  </a:cubicBezTo>
                  <a:cubicBezTo>
                    <a:pt x="100" y="514"/>
                    <a:pt x="69" y="534"/>
                    <a:pt x="39" y="554"/>
                  </a:cubicBezTo>
                  <a:cubicBezTo>
                    <a:pt x="30" y="560"/>
                    <a:pt x="17" y="558"/>
                    <a:pt x="5" y="560"/>
                  </a:cubicBezTo>
                  <a:cubicBezTo>
                    <a:pt x="5" y="549"/>
                    <a:pt x="0" y="536"/>
                    <a:pt x="4" y="526"/>
                  </a:cubicBezTo>
                  <a:cubicBezTo>
                    <a:pt x="23" y="485"/>
                    <a:pt x="41" y="443"/>
                    <a:pt x="64" y="404"/>
                  </a:cubicBezTo>
                  <a:cubicBezTo>
                    <a:pt x="147" y="264"/>
                    <a:pt x="245" y="134"/>
                    <a:pt x="347" y="7"/>
                  </a:cubicBezTo>
                  <a:cubicBezTo>
                    <a:pt x="348" y="5"/>
                    <a:pt x="349" y="3"/>
                    <a:pt x="35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2" name="Freeform 16">
              <a:extLst>
                <a:ext uri="{FF2B5EF4-FFF2-40B4-BE49-F238E27FC236}">
                  <a16:creationId xmlns:a16="http://schemas.microsoft.com/office/drawing/2014/main" id="{D850CBFE-EE12-8F58-A170-E3A5FACC61F5}"/>
                </a:ext>
              </a:extLst>
            </p:cNvPr>
            <p:cNvSpPr/>
            <p:nvPr/>
          </p:nvSpPr>
          <p:spPr bwMode="auto">
            <a:xfrm>
              <a:off x="1667783" y="2400113"/>
              <a:ext cx="273223" cy="299340"/>
            </a:xfrm>
            <a:custGeom>
              <a:gdLst>
                <a:gd name="T0" fmla="*/ 139 w 345"/>
                <a:gd name="T1" fmla="*/ 378 h 378"/>
                <a:gd name="T2" fmla="*/ 0 w 345"/>
                <a:gd name="T3" fmla="*/ 264 h 378"/>
                <a:gd name="T4" fmla="*/ 19 w 345"/>
                <a:gd name="T5" fmla="*/ 240 h 378"/>
                <a:gd name="T6" fmla="*/ 183 w 345"/>
                <a:gd name="T7" fmla="*/ 54 h 378"/>
                <a:gd name="T8" fmla="*/ 231 w 345"/>
                <a:gd name="T9" fmla="*/ 17 h 378"/>
                <a:gd name="T10" fmla="*/ 308 w 345"/>
                <a:gd name="T11" fmla="*/ 26 h 378"/>
                <a:gd name="T12" fmla="*/ 334 w 345"/>
                <a:gd name="T13" fmla="*/ 103 h 378"/>
                <a:gd name="T14" fmla="*/ 312 w 345"/>
                <a:gd name="T15" fmla="*/ 150 h 378"/>
                <a:gd name="T16" fmla="*/ 139 w 345"/>
                <a:gd name="T17" fmla="*/ 378 h 3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5" h="378">
                  <a:moveTo>
                    <a:pt x="139" y="378"/>
                  </a:moveTo>
                  <a:cubicBezTo>
                    <a:pt x="90" y="338"/>
                    <a:pt x="46" y="301"/>
                    <a:pt x="0" y="264"/>
                  </a:cubicBezTo>
                  <a:cubicBezTo>
                    <a:pt x="7" y="255"/>
                    <a:pt x="13" y="247"/>
                    <a:pt x="19" y="240"/>
                  </a:cubicBezTo>
                  <a:cubicBezTo>
                    <a:pt x="74" y="178"/>
                    <a:pt x="128" y="115"/>
                    <a:pt x="183" y="54"/>
                  </a:cubicBezTo>
                  <a:cubicBezTo>
                    <a:pt x="196" y="39"/>
                    <a:pt x="214" y="27"/>
                    <a:pt x="231" y="17"/>
                  </a:cubicBezTo>
                  <a:cubicBezTo>
                    <a:pt x="259" y="0"/>
                    <a:pt x="280" y="4"/>
                    <a:pt x="308" y="26"/>
                  </a:cubicBezTo>
                  <a:cubicBezTo>
                    <a:pt x="336" y="50"/>
                    <a:pt x="345" y="73"/>
                    <a:pt x="334" y="103"/>
                  </a:cubicBezTo>
                  <a:cubicBezTo>
                    <a:pt x="328" y="119"/>
                    <a:pt x="322" y="136"/>
                    <a:pt x="312" y="150"/>
                  </a:cubicBezTo>
                  <a:cubicBezTo>
                    <a:pt x="255" y="226"/>
                    <a:pt x="197" y="301"/>
                    <a:pt x="139" y="37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3" name="Freeform 17">
              <a:extLst>
                <a:ext uri="{FF2B5EF4-FFF2-40B4-BE49-F238E27FC236}">
                  <a16:creationId xmlns:a16="http://schemas.microsoft.com/office/drawing/2014/main" id="{F6AE58A0-B366-0592-260F-25690D13FF4F}"/>
                </a:ext>
              </a:extLst>
            </p:cNvPr>
            <p:cNvSpPr/>
            <p:nvPr/>
          </p:nvSpPr>
          <p:spPr bwMode="auto">
            <a:xfrm>
              <a:off x="1088524" y="2679029"/>
              <a:ext cx="408829" cy="66632"/>
            </a:xfrm>
            <a:custGeom>
              <a:gdLst>
                <a:gd name="T0" fmla="*/ 257 w 516"/>
                <a:gd name="T1" fmla="*/ 0 h 84"/>
                <a:gd name="T2" fmla="*/ 496 w 516"/>
                <a:gd name="T3" fmla="*/ 0 h 84"/>
                <a:gd name="T4" fmla="*/ 516 w 516"/>
                <a:gd name="T5" fmla="*/ 19 h 84"/>
                <a:gd name="T6" fmla="*/ 516 w 516"/>
                <a:gd name="T7" fmla="*/ 49 h 84"/>
                <a:gd name="T8" fmla="*/ 481 w 516"/>
                <a:gd name="T9" fmla="*/ 84 h 84"/>
                <a:gd name="T10" fmla="*/ 23 w 516"/>
                <a:gd name="T11" fmla="*/ 84 h 84"/>
                <a:gd name="T12" fmla="*/ 0 w 516"/>
                <a:gd name="T13" fmla="*/ 61 h 84"/>
                <a:gd name="T14" fmla="*/ 0 w 516"/>
                <a:gd name="T15" fmla="*/ 22 h 84"/>
                <a:gd name="T16" fmla="*/ 22 w 516"/>
                <a:gd name="T17" fmla="*/ 0 h 84"/>
                <a:gd name="T18" fmla="*/ 257 w 516"/>
                <a:gd name="T19" fmla="*/ 0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16" h="84">
                  <a:moveTo>
                    <a:pt x="257" y="0"/>
                  </a:moveTo>
                  <a:cubicBezTo>
                    <a:pt x="337" y="0"/>
                    <a:pt x="416" y="0"/>
                    <a:pt x="496" y="0"/>
                  </a:cubicBezTo>
                  <a:cubicBezTo>
                    <a:pt x="515" y="0"/>
                    <a:pt x="516" y="1"/>
                    <a:pt x="516" y="19"/>
                  </a:cubicBezTo>
                  <a:cubicBezTo>
                    <a:pt x="516" y="29"/>
                    <a:pt x="516" y="39"/>
                    <a:pt x="516" y="49"/>
                  </a:cubicBezTo>
                  <a:cubicBezTo>
                    <a:pt x="516" y="71"/>
                    <a:pt x="503" y="84"/>
                    <a:pt x="481" y="84"/>
                  </a:cubicBezTo>
                  <a:cubicBezTo>
                    <a:pt x="329" y="84"/>
                    <a:pt x="176" y="84"/>
                    <a:pt x="23" y="84"/>
                  </a:cubicBezTo>
                  <a:cubicBezTo>
                    <a:pt x="0" y="84"/>
                    <a:pt x="0" y="83"/>
                    <a:pt x="0" y="61"/>
                  </a:cubicBezTo>
                  <a:cubicBezTo>
                    <a:pt x="0" y="48"/>
                    <a:pt x="0" y="35"/>
                    <a:pt x="0" y="22"/>
                  </a:cubicBezTo>
                  <a:cubicBezTo>
                    <a:pt x="0" y="0"/>
                    <a:pt x="0" y="0"/>
                    <a:pt x="22" y="0"/>
                  </a:cubicBezTo>
                  <a:cubicBezTo>
                    <a:pt x="100" y="0"/>
                    <a:pt x="179" y="0"/>
                    <a:pt x="2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4" name="Freeform 18">
              <a:extLst>
                <a:ext uri="{FF2B5EF4-FFF2-40B4-BE49-F238E27FC236}">
                  <a16:creationId xmlns:a16="http://schemas.microsoft.com/office/drawing/2014/main" id="{62532539-B24C-58EA-73E2-BE59007B8C24}"/>
                </a:ext>
              </a:extLst>
            </p:cNvPr>
            <p:cNvSpPr/>
            <p:nvPr/>
          </p:nvSpPr>
          <p:spPr bwMode="auto">
            <a:xfrm>
              <a:off x="1087855" y="2815306"/>
              <a:ext cx="344542" cy="67301"/>
            </a:xfrm>
            <a:custGeom>
              <a:gdLst>
                <a:gd name="T0" fmla="*/ 435 w 435"/>
                <a:gd name="T1" fmla="*/ 0 h 85"/>
                <a:gd name="T2" fmla="*/ 382 w 435"/>
                <a:gd name="T3" fmla="*/ 80 h 85"/>
                <a:gd name="T4" fmla="*/ 371 w 435"/>
                <a:gd name="T5" fmla="*/ 84 h 85"/>
                <a:gd name="T6" fmla="*/ 15 w 435"/>
                <a:gd name="T7" fmla="*/ 85 h 85"/>
                <a:gd name="T8" fmla="*/ 1 w 435"/>
                <a:gd name="T9" fmla="*/ 69 h 85"/>
                <a:gd name="T10" fmla="*/ 0 w 435"/>
                <a:gd name="T11" fmla="*/ 18 h 85"/>
                <a:gd name="T12" fmla="*/ 19 w 435"/>
                <a:gd name="T13" fmla="*/ 0 h 85"/>
                <a:gd name="T14" fmla="*/ 190 w 435"/>
                <a:gd name="T15" fmla="*/ 0 h 85"/>
                <a:gd name="T16" fmla="*/ 415 w 435"/>
                <a:gd name="T17" fmla="*/ 0 h 85"/>
                <a:gd name="T18" fmla="*/ 435 w 435"/>
                <a:gd name="T19" fmla="*/ 0 h 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35" h="85">
                  <a:moveTo>
                    <a:pt x="435" y="0"/>
                  </a:moveTo>
                  <a:cubicBezTo>
                    <a:pt x="417" y="29"/>
                    <a:pt x="400" y="55"/>
                    <a:pt x="382" y="80"/>
                  </a:cubicBezTo>
                  <a:cubicBezTo>
                    <a:pt x="380" y="83"/>
                    <a:pt x="375" y="84"/>
                    <a:pt x="371" y="84"/>
                  </a:cubicBezTo>
                  <a:cubicBezTo>
                    <a:pt x="252" y="85"/>
                    <a:pt x="134" y="84"/>
                    <a:pt x="15" y="85"/>
                  </a:cubicBezTo>
                  <a:cubicBezTo>
                    <a:pt x="4" y="85"/>
                    <a:pt x="0" y="80"/>
                    <a:pt x="1" y="69"/>
                  </a:cubicBezTo>
                  <a:cubicBezTo>
                    <a:pt x="1" y="52"/>
                    <a:pt x="1" y="35"/>
                    <a:pt x="0" y="18"/>
                  </a:cubicBezTo>
                  <a:cubicBezTo>
                    <a:pt x="0" y="4"/>
                    <a:pt x="6" y="0"/>
                    <a:pt x="19" y="0"/>
                  </a:cubicBezTo>
                  <a:cubicBezTo>
                    <a:pt x="76" y="0"/>
                    <a:pt x="133" y="0"/>
                    <a:pt x="190" y="0"/>
                  </a:cubicBezTo>
                  <a:cubicBezTo>
                    <a:pt x="265" y="0"/>
                    <a:pt x="340" y="0"/>
                    <a:pt x="415" y="0"/>
                  </a:cubicBezTo>
                  <a:cubicBezTo>
                    <a:pt x="421" y="0"/>
                    <a:pt x="426" y="0"/>
                    <a:pt x="43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5" name="Freeform 19">
              <a:extLst>
                <a:ext uri="{FF2B5EF4-FFF2-40B4-BE49-F238E27FC236}">
                  <a16:creationId xmlns:a16="http://schemas.microsoft.com/office/drawing/2014/main" id="{1D1C14C1-65BC-307F-88F0-7B66241894A1}"/>
                </a:ext>
              </a:extLst>
            </p:cNvPr>
            <p:cNvSpPr/>
            <p:nvPr/>
          </p:nvSpPr>
          <p:spPr bwMode="auto">
            <a:xfrm>
              <a:off x="1082497" y="2945221"/>
              <a:ext cx="244427" cy="146657"/>
            </a:xfrm>
            <a:custGeom>
              <a:gdLst>
                <a:gd name="T0" fmla="*/ 286 w 309"/>
                <a:gd name="T1" fmla="*/ 148 h 185"/>
                <a:gd name="T2" fmla="*/ 283 w 309"/>
                <a:gd name="T3" fmla="*/ 148 h 185"/>
                <a:gd name="T4" fmla="*/ 234 w 309"/>
                <a:gd name="T5" fmla="*/ 153 h 185"/>
                <a:gd name="T6" fmla="*/ 214 w 309"/>
                <a:gd name="T7" fmla="*/ 169 h 185"/>
                <a:gd name="T8" fmla="*/ 156 w 309"/>
                <a:gd name="T9" fmla="*/ 164 h 185"/>
                <a:gd name="T10" fmla="*/ 105 w 309"/>
                <a:gd name="T11" fmla="*/ 110 h 185"/>
                <a:gd name="T12" fmla="*/ 80 w 309"/>
                <a:gd name="T13" fmla="*/ 157 h 185"/>
                <a:gd name="T14" fmla="*/ 38 w 309"/>
                <a:gd name="T15" fmla="*/ 178 h 185"/>
                <a:gd name="T16" fmla="*/ 11 w 309"/>
                <a:gd name="T17" fmla="*/ 126 h 185"/>
                <a:gd name="T18" fmla="*/ 64 w 309"/>
                <a:gd name="T19" fmla="*/ 24 h 185"/>
                <a:gd name="T20" fmla="*/ 126 w 309"/>
                <a:gd name="T21" fmla="*/ 21 h 185"/>
                <a:gd name="T22" fmla="*/ 191 w 309"/>
                <a:gd name="T23" fmla="*/ 90 h 185"/>
                <a:gd name="T24" fmla="*/ 230 w 309"/>
                <a:gd name="T25" fmla="*/ 60 h 185"/>
                <a:gd name="T26" fmla="*/ 281 w 309"/>
                <a:gd name="T27" fmla="*/ 58 h 185"/>
                <a:gd name="T28" fmla="*/ 309 w 309"/>
                <a:gd name="T29" fmla="*/ 76 h 185"/>
                <a:gd name="T30" fmla="*/ 286 w 309"/>
                <a:gd name="T31" fmla="*/ 148 h 1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309" h="185">
                  <a:moveTo>
                    <a:pt x="286" y="148"/>
                  </a:moveTo>
                  <a:cubicBezTo>
                    <a:pt x="284" y="148"/>
                    <a:pt x="284" y="148"/>
                    <a:pt x="283" y="148"/>
                  </a:cubicBezTo>
                  <a:cubicBezTo>
                    <a:pt x="265" y="131"/>
                    <a:pt x="249" y="137"/>
                    <a:pt x="234" y="153"/>
                  </a:cubicBezTo>
                  <a:cubicBezTo>
                    <a:pt x="228" y="159"/>
                    <a:pt x="221" y="164"/>
                    <a:pt x="214" y="169"/>
                  </a:cubicBezTo>
                  <a:cubicBezTo>
                    <a:pt x="193" y="185"/>
                    <a:pt x="174" y="183"/>
                    <a:pt x="156" y="164"/>
                  </a:cubicBezTo>
                  <a:cubicBezTo>
                    <a:pt x="139" y="147"/>
                    <a:pt x="123" y="129"/>
                    <a:pt x="105" y="110"/>
                  </a:cubicBezTo>
                  <a:cubicBezTo>
                    <a:pt x="96" y="126"/>
                    <a:pt x="88" y="142"/>
                    <a:pt x="80" y="157"/>
                  </a:cubicBezTo>
                  <a:cubicBezTo>
                    <a:pt x="71" y="174"/>
                    <a:pt x="55" y="181"/>
                    <a:pt x="38" y="178"/>
                  </a:cubicBezTo>
                  <a:cubicBezTo>
                    <a:pt x="14" y="174"/>
                    <a:pt x="0" y="149"/>
                    <a:pt x="11" y="126"/>
                  </a:cubicBezTo>
                  <a:cubicBezTo>
                    <a:pt x="28" y="92"/>
                    <a:pt x="45" y="57"/>
                    <a:pt x="64" y="24"/>
                  </a:cubicBezTo>
                  <a:cubicBezTo>
                    <a:pt x="77" y="0"/>
                    <a:pt x="107" y="0"/>
                    <a:pt x="126" y="21"/>
                  </a:cubicBezTo>
                  <a:cubicBezTo>
                    <a:pt x="148" y="43"/>
                    <a:pt x="169" y="66"/>
                    <a:pt x="191" y="90"/>
                  </a:cubicBezTo>
                  <a:cubicBezTo>
                    <a:pt x="204" y="80"/>
                    <a:pt x="217" y="70"/>
                    <a:pt x="230" y="60"/>
                  </a:cubicBezTo>
                  <a:cubicBezTo>
                    <a:pt x="247" y="47"/>
                    <a:pt x="262" y="46"/>
                    <a:pt x="281" y="58"/>
                  </a:cubicBezTo>
                  <a:cubicBezTo>
                    <a:pt x="291" y="64"/>
                    <a:pt x="300" y="70"/>
                    <a:pt x="309" y="76"/>
                  </a:cubicBezTo>
                  <a:cubicBezTo>
                    <a:pt x="301" y="100"/>
                    <a:pt x="294" y="124"/>
                    <a:pt x="286" y="14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6" name="Freeform 20">
              <a:extLst>
                <a:ext uri="{FF2B5EF4-FFF2-40B4-BE49-F238E27FC236}">
                  <a16:creationId xmlns:a16="http://schemas.microsoft.com/office/drawing/2014/main" id="{ED8F0DD0-E2CA-8C4C-BF80-802CD88DB228}"/>
                </a:ext>
              </a:extLst>
            </p:cNvPr>
            <p:cNvSpPr/>
            <p:nvPr/>
          </p:nvSpPr>
          <p:spPr bwMode="auto">
            <a:xfrm>
              <a:off x="1748478" y="2540408"/>
              <a:ext cx="228020" cy="273223"/>
            </a:xfrm>
            <a:custGeom>
              <a:gdLst>
                <a:gd name="T0" fmla="*/ 288 w 288"/>
                <a:gd name="T1" fmla="*/ 37 h 345"/>
                <a:gd name="T2" fmla="*/ 280 w 288"/>
                <a:gd name="T3" fmla="*/ 52 h 345"/>
                <a:gd name="T4" fmla="*/ 118 w 288"/>
                <a:gd name="T5" fmla="*/ 260 h 345"/>
                <a:gd name="T6" fmla="*/ 57 w 288"/>
                <a:gd name="T7" fmla="*/ 326 h 345"/>
                <a:gd name="T8" fmla="*/ 24 w 288"/>
                <a:gd name="T9" fmla="*/ 343 h 345"/>
                <a:gd name="T10" fmla="*/ 3 w 288"/>
                <a:gd name="T11" fmla="*/ 338 h 345"/>
                <a:gd name="T12" fmla="*/ 3 w 288"/>
                <a:gd name="T13" fmla="*/ 314 h 345"/>
                <a:gd name="T14" fmla="*/ 44 w 288"/>
                <a:gd name="T15" fmla="*/ 262 h 345"/>
                <a:gd name="T16" fmla="*/ 210 w 288"/>
                <a:gd name="T17" fmla="*/ 53 h 345"/>
                <a:gd name="T18" fmla="*/ 236 w 288"/>
                <a:gd name="T19" fmla="*/ 15 h 345"/>
                <a:gd name="T20" fmla="*/ 263 w 288"/>
                <a:gd name="T21" fmla="*/ 4 h 345"/>
                <a:gd name="T22" fmla="*/ 288 w 288"/>
                <a:gd name="T23" fmla="*/ 37 h 3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88" h="345">
                  <a:moveTo>
                    <a:pt x="288" y="37"/>
                  </a:moveTo>
                  <a:cubicBezTo>
                    <a:pt x="286" y="40"/>
                    <a:pt x="284" y="46"/>
                    <a:pt x="280" y="52"/>
                  </a:cubicBezTo>
                  <a:cubicBezTo>
                    <a:pt x="226" y="121"/>
                    <a:pt x="172" y="191"/>
                    <a:pt x="118" y="260"/>
                  </a:cubicBezTo>
                  <a:cubicBezTo>
                    <a:pt x="99" y="283"/>
                    <a:pt x="78" y="305"/>
                    <a:pt x="57" y="326"/>
                  </a:cubicBezTo>
                  <a:cubicBezTo>
                    <a:pt x="48" y="334"/>
                    <a:pt x="36" y="339"/>
                    <a:pt x="24" y="343"/>
                  </a:cubicBezTo>
                  <a:cubicBezTo>
                    <a:pt x="18" y="345"/>
                    <a:pt x="6" y="343"/>
                    <a:pt x="3" y="338"/>
                  </a:cubicBezTo>
                  <a:cubicBezTo>
                    <a:pt x="0" y="332"/>
                    <a:pt x="0" y="320"/>
                    <a:pt x="3" y="314"/>
                  </a:cubicBezTo>
                  <a:cubicBezTo>
                    <a:pt x="15" y="296"/>
                    <a:pt x="30" y="279"/>
                    <a:pt x="44" y="262"/>
                  </a:cubicBezTo>
                  <a:cubicBezTo>
                    <a:pt x="99" y="192"/>
                    <a:pt x="154" y="123"/>
                    <a:pt x="210" y="53"/>
                  </a:cubicBezTo>
                  <a:cubicBezTo>
                    <a:pt x="219" y="41"/>
                    <a:pt x="228" y="28"/>
                    <a:pt x="236" y="15"/>
                  </a:cubicBezTo>
                  <a:cubicBezTo>
                    <a:pt x="243" y="5"/>
                    <a:pt x="251" y="0"/>
                    <a:pt x="263" y="4"/>
                  </a:cubicBezTo>
                  <a:cubicBezTo>
                    <a:pt x="275" y="7"/>
                    <a:pt x="288" y="23"/>
                    <a:pt x="288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7" name="Freeform 21">
              <a:extLst>
                <a:ext uri="{FF2B5EF4-FFF2-40B4-BE49-F238E27FC236}">
                  <a16:creationId xmlns:a16="http://schemas.microsoft.com/office/drawing/2014/main" id="{A9E978BA-F404-B268-C0CE-8C3DFAAD22CF}"/>
                </a:ext>
              </a:extLst>
            </p:cNvPr>
            <p:cNvSpPr/>
            <p:nvPr/>
          </p:nvSpPr>
          <p:spPr bwMode="auto">
            <a:xfrm>
              <a:off x="1293107" y="2473776"/>
              <a:ext cx="204247" cy="66632"/>
            </a:xfrm>
            <a:custGeom>
              <a:gdLst>
                <a:gd name="T0" fmla="*/ 129 w 258"/>
                <a:gd name="T1" fmla="*/ 84 h 84"/>
                <a:gd name="T2" fmla="*/ 18 w 258"/>
                <a:gd name="T3" fmla="*/ 84 h 84"/>
                <a:gd name="T4" fmla="*/ 0 w 258"/>
                <a:gd name="T5" fmla="*/ 66 h 84"/>
                <a:gd name="T6" fmla="*/ 0 w 258"/>
                <a:gd name="T7" fmla="*/ 16 h 84"/>
                <a:gd name="T8" fmla="*/ 15 w 258"/>
                <a:gd name="T9" fmla="*/ 0 h 84"/>
                <a:gd name="T10" fmla="*/ 243 w 258"/>
                <a:gd name="T11" fmla="*/ 0 h 84"/>
                <a:gd name="T12" fmla="*/ 258 w 258"/>
                <a:gd name="T13" fmla="*/ 15 h 84"/>
                <a:gd name="T14" fmla="*/ 258 w 258"/>
                <a:gd name="T15" fmla="*/ 68 h 84"/>
                <a:gd name="T16" fmla="*/ 241 w 258"/>
                <a:gd name="T17" fmla="*/ 84 h 84"/>
                <a:gd name="T18" fmla="*/ 129 w 258"/>
                <a:gd name="T19" fmla="*/ 84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8" h="84">
                  <a:moveTo>
                    <a:pt x="129" y="84"/>
                  </a:moveTo>
                  <a:cubicBezTo>
                    <a:pt x="92" y="84"/>
                    <a:pt x="55" y="83"/>
                    <a:pt x="18" y="84"/>
                  </a:cubicBezTo>
                  <a:cubicBezTo>
                    <a:pt x="5" y="84"/>
                    <a:pt x="0" y="79"/>
                    <a:pt x="0" y="66"/>
                  </a:cubicBezTo>
                  <a:cubicBezTo>
                    <a:pt x="1" y="50"/>
                    <a:pt x="1" y="33"/>
                    <a:pt x="0" y="16"/>
                  </a:cubicBezTo>
                  <a:cubicBezTo>
                    <a:pt x="0" y="5"/>
                    <a:pt x="4" y="0"/>
                    <a:pt x="15" y="0"/>
                  </a:cubicBezTo>
                  <a:cubicBezTo>
                    <a:pt x="91" y="0"/>
                    <a:pt x="167" y="0"/>
                    <a:pt x="243" y="0"/>
                  </a:cubicBezTo>
                  <a:cubicBezTo>
                    <a:pt x="254" y="0"/>
                    <a:pt x="258" y="4"/>
                    <a:pt x="258" y="15"/>
                  </a:cubicBezTo>
                  <a:cubicBezTo>
                    <a:pt x="257" y="33"/>
                    <a:pt x="257" y="50"/>
                    <a:pt x="258" y="68"/>
                  </a:cubicBezTo>
                  <a:cubicBezTo>
                    <a:pt x="258" y="80"/>
                    <a:pt x="253" y="84"/>
                    <a:pt x="241" y="84"/>
                  </a:cubicBezTo>
                  <a:cubicBezTo>
                    <a:pt x="203" y="84"/>
                    <a:pt x="166" y="84"/>
                    <a:pt x="129" y="8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18" name="组合 61">
            <a:extLst>
              <a:ext uri="{FF2B5EF4-FFF2-40B4-BE49-F238E27FC236}">
                <a16:creationId xmlns:a16="http://schemas.microsoft.com/office/drawing/2014/main" id="{477A669A-FD71-C0D4-43FA-F965A43BAC55}"/>
              </a:ext>
            </a:extLst>
          </p:cNvPr>
          <p:cNvGrpSpPr/>
          <p:nvPr userDrawn="1"/>
        </p:nvGrpSpPr>
        <p:grpSpPr>
          <a:xfrm>
            <a:off x="465727" y="3977006"/>
            <a:ext cx="615387" cy="521208"/>
            <a:chOff x="7367401" y="2282771"/>
            <a:chExt cx="1001878" cy="994714"/>
          </a:xfrm>
          <a:solidFill>
            <a:srgbClr val="0067B4"/>
          </a:solidFill>
        </p:grpSpPr>
        <p:sp>
          <p:nvSpPr>
            <p:cNvPr id="19" name="Freeform 32">
              <a:extLst>
                <a:ext uri="{FF2B5EF4-FFF2-40B4-BE49-F238E27FC236}">
                  <a16:creationId xmlns:a16="http://schemas.microsoft.com/office/drawing/2014/main" id="{68114125-0DAA-CFBC-CCB1-0672192E221B}"/>
                </a:ext>
              </a:extLst>
            </p:cNvPr>
            <p:cNvSpPr/>
            <p:nvPr/>
          </p:nvSpPr>
          <p:spPr bwMode="auto">
            <a:xfrm>
              <a:off x="7634210" y="2488996"/>
              <a:ext cx="473930" cy="596888"/>
            </a:xfrm>
            <a:custGeom>
              <a:gdLst>
                <a:gd name="T0" fmla="*/ 659 w 671"/>
                <a:gd name="T1" fmla="*/ 351 h 845"/>
                <a:gd name="T2" fmla="*/ 643 w 671"/>
                <a:gd name="T3" fmla="*/ 429 h 845"/>
                <a:gd name="T4" fmla="*/ 659 w 671"/>
                <a:gd name="T5" fmla="*/ 458 h 845"/>
                <a:gd name="T6" fmla="*/ 664 w 671"/>
                <a:gd name="T7" fmla="*/ 493 h 845"/>
                <a:gd name="T8" fmla="*/ 378 w 671"/>
                <a:gd name="T9" fmla="*/ 838 h 845"/>
                <a:gd name="T10" fmla="*/ 357 w 671"/>
                <a:gd name="T11" fmla="*/ 840 h 845"/>
                <a:gd name="T12" fmla="*/ 286 w 671"/>
                <a:gd name="T13" fmla="*/ 838 h 845"/>
                <a:gd name="T14" fmla="*/ 267 w 671"/>
                <a:gd name="T15" fmla="*/ 834 h 845"/>
                <a:gd name="T16" fmla="*/ 15 w 671"/>
                <a:gd name="T17" fmla="*/ 366 h 845"/>
                <a:gd name="T18" fmla="*/ 41 w 671"/>
                <a:gd name="T19" fmla="*/ 49 h 845"/>
                <a:gd name="T20" fmla="*/ 45 w 671"/>
                <a:gd name="T21" fmla="*/ 39 h 845"/>
                <a:gd name="T22" fmla="*/ 58 w 671"/>
                <a:gd name="T23" fmla="*/ 39 h 845"/>
                <a:gd name="T24" fmla="*/ 130 w 671"/>
                <a:gd name="T25" fmla="*/ 7 h 845"/>
                <a:gd name="T26" fmla="*/ 145 w 671"/>
                <a:gd name="T27" fmla="*/ 1 h 845"/>
                <a:gd name="T28" fmla="*/ 658 w 671"/>
                <a:gd name="T29" fmla="*/ 349 h 845"/>
                <a:gd name="T30" fmla="*/ 659 w 671"/>
                <a:gd name="T31" fmla="*/ 351 h 8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71" h="845">
                  <a:moveTo>
                    <a:pt x="659" y="351"/>
                  </a:moveTo>
                  <a:cubicBezTo>
                    <a:pt x="641" y="374"/>
                    <a:pt x="634" y="401"/>
                    <a:pt x="643" y="429"/>
                  </a:cubicBezTo>
                  <a:cubicBezTo>
                    <a:pt x="647" y="440"/>
                    <a:pt x="651" y="451"/>
                    <a:pt x="659" y="458"/>
                  </a:cubicBezTo>
                  <a:cubicBezTo>
                    <a:pt x="671" y="469"/>
                    <a:pt x="670" y="479"/>
                    <a:pt x="664" y="493"/>
                  </a:cubicBezTo>
                  <a:cubicBezTo>
                    <a:pt x="602" y="635"/>
                    <a:pt x="505" y="749"/>
                    <a:pt x="378" y="838"/>
                  </a:cubicBezTo>
                  <a:cubicBezTo>
                    <a:pt x="371" y="844"/>
                    <a:pt x="366" y="845"/>
                    <a:pt x="357" y="840"/>
                  </a:cubicBezTo>
                  <a:cubicBezTo>
                    <a:pt x="334" y="828"/>
                    <a:pt x="310" y="827"/>
                    <a:pt x="286" y="838"/>
                  </a:cubicBezTo>
                  <a:cubicBezTo>
                    <a:pt x="278" y="842"/>
                    <a:pt x="273" y="840"/>
                    <a:pt x="267" y="834"/>
                  </a:cubicBezTo>
                  <a:cubicBezTo>
                    <a:pt x="129" y="707"/>
                    <a:pt x="41" y="553"/>
                    <a:pt x="15" y="366"/>
                  </a:cubicBezTo>
                  <a:cubicBezTo>
                    <a:pt x="0" y="259"/>
                    <a:pt x="9" y="153"/>
                    <a:pt x="41" y="49"/>
                  </a:cubicBezTo>
                  <a:cubicBezTo>
                    <a:pt x="42" y="46"/>
                    <a:pt x="44" y="43"/>
                    <a:pt x="45" y="39"/>
                  </a:cubicBezTo>
                  <a:cubicBezTo>
                    <a:pt x="50" y="39"/>
                    <a:pt x="54" y="39"/>
                    <a:pt x="58" y="39"/>
                  </a:cubicBezTo>
                  <a:cubicBezTo>
                    <a:pt x="87" y="40"/>
                    <a:pt x="110" y="29"/>
                    <a:pt x="130" y="7"/>
                  </a:cubicBezTo>
                  <a:cubicBezTo>
                    <a:pt x="133" y="3"/>
                    <a:pt x="141" y="0"/>
                    <a:pt x="145" y="1"/>
                  </a:cubicBezTo>
                  <a:cubicBezTo>
                    <a:pt x="359" y="54"/>
                    <a:pt x="532" y="167"/>
                    <a:pt x="658" y="349"/>
                  </a:cubicBezTo>
                  <a:cubicBezTo>
                    <a:pt x="658" y="349"/>
                    <a:pt x="658" y="350"/>
                    <a:pt x="659" y="35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0" name="Freeform 33">
              <a:extLst>
                <a:ext uri="{FF2B5EF4-FFF2-40B4-BE49-F238E27FC236}">
                  <a16:creationId xmlns:a16="http://schemas.microsoft.com/office/drawing/2014/main" id="{F5310182-63B7-F129-95EC-3180D2E36AA8}"/>
                </a:ext>
              </a:extLst>
            </p:cNvPr>
            <p:cNvSpPr/>
            <p:nvPr/>
          </p:nvSpPr>
          <p:spPr bwMode="auto">
            <a:xfrm>
              <a:off x="7367401" y="2493174"/>
              <a:ext cx="439907" cy="697464"/>
            </a:xfrm>
            <a:custGeom>
              <a:gdLst>
                <a:gd name="T0" fmla="*/ 338 w 623"/>
                <a:gd name="T1" fmla="*/ 987 h 987"/>
                <a:gd name="T2" fmla="*/ 328 w 623"/>
                <a:gd name="T3" fmla="*/ 982 h 987"/>
                <a:gd name="T4" fmla="*/ 13 w 623"/>
                <a:gd name="T5" fmla="*/ 504 h 987"/>
                <a:gd name="T6" fmla="*/ 20 w 623"/>
                <a:gd name="T7" fmla="*/ 260 h 987"/>
                <a:gd name="T8" fmla="*/ 38 w 623"/>
                <a:gd name="T9" fmla="*/ 223 h 987"/>
                <a:gd name="T10" fmla="*/ 362 w 623"/>
                <a:gd name="T11" fmla="*/ 1 h 987"/>
                <a:gd name="T12" fmla="*/ 375 w 623"/>
                <a:gd name="T13" fmla="*/ 3 h 987"/>
                <a:gd name="T14" fmla="*/ 380 w 623"/>
                <a:gd name="T15" fmla="*/ 21 h 987"/>
                <a:gd name="T16" fmla="*/ 344 w 623"/>
                <a:gd name="T17" fmla="*/ 309 h 987"/>
                <a:gd name="T18" fmla="*/ 567 w 623"/>
                <a:gd name="T19" fmla="*/ 812 h 987"/>
                <a:gd name="T20" fmla="*/ 615 w 623"/>
                <a:gd name="T21" fmla="*/ 859 h 987"/>
                <a:gd name="T22" fmla="*/ 618 w 623"/>
                <a:gd name="T23" fmla="*/ 875 h 987"/>
                <a:gd name="T24" fmla="*/ 612 w 623"/>
                <a:gd name="T25" fmla="*/ 895 h 987"/>
                <a:gd name="T26" fmla="*/ 588 w 623"/>
                <a:gd name="T27" fmla="*/ 924 h 987"/>
                <a:gd name="T28" fmla="*/ 345 w 623"/>
                <a:gd name="T29" fmla="*/ 986 h 987"/>
                <a:gd name="T30" fmla="*/ 338 w 623"/>
                <a:gd name="T31" fmla="*/ 987 h 9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23" h="985">
                  <a:moveTo>
                    <a:pt x="338" y="987"/>
                  </a:moveTo>
                  <a:cubicBezTo>
                    <a:pt x="336" y="986"/>
                    <a:pt x="332" y="984"/>
                    <a:pt x="328" y="982"/>
                  </a:cubicBezTo>
                  <a:cubicBezTo>
                    <a:pt x="154" y="868"/>
                    <a:pt x="47" y="710"/>
                    <a:pt x="13" y="504"/>
                  </a:cubicBezTo>
                  <a:cubicBezTo>
                    <a:pt x="0" y="422"/>
                    <a:pt x="3" y="341"/>
                    <a:pt x="20" y="260"/>
                  </a:cubicBezTo>
                  <a:cubicBezTo>
                    <a:pt x="23" y="245"/>
                    <a:pt x="28" y="234"/>
                    <a:pt x="38" y="223"/>
                  </a:cubicBezTo>
                  <a:cubicBezTo>
                    <a:pt x="129" y="124"/>
                    <a:pt x="237" y="51"/>
                    <a:pt x="362" y="1"/>
                  </a:cubicBezTo>
                  <a:cubicBezTo>
                    <a:pt x="365" y="0"/>
                    <a:pt x="373" y="1"/>
                    <a:pt x="375" y="3"/>
                  </a:cubicBezTo>
                  <a:cubicBezTo>
                    <a:pt x="379" y="8"/>
                    <a:pt x="382" y="16"/>
                    <a:pt x="380" y="21"/>
                  </a:cubicBezTo>
                  <a:cubicBezTo>
                    <a:pt x="351" y="115"/>
                    <a:pt x="338" y="211"/>
                    <a:pt x="344" y="309"/>
                  </a:cubicBezTo>
                  <a:cubicBezTo>
                    <a:pt x="358" y="504"/>
                    <a:pt x="435" y="670"/>
                    <a:pt x="567" y="812"/>
                  </a:cubicBezTo>
                  <a:cubicBezTo>
                    <a:pt x="582" y="828"/>
                    <a:pt x="598" y="844"/>
                    <a:pt x="615" y="859"/>
                  </a:cubicBezTo>
                  <a:cubicBezTo>
                    <a:pt x="620" y="864"/>
                    <a:pt x="623" y="868"/>
                    <a:pt x="618" y="875"/>
                  </a:cubicBezTo>
                  <a:cubicBezTo>
                    <a:pt x="615" y="881"/>
                    <a:pt x="612" y="889"/>
                    <a:pt x="612" y="895"/>
                  </a:cubicBezTo>
                  <a:cubicBezTo>
                    <a:pt x="614" y="914"/>
                    <a:pt x="601" y="918"/>
                    <a:pt x="588" y="924"/>
                  </a:cubicBezTo>
                  <a:cubicBezTo>
                    <a:pt x="510" y="956"/>
                    <a:pt x="429" y="976"/>
                    <a:pt x="345" y="986"/>
                  </a:cubicBezTo>
                  <a:cubicBezTo>
                    <a:pt x="344" y="986"/>
                    <a:pt x="342" y="986"/>
                    <a:pt x="338" y="98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1" name="Freeform 34">
              <a:extLst>
                <a:ext uri="{FF2B5EF4-FFF2-40B4-BE49-F238E27FC236}">
                  <a16:creationId xmlns:a16="http://schemas.microsoft.com/office/drawing/2014/main" id="{3269F9AA-3345-6843-10A9-B91671B7F514}"/>
                </a:ext>
              </a:extLst>
            </p:cNvPr>
            <p:cNvSpPr/>
            <p:nvPr/>
          </p:nvSpPr>
          <p:spPr bwMode="auto">
            <a:xfrm>
              <a:off x="8168724" y="2543313"/>
              <a:ext cx="200555" cy="558090"/>
            </a:xfrm>
            <a:custGeom>
              <a:gdLst>
                <a:gd name="T0" fmla="*/ 39 w 284"/>
                <a:gd name="T1" fmla="*/ 0 h 790"/>
                <a:gd name="T2" fmla="*/ 229 w 284"/>
                <a:gd name="T3" fmla="*/ 159 h 790"/>
                <a:gd name="T4" fmla="*/ 235 w 284"/>
                <a:gd name="T5" fmla="*/ 173 h 790"/>
                <a:gd name="T6" fmla="*/ 78 w 284"/>
                <a:gd name="T7" fmla="*/ 785 h 790"/>
                <a:gd name="T8" fmla="*/ 74 w 284"/>
                <a:gd name="T9" fmla="*/ 790 h 790"/>
                <a:gd name="T10" fmla="*/ 71 w 284"/>
                <a:gd name="T11" fmla="*/ 790 h 790"/>
                <a:gd name="T12" fmla="*/ 73 w 284"/>
                <a:gd name="T13" fmla="*/ 770 h 790"/>
                <a:gd name="T14" fmla="*/ 23 w 284"/>
                <a:gd name="T15" fmla="*/ 412 h 790"/>
                <a:gd name="T16" fmla="*/ 28 w 284"/>
                <a:gd name="T17" fmla="*/ 390 h 790"/>
                <a:gd name="T18" fmla="*/ 12 w 284"/>
                <a:gd name="T19" fmla="*/ 254 h 790"/>
                <a:gd name="T20" fmla="*/ 2 w 284"/>
                <a:gd name="T21" fmla="*/ 231 h 790"/>
                <a:gd name="T22" fmla="*/ 5 w 284"/>
                <a:gd name="T23" fmla="*/ 37 h 790"/>
                <a:gd name="T24" fmla="*/ 13 w 284"/>
                <a:gd name="T25" fmla="*/ 20 h 790"/>
                <a:gd name="T26" fmla="*/ 39 w 284"/>
                <a:gd name="T27" fmla="*/ 0 h 7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84" h="790">
                  <a:moveTo>
                    <a:pt x="39" y="0"/>
                  </a:moveTo>
                  <a:cubicBezTo>
                    <a:pt x="110" y="44"/>
                    <a:pt x="173" y="97"/>
                    <a:pt x="229" y="159"/>
                  </a:cubicBezTo>
                  <a:cubicBezTo>
                    <a:pt x="232" y="163"/>
                    <a:pt x="234" y="168"/>
                    <a:pt x="235" y="173"/>
                  </a:cubicBezTo>
                  <a:cubicBezTo>
                    <a:pt x="284" y="403"/>
                    <a:pt x="231" y="607"/>
                    <a:pt x="78" y="785"/>
                  </a:cubicBezTo>
                  <a:cubicBezTo>
                    <a:pt x="77" y="787"/>
                    <a:pt x="75" y="788"/>
                    <a:pt x="74" y="790"/>
                  </a:cubicBezTo>
                  <a:cubicBezTo>
                    <a:pt x="73" y="790"/>
                    <a:pt x="73" y="790"/>
                    <a:pt x="71" y="790"/>
                  </a:cubicBezTo>
                  <a:cubicBezTo>
                    <a:pt x="71" y="784"/>
                    <a:pt x="72" y="777"/>
                    <a:pt x="73" y="770"/>
                  </a:cubicBezTo>
                  <a:cubicBezTo>
                    <a:pt x="86" y="647"/>
                    <a:pt x="68" y="527"/>
                    <a:pt x="23" y="412"/>
                  </a:cubicBezTo>
                  <a:cubicBezTo>
                    <a:pt x="20" y="403"/>
                    <a:pt x="20" y="398"/>
                    <a:pt x="28" y="390"/>
                  </a:cubicBezTo>
                  <a:cubicBezTo>
                    <a:pt x="70" y="351"/>
                    <a:pt x="63" y="283"/>
                    <a:pt x="12" y="254"/>
                  </a:cubicBezTo>
                  <a:cubicBezTo>
                    <a:pt x="1" y="248"/>
                    <a:pt x="0" y="242"/>
                    <a:pt x="2" y="231"/>
                  </a:cubicBezTo>
                  <a:cubicBezTo>
                    <a:pt x="12" y="167"/>
                    <a:pt x="13" y="102"/>
                    <a:pt x="5" y="37"/>
                  </a:cubicBezTo>
                  <a:cubicBezTo>
                    <a:pt x="4" y="30"/>
                    <a:pt x="5" y="25"/>
                    <a:pt x="13" y="20"/>
                  </a:cubicBezTo>
                  <a:cubicBezTo>
                    <a:pt x="21" y="15"/>
                    <a:pt x="29" y="8"/>
                    <a:pt x="3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2" name="Freeform 35">
              <a:extLst>
                <a:ext uri="{FF2B5EF4-FFF2-40B4-BE49-F238E27FC236}">
                  <a16:creationId xmlns:a16="http://schemas.microsoft.com/office/drawing/2014/main" id="{FEA0034E-DC43-1A8B-FEFE-A1D025AB2E60}"/>
                </a:ext>
              </a:extLst>
            </p:cNvPr>
            <p:cNvSpPr/>
            <p:nvPr/>
          </p:nvSpPr>
          <p:spPr bwMode="auto">
            <a:xfrm>
              <a:off x="7913256" y="2835191"/>
              <a:ext cx="280239" cy="378725"/>
            </a:xfrm>
            <a:custGeom>
              <a:gdLst>
                <a:gd name="T0" fmla="*/ 395 w 397"/>
                <a:gd name="T1" fmla="*/ 316 h 536"/>
                <a:gd name="T2" fmla="*/ 381 w 397"/>
                <a:gd name="T3" fmla="*/ 422 h 536"/>
                <a:gd name="T4" fmla="*/ 371 w 397"/>
                <a:gd name="T5" fmla="*/ 440 h 536"/>
                <a:gd name="T6" fmla="*/ 230 w 397"/>
                <a:gd name="T7" fmla="*/ 533 h 536"/>
                <a:gd name="T8" fmla="*/ 211 w 397"/>
                <a:gd name="T9" fmla="*/ 535 h 536"/>
                <a:gd name="T10" fmla="*/ 17 w 397"/>
                <a:gd name="T11" fmla="*/ 450 h 536"/>
                <a:gd name="T12" fmla="*/ 10 w 397"/>
                <a:gd name="T13" fmla="*/ 436 h 536"/>
                <a:gd name="T14" fmla="*/ 6 w 397"/>
                <a:gd name="T15" fmla="*/ 405 h 536"/>
                <a:gd name="T16" fmla="*/ 17 w 397"/>
                <a:gd name="T17" fmla="*/ 377 h 536"/>
                <a:gd name="T18" fmla="*/ 311 w 397"/>
                <a:gd name="T19" fmla="*/ 12 h 536"/>
                <a:gd name="T20" fmla="*/ 325 w 397"/>
                <a:gd name="T21" fmla="*/ 1 h 536"/>
                <a:gd name="T22" fmla="*/ 345 w 397"/>
                <a:gd name="T23" fmla="*/ 14 h 536"/>
                <a:gd name="T24" fmla="*/ 395 w 397"/>
                <a:gd name="T25" fmla="*/ 316 h 5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97" h="536">
                  <a:moveTo>
                    <a:pt x="395" y="316"/>
                  </a:moveTo>
                  <a:cubicBezTo>
                    <a:pt x="393" y="337"/>
                    <a:pt x="388" y="380"/>
                    <a:pt x="381" y="422"/>
                  </a:cubicBezTo>
                  <a:cubicBezTo>
                    <a:pt x="380" y="428"/>
                    <a:pt x="376" y="435"/>
                    <a:pt x="371" y="440"/>
                  </a:cubicBezTo>
                  <a:cubicBezTo>
                    <a:pt x="328" y="477"/>
                    <a:pt x="281" y="508"/>
                    <a:pt x="230" y="533"/>
                  </a:cubicBezTo>
                  <a:cubicBezTo>
                    <a:pt x="224" y="535"/>
                    <a:pt x="217" y="536"/>
                    <a:pt x="211" y="535"/>
                  </a:cubicBezTo>
                  <a:cubicBezTo>
                    <a:pt x="143" y="515"/>
                    <a:pt x="78" y="486"/>
                    <a:pt x="17" y="450"/>
                  </a:cubicBezTo>
                  <a:cubicBezTo>
                    <a:pt x="13" y="448"/>
                    <a:pt x="10" y="441"/>
                    <a:pt x="10" y="436"/>
                  </a:cubicBezTo>
                  <a:cubicBezTo>
                    <a:pt x="8" y="426"/>
                    <a:pt x="10" y="414"/>
                    <a:pt x="6" y="405"/>
                  </a:cubicBezTo>
                  <a:cubicBezTo>
                    <a:pt x="0" y="391"/>
                    <a:pt x="6" y="385"/>
                    <a:pt x="17" y="377"/>
                  </a:cubicBezTo>
                  <a:cubicBezTo>
                    <a:pt x="149" y="283"/>
                    <a:pt x="248" y="162"/>
                    <a:pt x="311" y="12"/>
                  </a:cubicBezTo>
                  <a:cubicBezTo>
                    <a:pt x="314" y="6"/>
                    <a:pt x="315" y="0"/>
                    <a:pt x="325" y="1"/>
                  </a:cubicBezTo>
                  <a:cubicBezTo>
                    <a:pt x="335" y="2"/>
                    <a:pt x="341" y="3"/>
                    <a:pt x="345" y="14"/>
                  </a:cubicBezTo>
                  <a:cubicBezTo>
                    <a:pt x="380" y="104"/>
                    <a:pt x="397" y="198"/>
                    <a:pt x="395" y="31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3" name="Freeform 36">
              <a:extLst>
                <a:ext uri="{FF2B5EF4-FFF2-40B4-BE49-F238E27FC236}">
                  <a16:creationId xmlns:a16="http://schemas.microsoft.com/office/drawing/2014/main" id="{C5F4F43F-0FBA-D32E-955F-9F2B49E049D4}"/>
                </a:ext>
              </a:extLst>
            </p:cNvPr>
            <p:cNvSpPr/>
            <p:nvPr/>
          </p:nvSpPr>
          <p:spPr bwMode="auto">
            <a:xfrm>
              <a:off x="7715387" y="2282771"/>
              <a:ext cx="396036" cy="180857"/>
            </a:xfrm>
            <a:custGeom>
              <a:gdLst>
                <a:gd name="T0" fmla="*/ 0 w 561"/>
                <a:gd name="T1" fmla="*/ 175 h 256"/>
                <a:gd name="T2" fmla="*/ 127 w 561"/>
                <a:gd name="T3" fmla="*/ 15 h 256"/>
                <a:gd name="T4" fmla="*/ 140 w 561"/>
                <a:gd name="T5" fmla="*/ 10 h 256"/>
                <a:gd name="T6" fmla="*/ 455 w 561"/>
                <a:gd name="T7" fmla="*/ 54 h 256"/>
                <a:gd name="T8" fmla="*/ 477 w 561"/>
                <a:gd name="T9" fmla="*/ 72 h 256"/>
                <a:gd name="T10" fmla="*/ 560 w 561"/>
                <a:gd name="T11" fmla="*/ 230 h 256"/>
                <a:gd name="T12" fmla="*/ 559 w 561"/>
                <a:gd name="T13" fmla="*/ 246 h 256"/>
                <a:gd name="T14" fmla="*/ 538 w 561"/>
                <a:gd name="T15" fmla="*/ 253 h 256"/>
                <a:gd name="T16" fmla="*/ 184 w 561"/>
                <a:gd name="T17" fmla="*/ 193 h 256"/>
                <a:gd name="T18" fmla="*/ 43 w 561"/>
                <a:gd name="T19" fmla="*/ 206 h 256"/>
                <a:gd name="T20" fmla="*/ 19 w 561"/>
                <a:gd name="T21" fmla="*/ 197 h 256"/>
                <a:gd name="T22" fmla="*/ 0 w 561"/>
                <a:gd name="T23" fmla="*/ 175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61" h="256">
                  <a:moveTo>
                    <a:pt x="0" y="175"/>
                  </a:moveTo>
                  <a:cubicBezTo>
                    <a:pt x="36" y="116"/>
                    <a:pt x="78" y="63"/>
                    <a:pt x="127" y="15"/>
                  </a:cubicBezTo>
                  <a:cubicBezTo>
                    <a:pt x="130" y="12"/>
                    <a:pt x="136" y="11"/>
                    <a:pt x="140" y="10"/>
                  </a:cubicBezTo>
                  <a:cubicBezTo>
                    <a:pt x="249" y="0"/>
                    <a:pt x="354" y="15"/>
                    <a:pt x="455" y="54"/>
                  </a:cubicBezTo>
                  <a:cubicBezTo>
                    <a:pt x="463" y="58"/>
                    <a:pt x="472" y="65"/>
                    <a:pt x="477" y="72"/>
                  </a:cubicBezTo>
                  <a:cubicBezTo>
                    <a:pt x="511" y="121"/>
                    <a:pt x="539" y="174"/>
                    <a:pt x="560" y="230"/>
                  </a:cubicBezTo>
                  <a:cubicBezTo>
                    <a:pt x="561" y="235"/>
                    <a:pt x="561" y="242"/>
                    <a:pt x="559" y="246"/>
                  </a:cubicBezTo>
                  <a:cubicBezTo>
                    <a:pt x="554" y="253"/>
                    <a:pt x="548" y="256"/>
                    <a:pt x="538" y="253"/>
                  </a:cubicBezTo>
                  <a:cubicBezTo>
                    <a:pt x="424" y="210"/>
                    <a:pt x="306" y="189"/>
                    <a:pt x="184" y="193"/>
                  </a:cubicBezTo>
                  <a:cubicBezTo>
                    <a:pt x="137" y="195"/>
                    <a:pt x="90" y="201"/>
                    <a:pt x="43" y="206"/>
                  </a:cubicBezTo>
                  <a:cubicBezTo>
                    <a:pt x="32" y="208"/>
                    <a:pt x="24" y="208"/>
                    <a:pt x="19" y="197"/>
                  </a:cubicBezTo>
                  <a:cubicBezTo>
                    <a:pt x="15" y="189"/>
                    <a:pt x="7" y="183"/>
                    <a:pt x="0" y="17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7" name="Freeform 37">
              <a:extLst>
                <a:ext uri="{FF2B5EF4-FFF2-40B4-BE49-F238E27FC236}">
                  <a16:creationId xmlns:a16="http://schemas.microsoft.com/office/drawing/2014/main" id="{3983D1BD-A46F-59A4-54D1-782F96820112}"/>
                </a:ext>
              </a:extLst>
            </p:cNvPr>
            <p:cNvSpPr/>
            <p:nvPr/>
          </p:nvSpPr>
          <p:spPr bwMode="auto">
            <a:xfrm>
              <a:off x="7747321" y="2435276"/>
              <a:ext cx="400214" cy="282627"/>
            </a:xfrm>
            <a:custGeom>
              <a:gdLst>
                <a:gd name="T0" fmla="*/ 0 w 567"/>
                <a:gd name="T1" fmla="*/ 35 h 400"/>
                <a:gd name="T2" fmla="*/ 480 w 567"/>
                <a:gd name="T3" fmla="*/ 79 h 400"/>
                <a:gd name="T4" fmla="*/ 558 w 567"/>
                <a:gd name="T5" fmla="*/ 186 h 400"/>
                <a:gd name="T6" fmla="*/ 560 w 567"/>
                <a:gd name="T7" fmla="*/ 349 h 400"/>
                <a:gd name="T8" fmla="*/ 557 w 567"/>
                <a:gd name="T9" fmla="*/ 377 h 400"/>
                <a:gd name="T10" fmla="*/ 534 w 567"/>
                <a:gd name="T11" fmla="*/ 400 h 400"/>
                <a:gd name="T12" fmla="*/ 0 w 567"/>
                <a:gd name="T13" fmla="*/ 35 h 4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67" h="400">
                  <a:moveTo>
                    <a:pt x="0" y="35"/>
                  </a:moveTo>
                  <a:cubicBezTo>
                    <a:pt x="97" y="0"/>
                    <a:pt x="371" y="25"/>
                    <a:pt x="480" y="79"/>
                  </a:cubicBezTo>
                  <a:cubicBezTo>
                    <a:pt x="481" y="147"/>
                    <a:pt x="497" y="169"/>
                    <a:pt x="558" y="186"/>
                  </a:cubicBezTo>
                  <a:cubicBezTo>
                    <a:pt x="566" y="240"/>
                    <a:pt x="567" y="294"/>
                    <a:pt x="560" y="349"/>
                  </a:cubicBezTo>
                  <a:cubicBezTo>
                    <a:pt x="559" y="358"/>
                    <a:pt x="558" y="368"/>
                    <a:pt x="557" y="377"/>
                  </a:cubicBezTo>
                  <a:cubicBezTo>
                    <a:pt x="554" y="397"/>
                    <a:pt x="558" y="395"/>
                    <a:pt x="534" y="400"/>
                  </a:cubicBezTo>
                  <a:cubicBezTo>
                    <a:pt x="402" y="212"/>
                    <a:pt x="222" y="93"/>
                    <a:pt x="0" y="3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2" name="Freeform 38">
              <a:extLst>
                <a:ext uri="{FF2B5EF4-FFF2-40B4-BE49-F238E27FC236}">
                  <a16:creationId xmlns:a16="http://schemas.microsoft.com/office/drawing/2014/main" id="{85558BA3-FFB7-6A34-7CD0-18CC95503386}"/>
                </a:ext>
              </a:extLst>
            </p:cNvPr>
            <p:cNvSpPr/>
            <p:nvPr/>
          </p:nvSpPr>
          <p:spPr bwMode="auto">
            <a:xfrm>
              <a:off x="7655400" y="3171537"/>
              <a:ext cx="366490" cy="105948"/>
            </a:xfrm>
            <a:custGeom>
              <a:gdLst>
                <a:gd name="T0" fmla="*/ 519 w 519"/>
                <a:gd name="T1" fmla="*/ 88 h 150"/>
                <a:gd name="T2" fmla="*/ 0 w 519"/>
                <a:gd name="T3" fmla="*/ 64 h 150"/>
                <a:gd name="T4" fmla="*/ 216 w 519"/>
                <a:gd name="T5" fmla="*/ 0 h 150"/>
                <a:gd name="T6" fmla="*/ 352 w 519"/>
                <a:gd name="T7" fmla="*/ 10 h 150"/>
                <a:gd name="T8" fmla="*/ 519 w 519"/>
                <a:gd name="T9" fmla="*/ 88 h 1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9" h="150">
                  <a:moveTo>
                    <a:pt x="519" y="88"/>
                  </a:moveTo>
                  <a:cubicBezTo>
                    <a:pt x="376" y="150"/>
                    <a:pt x="104" y="137"/>
                    <a:pt x="0" y="64"/>
                  </a:cubicBezTo>
                  <a:cubicBezTo>
                    <a:pt x="70" y="43"/>
                    <a:pt x="143" y="22"/>
                    <a:pt x="216" y="0"/>
                  </a:cubicBezTo>
                  <a:cubicBezTo>
                    <a:pt x="256" y="51"/>
                    <a:pt x="316" y="46"/>
                    <a:pt x="352" y="10"/>
                  </a:cubicBezTo>
                  <a:cubicBezTo>
                    <a:pt x="408" y="36"/>
                    <a:pt x="463" y="62"/>
                    <a:pt x="519" y="8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5" name="Freeform 39">
              <a:extLst>
                <a:ext uri="{FF2B5EF4-FFF2-40B4-BE49-F238E27FC236}">
                  <a16:creationId xmlns:a16="http://schemas.microsoft.com/office/drawing/2014/main" id="{ED93C984-74ED-8B5A-7594-499D94103D61}"/>
                </a:ext>
              </a:extLst>
            </p:cNvPr>
            <p:cNvSpPr/>
            <p:nvPr/>
          </p:nvSpPr>
          <p:spPr bwMode="auto">
            <a:xfrm>
              <a:off x="7501701" y="2298887"/>
              <a:ext cx="251887" cy="145044"/>
            </a:xfrm>
            <a:custGeom>
              <a:gdLst>
                <a:gd name="T0" fmla="*/ 357 w 357"/>
                <a:gd name="T1" fmla="*/ 0 h 205"/>
                <a:gd name="T2" fmla="*/ 266 w 357"/>
                <a:gd name="T3" fmla="*/ 129 h 205"/>
                <a:gd name="T4" fmla="*/ 256 w 357"/>
                <a:gd name="T5" fmla="*/ 136 h 205"/>
                <a:gd name="T6" fmla="*/ 168 w 357"/>
                <a:gd name="T7" fmla="*/ 198 h 205"/>
                <a:gd name="T8" fmla="*/ 167 w 357"/>
                <a:gd name="T9" fmla="*/ 199 h 205"/>
                <a:gd name="T10" fmla="*/ 0 w 357"/>
                <a:gd name="T11" fmla="*/ 205 h 205"/>
                <a:gd name="T12" fmla="*/ 357 w 357"/>
                <a:gd name="T13" fmla="*/ 0 h 2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57" h="205">
                  <a:moveTo>
                    <a:pt x="357" y="0"/>
                  </a:moveTo>
                  <a:cubicBezTo>
                    <a:pt x="326" y="44"/>
                    <a:pt x="296" y="87"/>
                    <a:pt x="266" y="129"/>
                  </a:cubicBezTo>
                  <a:cubicBezTo>
                    <a:pt x="264" y="132"/>
                    <a:pt x="259" y="136"/>
                    <a:pt x="256" y="136"/>
                  </a:cubicBezTo>
                  <a:cubicBezTo>
                    <a:pt x="211" y="135"/>
                    <a:pt x="182" y="157"/>
                    <a:pt x="168" y="198"/>
                  </a:cubicBezTo>
                  <a:cubicBezTo>
                    <a:pt x="167" y="200"/>
                    <a:pt x="166" y="201"/>
                    <a:pt x="167" y="199"/>
                  </a:cubicBezTo>
                  <a:cubicBezTo>
                    <a:pt x="110" y="201"/>
                    <a:pt x="56" y="203"/>
                    <a:pt x="0" y="205"/>
                  </a:cubicBezTo>
                  <a:cubicBezTo>
                    <a:pt x="99" y="101"/>
                    <a:pt x="218" y="32"/>
                    <a:pt x="3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6" name="Freeform 40">
              <a:extLst>
                <a:ext uri="{FF2B5EF4-FFF2-40B4-BE49-F238E27FC236}">
                  <a16:creationId xmlns:a16="http://schemas.microsoft.com/office/drawing/2014/main" id="{8B7917CA-D716-4B85-D8FF-78F537ECDADB}"/>
                </a:ext>
              </a:extLst>
            </p:cNvPr>
            <p:cNvSpPr/>
            <p:nvPr/>
          </p:nvSpPr>
          <p:spPr bwMode="auto">
            <a:xfrm>
              <a:off x="8104559" y="2355591"/>
              <a:ext cx="204733" cy="234577"/>
            </a:xfrm>
            <a:custGeom>
              <a:gdLst>
                <a:gd name="T0" fmla="*/ 290 w 290"/>
                <a:gd name="T1" fmla="*/ 332 h 332"/>
                <a:gd name="T2" fmla="*/ 281 w 290"/>
                <a:gd name="T3" fmla="*/ 325 h 332"/>
                <a:gd name="T4" fmla="*/ 155 w 290"/>
                <a:gd name="T5" fmla="*/ 231 h 332"/>
                <a:gd name="T6" fmla="*/ 147 w 290"/>
                <a:gd name="T7" fmla="*/ 215 h 332"/>
                <a:gd name="T8" fmla="*/ 66 w 290"/>
                <a:gd name="T9" fmla="*/ 126 h 332"/>
                <a:gd name="T10" fmla="*/ 53 w 290"/>
                <a:gd name="T11" fmla="*/ 119 h 332"/>
                <a:gd name="T12" fmla="*/ 0 w 290"/>
                <a:gd name="T13" fmla="*/ 0 h 332"/>
                <a:gd name="T14" fmla="*/ 290 w 290"/>
                <a:gd name="T15" fmla="*/ 332 h 33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90" h="332">
                  <a:moveTo>
                    <a:pt x="290" y="332"/>
                  </a:moveTo>
                  <a:cubicBezTo>
                    <a:pt x="286" y="329"/>
                    <a:pt x="284" y="327"/>
                    <a:pt x="281" y="325"/>
                  </a:cubicBezTo>
                  <a:cubicBezTo>
                    <a:pt x="239" y="294"/>
                    <a:pt x="197" y="263"/>
                    <a:pt x="155" y="231"/>
                  </a:cubicBezTo>
                  <a:cubicBezTo>
                    <a:pt x="151" y="228"/>
                    <a:pt x="147" y="221"/>
                    <a:pt x="147" y="215"/>
                  </a:cubicBezTo>
                  <a:cubicBezTo>
                    <a:pt x="146" y="168"/>
                    <a:pt x="114" y="132"/>
                    <a:pt x="66" y="126"/>
                  </a:cubicBezTo>
                  <a:cubicBezTo>
                    <a:pt x="61" y="126"/>
                    <a:pt x="54" y="123"/>
                    <a:pt x="53" y="119"/>
                  </a:cubicBezTo>
                  <a:cubicBezTo>
                    <a:pt x="34" y="79"/>
                    <a:pt x="17" y="39"/>
                    <a:pt x="0" y="0"/>
                  </a:cubicBezTo>
                  <a:cubicBezTo>
                    <a:pt x="84" y="22"/>
                    <a:pt x="264" y="226"/>
                    <a:pt x="290" y="33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7" name="Freeform 41">
              <a:extLst>
                <a:ext uri="{FF2B5EF4-FFF2-40B4-BE49-F238E27FC236}">
                  <a16:creationId xmlns:a16="http://schemas.microsoft.com/office/drawing/2014/main" id="{752566C8-2256-836D-0B1C-5E8A8F470567}"/>
                </a:ext>
              </a:extLst>
            </p:cNvPr>
            <p:cNvSpPr/>
            <p:nvPr/>
          </p:nvSpPr>
          <p:spPr bwMode="auto">
            <a:xfrm>
              <a:off x="7407094" y="2470791"/>
              <a:ext cx="185632" cy="123556"/>
            </a:xfrm>
            <a:custGeom>
              <a:gdLst>
                <a:gd name="T0" fmla="*/ 263 w 263"/>
                <a:gd name="T1" fmla="*/ 1 h 175"/>
                <a:gd name="T2" fmla="*/ 0 w 263"/>
                <a:gd name="T3" fmla="*/ 175 h 175"/>
                <a:gd name="T4" fmla="*/ 4 w 263"/>
                <a:gd name="T5" fmla="*/ 162 h 175"/>
                <a:gd name="T6" fmla="*/ 80 w 263"/>
                <a:gd name="T7" fmla="*/ 28 h 175"/>
                <a:gd name="T8" fmla="*/ 104 w 263"/>
                <a:gd name="T9" fmla="*/ 12 h 175"/>
                <a:gd name="T10" fmla="*/ 250 w 263"/>
                <a:gd name="T11" fmla="*/ 0 h 175"/>
                <a:gd name="T12" fmla="*/ 263 w 263"/>
                <a:gd name="T13" fmla="*/ 1 h 1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3" h="175">
                  <a:moveTo>
                    <a:pt x="263" y="1"/>
                  </a:moveTo>
                  <a:cubicBezTo>
                    <a:pt x="167" y="46"/>
                    <a:pt x="80" y="101"/>
                    <a:pt x="0" y="175"/>
                  </a:cubicBezTo>
                  <a:cubicBezTo>
                    <a:pt x="2" y="168"/>
                    <a:pt x="3" y="165"/>
                    <a:pt x="4" y="162"/>
                  </a:cubicBezTo>
                  <a:cubicBezTo>
                    <a:pt x="30" y="117"/>
                    <a:pt x="55" y="72"/>
                    <a:pt x="80" y="28"/>
                  </a:cubicBezTo>
                  <a:cubicBezTo>
                    <a:pt x="85" y="19"/>
                    <a:pt x="93" y="13"/>
                    <a:pt x="104" y="12"/>
                  </a:cubicBezTo>
                  <a:cubicBezTo>
                    <a:pt x="153" y="9"/>
                    <a:pt x="201" y="4"/>
                    <a:pt x="250" y="0"/>
                  </a:cubicBezTo>
                  <a:cubicBezTo>
                    <a:pt x="254" y="0"/>
                    <a:pt x="258" y="1"/>
                    <a:pt x="26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94476" y="285895"/>
            <a:ext cx="1069033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352010A-7260-7C9E-9894-0137156D7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783" y="1385507"/>
            <a:ext cx="5157787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0D2476A-B050-F597-9D62-013329591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783" y="2291715"/>
            <a:ext cx="5157787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EDDE5F1-3D0D-E75E-7DF1-E56916C7B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80" y="1385507"/>
            <a:ext cx="5183188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26879-12F4-EB0D-08A9-A230E070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80" y="229171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7038701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53504" y="1189025"/>
            <a:ext cx="9084992" cy="275332"/>
          </a:xfrm>
        </p:spPr>
        <p:txBody>
          <a:bodyPr lIns="0" tIns="0" rIns="0" bIns="0"/>
          <a:lstStyle>
            <a:lvl1pPr>
              <a:defRPr sz="1789" b="1" i="0">
                <a:solidFill>
                  <a:srgbClr val="FB914A"/>
                </a:solidFill>
                <a:latin typeface="宋体"/>
                <a:cs typeface="宋体"/>
              </a:defRPr>
            </a:lvl1pPr>
          </a:lstStyle>
          <a:p>
            <a:endParaRPr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625DEE2B-A5EA-7E5C-D475-307F4995CBD6}"/>
              </a:ext>
            </a:extLst>
          </p:cNvPr>
          <p:cNvGrpSpPr/>
          <p:nvPr userDrawn="1"/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4" name="矩形 8">
              <a:extLst>
                <a:ext uri="{FF2B5EF4-FFF2-40B4-BE49-F238E27FC236}">
                  <a16:creationId xmlns:a16="http://schemas.microsoft.com/office/drawing/2014/main" id="{63F01AD6-5BA4-53B3-5F9B-1B0114F48FBE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长方形 9">
              <a:extLst>
                <a:ext uri="{FF2B5EF4-FFF2-40B4-BE49-F238E27FC236}">
                  <a16:creationId xmlns:a16="http://schemas.microsoft.com/office/drawing/2014/main" id="{A7D47818-8344-BB83-B555-A588C260E40A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矩形 10">
              <a:extLst>
                <a:ext uri="{FF2B5EF4-FFF2-40B4-BE49-F238E27FC236}">
                  <a16:creationId xmlns:a16="http://schemas.microsoft.com/office/drawing/2014/main" id="{D7E48E84-0C9B-A654-AC4E-27A83904E8BD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  <p:extLst>
      <p:ext uri="{BB962C8B-B14F-4D97-AF65-F5344CB8AC3E}">
        <p14:creationId xmlns:p14="http://schemas.microsoft.com/office/powerpoint/2010/main" val="1804808025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6151141015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solidFill>
          <a:srgbClr val="2EA7E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FC0F5D52-EADA-A8A3-E833-7CF75C08816A}"/>
              </a:ext>
            </a:extLst>
          </p:cNvPr>
          <p:cNvSpPr/>
          <p:nvPr/>
        </p:nvSpPr>
        <p:spPr>
          <a:xfrm>
            <a:off x="9190181" y="298540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solidFill>
                <a:schemeClr val="bg1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702FE019-7B0E-0A21-759B-5EEE9C735AAC}"/>
              </a:ext>
            </a:extLst>
          </p:cNvPr>
          <p:cNvGrpSpPr/>
          <p:nvPr/>
        </p:nvGrpSpPr>
        <p:grpSpPr>
          <a:xfrm>
            <a:off x="516719" y="2676433"/>
            <a:ext cx="2942245" cy="435525"/>
            <a:chOff x="5717435" y="5325094"/>
            <a:chExt cx="2942245" cy="435525"/>
          </a:xfrm>
        </p:grpSpPr>
        <p:grpSp>
          <p:nvGrpSpPr>
            <p:cNvPr id="23" name="组合 33">
              <a:extLst>
                <a:ext uri="{FF2B5EF4-FFF2-40B4-BE49-F238E27FC236}">
                  <a16:creationId xmlns:a16="http://schemas.microsoft.com/office/drawing/2014/main" id="{6DDD178B-A893-E5BF-C35A-A7B04E7B17E9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45" name="组合 34">
                <a:extLst>
                  <a:ext uri="{FF2B5EF4-FFF2-40B4-BE49-F238E27FC236}">
                    <a16:creationId xmlns:a16="http://schemas.microsoft.com/office/drawing/2014/main" id="{90B9E14D-1C8E-A41A-051B-747558569ED5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47" name="椭圆 36">
                  <a:extLst>
                    <a:ext uri="{FF2B5EF4-FFF2-40B4-BE49-F238E27FC236}">
                      <a16:creationId xmlns:a16="http://schemas.microsoft.com/office/drawing/2014/main" id="{F0694811-ACB4-962E-7486-C121EE3BE386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48" name="椭圆 37">
                  <a:extLst>
                    <a:ext uri="{FF2B5EF4-FFF2-40B4-BE49-F238E27FC236}">
                      <a16:creationId xmlns:a16="http://schemas.microsoft.com/office/drawing/2014/main" id="{A9C67A62-3485-DB98-F38F-6841376830F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46" name="Freeform 44">
                <a:extLst>
                  <a:ext uri="{FF2B5EF4-FFF2-40B4-BE49-F238E27FC236}">
                    <a16:creationId xmlns:a16="http://schemas.microsoft.com/office/drawing/2014/main" id="{F5398C53-AAC5-188E-45EE-7BD7A4D46F7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4" name="组合 38">
              <a:extLst>
                <a:ext uri="{FF2B5EF4-FFF2-40B4-BE49-F238E27FC236}">
                  <a16:creationId xmlns:a16="http://schemas.microsoft.com/office/drawing/2014/main" id="{557336BC-6C9E-5361-7EB7-5A083CE6DD4D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40" name="组合 39">
                <a:extLst>
                  <a:ext uri="{FF2B5EF4-FFF2-40B4-BE49-F238E27FC236}">
                    <a16:creationId xmlns:a16="http://schemas.microsoft.com/office/drawing/2014/main" id="{56462033-2683-2E84-51DE-4B07DC7C1FA8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42" name="椭圆 41">
                  <a:extLst>
                    <a:ext uri="{FF2B5EF4-FFF2-40B4-BE49-F238E27FC236}">
                      <a16:creationId xmlns:a16="http://schemas.microsoft.com/office/drawing/2014/main" id="{77D616BE-5DD7-0357-776E-64B8348A591F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44" name="椭圆 42">
                  <a:extLst>
                    <a:ext uri="{FF2B5EF4-FFF2-40B4-BE49-F238E27FC236}">
                      <a16:creationId xmlns:a16="http://schemas.microsoft.com/office/drawing/2014/main" id="{9333A942-5E0E-25CB-CFF3-FC3A894E660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41" name="Freeform 6">
                <a:extLst>
                  <a:ext uri="{FF2B5EF4-FFF2-40B4-BE49-F238E27FC236}">
                    <a16:creationId xmlns:a16="http://schemas.microsoft.com/office/drawing/2014/main" id="{022DB4D6-98D6-CB2F-435B-BC91D46BEEF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5" name="组合 43">
              <a:extLst>
                <a:ext uri="{FF2B5EF4-FFF2-40B4-BE49-F238E27FC236}">
                  <a16:creationId xmlns:a16="http://schemas.microsoft.com/office/drawing/2014/main" id="{2546CF2A-9281-828C-7FDB-D1932546764E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36" name="组合 44">
                <a:extLst>
                  <a:ext uri="{FF2B5EF4-FFF2-40B4-BE49-F238E27FC236}">
                    <a16:creationId xmlns:a16="http://schemas.microsoft.com/office/drawing/2014/main" id="{9E0F60B8-3F09-6E04-09BE-5092850466DD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8" name="椭圆 46">
                  <a:extLst>
                    <a:ext uri="{FF2B5EF4-FFF2-40B4-BE49-F238E27FC236}">
                      <a16:creationId xmlns:a16="http://schemas.microsoft.com/office/drawing/2014/main" id="{FC6ACB78-C111-9127-4F93-C84D4F863A3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9" name="椭圆 47">
                  <a:extLst>
                    <a:ext uri="{FF2B5EF4-FFF2-40B4-BE49-F238E27FC236}">
                      <a16:creationId xmlns:a16="http://schemas.microsoft.com/office/drawing/2014/main" id="{0969F678-C671-92CD-7F3B-C6082A301F67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7" name="Freeform 45">
                <a:extLst>
                  <a:ext uri="{FF2B5EF4-FFF2-40B4-BE49-F238E27FC236}">
                    <a16:creationId xmlns:a16="http://schemas.microsoft.com/office/drawing/2014/main" id="{C3BCB57A-3FA4-C49F-46E1-C1384A497088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6" name="组合 48">
              <a:extLst>
                <a:ext uri="{FF2B5EF4-FFF2-40B4-BE49-F238E27FC236}">
                  <a16:creationId xmlns:a16="http://schemas.microsoft.com/office/drawing/2014/main" id="{5E6AA565-3331-B5DC-CA8E-1645A8A9B2C3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32" name="组合 49">
                <a:extLst>
                  <a:ext uri="{FF2B5EF4-FFF2-40B4-BE49-F238E27FC236}">
                    <a16:creationId xmlns:a16="http://schemas.microsoft.com/office/drawing/2014/main" id="{A306EE8C-668C-4422-CD9E-6884F2260078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4" name="椭圆 51">
                  <a:extLst>
                    <a:ext uri="{FF2B5EF4-FFF2-40B4-BE49-F238E27FC236}">
                      <a16:creationId xmlns:a16="http://schemas.microsoft.com/office/drawing/2014/main" id="{10EE7CAC-8457-E0F5-CB55-7D07824738B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5" name="椭圆 52">
                  <a:extLst>
                    <a:ext uri="{FF2B5EF4-FFF2-40B4-BE49-F238E27FC236}">
                      <a16:creationId xmlns:a16="http://schemas.microsoft.com/office/drawing/2014/main" id="{D85487F0-185F-B726-860A-12EE08B0D2F5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3" name="Freeform 39">
                <a:extLst>
                  <a:ext uri="{FF2B5EF4-FFF2-40B4-BE49-F238E27FC236}">
                    <a16:creationId xmlns:a16="http://schemas.microsoft.com/office/drawing/2014/main" id="{AE0CBD90-74C6-A38A-63B4-E55E854AAADA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7" name="组合 54">
              <a:extLst>
                <a:ext uri="{FF2B5EF4-FFF2-40B4-BE49-F238E27FC236}">
                  <a16:creationId xmlns:a16="http://schemas.microsoft.com/office/drawing/2014/main" id="{C9A9A786-0BD1-87A3-9045-D943855A5A4C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28" name="组合 55">
                <a:extLst>
                  <a:ext uri="{FF2B5EF4-FFF2-40B4-BE49-F238E27FC236}">
                    <a16:creationId xmlns:a16="http://schemas.microsoft.com/office/drawing/2014/main" id="{2498D637-AAC7-CE28-7A7B-F45FD14042E8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0" name="椭圆 57">
                  <a:extLst>
                    <a:ext uri="{FF2B5EF4-FFF2-40B4-BE49-F238E27FC236}">
                      <a16:creationId xmlns:a16="http://schemas.microsoft.com/office/drawing/2014/main" id="{6E770C76-E727-7AB1-CB40-A24B031E341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1" name="椭圆 59">
                  <a:extLst>
                    <a:ext uri="{FF2B5EF4-FFF2-40B4-BE49-F238E27FC236}">
                      <a16:creationId xmlns:a16="http://schemas.microsoft.com/office/drawing/2014/main" id="{273D3294-D7A4-5517-D4D2-4CB35CA2CB5A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29" name="KSO_Shape">
                <a:extLst>
                  <a:ext uri="{FF2B5EF4-FFF2-40B4-BE49-F238E27FC236}">
                    <a16:creationId xmlns:a16="http://schemas.microsoft.com/office/drawing/2014/main" id="{DC8FBDFB-BF08-5A19-D649-FA8E4D33A380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sp>
        <p:nvSpPr>
          <p:cNvPr id="2" name="Freeform 5">
            <a:extLst>
              <a:ext uri="{FF2B5EF4-FFF2-40B4-BE49-F238E27FC236}">
                <a16:creationId xmlns:a16="http://schemas.microsoft.com/office/drawing/2014/main" id="{0EE73B87-B400-7942-5AE2-3B6B484E3286}"/>
              </a:ext>
            </a:extLst>
          </p:cNvPr>
          <p:cNvSpPr/>
          <p:nvPr/>
        </p:nvSpPr>
        <p:spPr bwMode="auto">
          <a:xfrm>
            <a:off x="3449636" y="0"/>
            <a:ext cx="3968750" cy="4103036"/>
          </a:xfrm>
          <a:custGeom>
            <a:gdLst>
              <a:gd name="T0" fmla="*/ 0 w 2500"/>
              <a:gd name="T1" fmla="*/ 0 h 2581"/>
              <a:gd name="T2" fmla="*/ 2500 w 2500"/>
              <a:gd name="T3" fmla="*/ 2581 h 2581"/>
              <a:gd name="T4" fmla="*/ 2220 w 2500"/>
              <a:gd name="T5" fmla="*/ 1975 h 2581"/>
              <a:gd name="T6" fmla="*/ 0 w 2500"/>
              <a:gd name="T7" fmla="*/ 0 h 2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500" h="2581">
                <a:moveTo>
                  <a:pt x="0" y="0"/>
                </a:moveTo>
                <a:lnTo>
                  <a:pt x="2500" y="2581"/>
                </a:lnTo>
                <a:lnTo>
                  <a:pt x="2220" y="1975"/>
                </a:lnTo>
                <a:lnTo>
                  <a:pt x="0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A5A8E864-2104-00C5-B4F5-1300FE4DC73D}"/>
              </a:ext>
            </a:extLst>
          </p:cNvPr>
          <p:cNvSpPr/>
          <p:nvPr/>
        </p:nvSpPr>
        <p:spPr bwMode="auto">
          <a:xfrm>
            <a:off x="8740774" y="4630819"/>
            <a:ext cx="2811463" cy="2227181"/>
          </a:xfrm>
          <a:custGeom>
            <a:gdLst>
              <a:gd name="T0" fmla="*/ 1771 w 1771"/>
              <a:gd name="T1" fmla="*/ 932 h 1401"/>
              <a:gd name="T2" fmla="*/ 345 w 1771"/>
              <a:gd name="T3" fmla="*/ 0 h 1401"/>
              <a:gd name="T4" fmla="*/ 0 w 1771"/>
              <a:gd name="T5" fmla="*/ 541 h 1401"/>
              <a:gd name="T6" fmla="*/ 742 w 1771"/>
              <a:gd name="T7" fmla="*/ 1401 h 1401"/>
              <a:gd name="T8" fmla="*/ 1771 w 1771"/>
              <a:gd name="T9" fmla="*/ 932 h 1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71" h="1401">
                <a:moveTo>
                  <a:pt x="1771" y="932"/>
                </a:moveTo>
                <a:lnTo>
                  <a:pt x="345" y="0"/>
                </a:lnTo>
                <a:lnTo>
                  <a:pt x="0" y="541"/>
                </a:lnTo>
                <a:lnTo>
                  <a:pt x="742" y="1401"/>
                </a:lnTo>
                <a:lnTo>
                  <a:pt x="1771" y="932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F06EA732-8607-5EF3-EB6D-DFEC2727C05D}"/>
              </a:ext>
            </a:extLst>
          </p:cNvPr>
          <p:cNvSpPr/>
          <p:nvPr/>
        </p:nvSpPr>
        <p:spPr bwMode="auto">
          <a:xfrm>
            <a:off x="7521574" y="850494"/>
            <a:ext cx="4670425" cy="2599173"/>
          </a:xfrm>
          <a:custGeom>
            <a:gdLst>
              <a:gd name="T0" fmla="*/ 0 w 2942"/>
              <a:gd name="T1" fmla="*/ 0 h 1635"/>
              <a:gd name="T2" fmla="*/ 2942 w 2942"/>
              <a:gd name="T3" fmla="*/ 990 h 1635"/>
              <a:gd name="T4" fmla="*/ 1881 w 2942"/>
              <a:gd name="T5" fmla="*/ 1635 h 1635"/>
              <a:gd name="T6" fmla="*/ 0 w 2942"/>
              <a:gd name="T7" fmla="*/ 0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942" h="1634">
                <a:moveTo>
                  <a:pt x="0" y="0"/>
                </a:moveTo>
                <a:lnTo>
                  <a:pt x="2942" y="990"/>
                </a:lnTo>
                <a:lnTo>
                  <a:pt x="1881" y="1635"/>
                </a:lnTo>
                <a:lnTo>
                  <a:pt x="0" y="0"/>
                </a:lnTo>
                <a:close/>
              </a:path>
            </a:pathLst>
          </a:custGeom>
          <a:solidFill>
            <a:srgbClr val="DFEEF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Freeform 8">
            <a:extLst>
              <a:ext uri="{FF2B5EF4-FFF2-40B4-BE49-F238E27FC236}">
                <a16:creationId xmlns:a16="http://schemas.microsoft.com/office/drawing/2014/main" id="{42A6E363-E53C-92DE-B495-DC89EF6E3E0B}"/>
              </a:ext>
            </a:extLst>
          </p:cNvPr>
          <p:cNvSpPr/>
          <p:nvPr/>
        </p:nvSpPr>
        <p:spPr bwMode="auto">
          <a:xfrm>
            <a:off x="7026274" y="11128"/>
            <a:ext cx="5165725" cy="2413176"/>
          </a:xfrm>
          <a:custGeom>
            <a:gdLst>
              <a:gd name="T0" fmla="*/ 0 w 3254"/>
              <a:gd name="T1" fmla="*/ 0 h 1518"/>
              <a:gd name="T2" fmla="*/ 312 w 3254"/>
              <a:gd name="T3" fmla="*/ 528 h 1518"/>
              <a:gd name="T4" fmla="*/ 3254 w 3254"/>
              <a:gd name="T5" fmla="*/ 1518 h 1518"/>
              <a:gd name="T6" fmla="*/ 0 w 3254"/>
              <a:gd name="T7" fmla="*/ 0 h 151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254" h="1518">
                <a:moveTo>
                  <a:pt x="0" y="0"/>
                </a:moveTo>
                <a:lnTo>
                  <a:pt x="312" y="528"/>
                </a:lnTo>
                <a:lnTo>
                  <a:pt x="3254" y="151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" name="Freeform 9">
            <a:extLst>
              <a:ext uri="{FF2B5EF4-FFF2-40B4-BE49-F238E27FC236}">
                <a16:creationId xmlns:a16="http://schemas.microsoft.com/office/drawing/2014/main" id="{051878A0-A795-C401-6D7B-0065C5426F95}"/>
              </a:ext>
            </a:extLst>
          </p:cNvPr>
          <p:cNvSpPr/>
          <p:nvPr/>
        </p:nvSpPr>
        <p:spPr bwMode="auto">
          <a:xfrm>
            <a:off x="8543924" y="3139673"/>
            <a:ext cx="1963738" cy="1491146"/>
          </a:xfrm>
          <a:custGeom>
            <a:gdLst>
              <a:gd name="T0" fmla="*/ 469 w 1237"/>
              <a:gd name="T1" fmla="*/ 938 h 938"/>
              <a:gd name="T2" fmla="*/ 1237 w 1237"/>
              <a:gd name="T3" fmla="*/ 195 h 938"/>
              <a:gd name="T4" fmla="*/ 0 w 1237"/>
              <a:gd name="T5" fmla="*/ 0 h 938"/>
              <a:gd name="T6" fmla="*/ 469 w 1237"/>
              <a:gd name="T7" fmla="*/ 938 h 9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237" h="938">
                <a:moveTo>
                  <a:pt x="469" y="938"/>
                </a:moveTo>
                <a:lnTo>
                  <a:pt x="1237" y="195"/>
                </a:lnTo>
                <a:lnTo>
                  <a:pt x="0" y="0"/>
                </a:lnTo>
                <a:lnTo>
                  <a:pt x="469" y="938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BDBDAFB5-DAB4-FBA6-A2DF-C7B84CE1654A}"/>
              </a:ext>
            </a:extLst>
          </p:cNvPr>
          <p:cNvSpPr/>
          <p:nvPr/>
        </p:nvSpPr>
        <p:spPr bwMode="auto">
          <a:xfrm>
            <a:off x="7831137" y="3139673"/>
            <a:ext cx="1457325" cy="2351178"/>
          </a:xfrm>
          <a:custGeom>
            <a:gdLst>
              <a:gd name="T0" fmla="*/ 0 w 918"/>
              <a:gd name="T1" fmla="*/ 1355 h 1479"/>
              <a:gd name="T2" fmla="*/ 449 w 918"/>
              <a:gd name="T3" fmla="*/ 0 h 1479"/>
              <a:gd name="T4" fmla="*/ 918 w 918"/>
              <a:gd name="T5" fmla="*/ 938 h 1479"/>
              <a:gd name="T6" fmla="*/ 573 w 918"/>
              <a:gd name="T7" fmla="*/ 1479 h 1479"/>
              <a:gd name="T8" fmla="*/ 0 w 918"/>
              <a:gd name="T9" fmla="*/ 1355 h 147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18" h="1479">
                <a:moveTo>
                  <a:pt x="0" y="1355"/>
                </a:moveTo>
                <a:lnTo>
                  <a:pt x="449" y="0"/>
                </a:lnTo>
                <a:lnTo>
                  <a:pt x="918" y="938"/>
                </a:lnTo>
                <a:lnTo>
                  <a:pt x="573" y="1479"/>
                </a:lnTo>
                <a:lnTo>
                  <a:pt x="0" y="1355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33C4E00F-D1EF-A523-BF55-A81C2E6C99E8}"/>
              </a:ext>
            </a:extLst>
          </p:cNvPr>
          <p:cNvSpPr/>
          <p:nvPr/>
        </p:nvSpPr>
        <p:spPr bwMode="auto">
          <a:xfrm>
            <a:off x="6973887" y="3139673"/>
            <a:ext cx="1570038" cy="2154054"/>
          </a:xfrm>
          <a:custGeom>
            <a:gdLst>
              <a:gd name="T0" fmla="*/ 0 w 989"/>
              <a:gd name="T1" fmla="*/ 0 h 1355"/>
              <a:gd name="T2" fmla="*/ 540 w 989"/>
              <a:gd name="T3" fmla="*/ 1355 h 1355"/>
              <a:gd name="T4" fmla="*/ 989 w 989"/>
              <a:gd name="T5" fmla="*/ 0 h 1355"/>
              <a:gd name="T6" fmla="*/ 0 w 989"/>
              <a:gd name="T7" fmla="*/ 0 h 135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355">
                <a:moveTo>
                  <a:pt x="0" y="0"/>
                </a:moveTo>
                <a:lnTo>
                  <a:pt x="540" y="1355"/>
                </a:lnTo>
                <a:lnTo>
                  <a:pt x="989" y="0"/>
                </a:lnTo>
                <a:lnTo>
                  <a:pt x="0" y="0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12">
            <a:extLst>
              <a:ext uri="{FF2B5EF4-FFF2-40B4-BE49-F238E27FC236}">
                <a16:creationId xmlns:a16="http://schemas.microsoft.com/office/drawing/2014/main" id="{67B51005-9EE8-BB33-5FE4-A6F3978DD59C}"/>
              </a:ext>
            </a:extLst>
          </p:cNvPr>
          <p:cNvSpPr/>
          <p:nvPr/>
        </p:nvSpPr>
        <p:spPr bwMode="auto">
          <a:xfrm>
            <a:off x="9288462" y="3449666"/>
            <a:ext cx="1466850" cy="2134978"/>
          </a:xfrm>
          <a:custGeom>
            <a:gdLst>
              <a:gd name="T0" fmla="*/ 0 w 924"/>
              <a:gd name="T1" fmla="*/ 743 h 1343"/>
              <a:gd name="T2" fmla="*/ 768 w 924"/>
              <a:gd name="T3" fmla="*/ 0 h 1343"/>
              <a:gd name="T4" fmla="*/ 924 w 924"/>
              <a:gd name="T5" fmla="*/ 1343 h 1343"/>
              <a:gd name="T6" fmla="*/ 0 w 924"/>
              <a:gd name="T7" fmla="*/ 743 h 13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24" h="1343">
                <a:moveTo>
                  <a:pt x="0" y="743"/>
                </a:moveTo>
                <a:lnTo>
                  <a:pt x="768" y="0"/>
                </a:lnTo>
                <a:lnTo>
                  <a:pt x="924" y="1343"/>
                </a:lnTo>
                <a:lnTo>
                  <a:pt x="0" y="743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13">
            <a:extLst>
              <a:ext uri="{FF2B5EF4-FFF2-40B4-BE49-F238E27FC236}">
                <a16:creationId xmlns:a16="http://schemas.microsoft.com/office/drawing/2014/main" id="{CB5820F7-99E6-9111-6972-1EC405ED4F85}"/>
              </a:ext>
            </a:extLst>
          </p:cNvPr>
          <p:cNvSpPr/>
          <p:nvPr/>
        </p:nvSpPr>
        <p:spPr bwMode="auto">
          <a:xfrm>
            <a:off x="7521574" y="850494"/>
            <a:ext cx="2986088" cy="2599173"/>
          </a:xfrm>
          <a:custGeom>
            <a:gdLst>
              <a:gd name="T0" fmla="*/ 1881 w 1881"/>
              <a:gd name="T1" fmla="*/ 1635 h 1635"/>
              <a:gd name="T2" fmla="*/ 0 w 1881"/>
              <a:gd name="T3" fmla="*/ 0 h 1635"/>
              <a:gd name="T4" fmla="*/ 644 w 1881"/>
              <a:gd name="T5" fmla="*/ 1440 h 1635"/>
              <a:gd name="T6" fmla="*/ 1881 w 1881"/>
              <a:gd name="T7" fmla="*/ 1635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881" h="1634">
                <a:moveTo>
                  <a:pt x="1881" y="1635"/>
                </a:moveTo>
                <a:lnTo>
                  <a:pt x="0" y="0"/>
                </a:lnTo>
                <a:lnTo>
                  <a:pt x="644" y="1440"/>
                </a:lnTo>
                <a:lnTo>
                  <a:pt x="1881" y="1635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EC33FD27-B87F-8479-222B-23CAEF666746}"/>
              </a:ext>
            </a:extLst>
          </p:cNvPr>
          <p:cNvSpPr/>
          <p:nvPr/>
        </p:nvSpPr>
        <p:spPr bwMode="auto">
          <a:xfrm>
            <a:off x="6973887" y="850494"/>
            <a:ext cx="1570038" cy="2289179"/>
          </a:xfrm>
          <a:custGeom>
            <a:gdLst>
              <a:gd name="T0" fmla="*/ 989 w 989"/>
              <a:gd name="T1" fmla="*/ 1440 h 1440"/>
              <a:gd name="T2" fmla="*/ 0 w 989"/>
              <a:gd name="T3" fmla="*/ 1440 h 1440"/>
              <a:gd name="T4" fmla="*/ 345 w 989"/>
              <a:gd name="T5" fmla="*/ 0 h 1440"/>
              <a:gd name="T6" fmla="*/ 989 w 989"/>
              <a:gd name="T7" fmla="*/ 1440 h 14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440">
                <a:moveTo>
                  <a:pt x="989" y="1440"/>
                </a:moveTo>
                <a:lnTo>
                  <a:pt x="0" y="1440"/>
                </a:lnTo>
                <a:lnTo>
                  <a:pt x="345" y="0"/>
                </a:lnTo>
                <a:lnTo>
                  <a:pt x="989" y="144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15">
            <a:extLst>
              <a:ext uri="{FF2B5EF4-FFF2-40B4-BE49-F238E27FC236}">
                <a16:creationId xmlns:a16="http://schemas.microsoft.com/office/drawing/2014/main" id="{F20A9339-D861-3119-8F04-C256C7CCF430}"/>
              </a:ext>
            </a:extLst>
          </p:cNvPr>
          <p:cNvSpPr/>
          <p:nvPr/>
        </p:nvSpPr>
        <p:spPr bwMode="auto">
          <a:xfrm>
            <a:off x="3449636" y="0"/>
            <a:ext cx="4071938" cy="3139673"/>
          </a:xfrm>
          <a:custGeom>
            <a:gdLst>
              <a:gd name="T0" fmla="*/ 2253 w 2565"/>
              <a:gd name="T1" fmla="*/ 7 h 1975"/>
              <a:gd name="T2" fmla="*/ 0 w 2565"/>
              <a:gd name="T3" fmla="*/ 0 h 1975"/>
              <a:gd name="T4" fmla="*/ 2220 w 2565"/>
              <a:gd name="T5" fmla="*/ 1975 h 1975"/>
              <a:gd name="T6" fmla="*/ 2565 w 2565"/>
              <a:gd name="T7" fmla="*/ 535 h 1975"/>
              <a:gd name="T8" fmla="*/ 2253 w 2565"/>
              <a:gd name="T9" fmla="*/ 7 h 19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65" h="1975">
                <a:moveTo>
                  <a:pt x="2253" y="7"/>
                </a:moveTo>
                <a:lnTo>
                  <a:pt x="0" y="0"/>
                </a:lnTo>
                <a:lnTo>
                  <a:pt x="2220" y="1975"/>
                </a:lnTo>
                <a:lnTo>
                  <a:pt x="2565" y="535"/>
                </a:lnTo>
                <a:lnTo>
                  <a:pt x="2253" y="7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6">
            <a:extLst>
              <a:ext uri="{FF2B5EF4-FFF2-40B4-BE49-F238E27FC236}">
                <a16:creationId xmlns:a16="http://schemas.microsoft.com/office/drawing/2014/main" id="{C7D8FAB7-FB20-51AD-9937-0A51D72983D2}"/>
              </a:ext>
            </a:extLst>
          </p:cNvPr>
          <p:cNvSpPr/>
          <p:nvPr/>
        </p:nvSpPr>
        <p:spPr bwMode="auto">
          <a:xfrm>
            <a:off x="10507662" y="2424305"/>
            <a:ext cx="1684338" cy="2527635"/>
          </a:xfrm>
          <a:custGeom>
            <a:gdLst>
              <a:gd name="T0" fmla="*/ 1061 w 1061"/>
              <a:gd name="T1" fmla="*/ 0 h 1590"/>
              <a:gd name="T2" fmla="*/ 111 w 1061"/>
              <a:gd name="T3" fmla="*/ 1590 h 1590"/>
              <a:gd name="T4" fmla="*/ 0 w 1061"/>
              <a:gd name="T5" fmla="*/ 645 h 1590"/>
              <a:gd name="T6" fmla="*/ 1061 w 1061"/>
              <a:gd name="T7" fmla="*/ 0 h 15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61" h="1590">
                <a:moveTo>
                  <a:pt x="1061" y="0"/>
                </a:moveTo>
                <a:lnTo>
                  <a:pt x="111" y="1590"/>
                </a:lnTo>
                <a:lnTo>
                  <a:pt x="0" y="645"/>
                </a:lnTo>
                <a:lnTo>
                  <a:pt x="1061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TextBox 14"/>
          <p:cNvSpPr txBox="1"/>
          <p:nvPr/>
        </p:nvSpPr>
        <p:spPr>
          <a:xfrm>
            <a:off x="234637" y="3581377"/>
            <a:ext cx="6872599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芯片漏洞评估与修补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平行四边形 44">
            <a:extLst>
              <a:ext uri="{FF2B5EF4-FFF2-40B4-BE49-F238E27FC236}">
                <a16:creationId xmlns:a16="http://schemas.microsoft.com/office/drawing/2014/main" id="{5A876D26-365D-B458-056F-C23FCBBE2D11}"/>
              </a:ext>
            </a:extLst>
          </p:cNvPr>
          <p:cNvSpPr/>
          <p:nvPr/>
        </p:nvSpPr>
        <p:spPr>
          <a:xfrm>
            <a:off x="11281511" y="131384"/>
            <a:ext cx="788569" cy="798988"/>
          </a:xfrm>
          <a:prstGeom prst="parallelogram">
            <a:avLst>
              <a:gd name="adj" fmla="val 35242"/>
            </a:avLst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4409919" y="3108814"/>
            <a:ext cx="685659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rgbClr val="0073AB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芯片漏洞概述
 漏洞评估方法
 漏洞扫描工具
 漏洞影响分析
 修补策略与方案
 安全更新流程
 实例分析与演示
 总结与展望</a:t>
            </a:r>
          </a:p>
        </p:txBody>
      </p:sp>
      <p:grpSp>
        <p:nvGrpSpPr>
          <p:cNvPr id="34" name="组合 66">
            <a:extLst>
              <a:ext uri="{FF2B5EF4-FFF2-40B4-BE49-F238E27FC236}">
                <a16:creationId xmlns:a16="http://schemas.microsoft.com/office/drawing/2014/main" id="{5AC41A00-070B-2AB8-8F01-3ABB90507CC2}"/>
              </a:ext>
            </a:extLst>
          </p:cNvPr>
          <p:cNvGrpSpPr/>
          <p:nvPr/>
        </p:nvGrpSpPr>
        <p:grpSpPr>
          <a:xfrm>
            <a:off x="1092830" y="30480"/>
            <a:ext cx="1446026" cy="1341044"/>
            <a:chOff x="3050912" y="3438396"/>
            <a:chExt cx="130991" cy="121481"/>
          </a:xfrm>
          <a:solidFill>
            <a:srgbClr val="FFFFFF">
              <a:lumMod val="85000"/>
              <a:alpha val="39000"/>
            </a:srgbClr>
          </a:solidFill>
        </p:grpSpPr>
        <p:sp>
          <p:nvSpPr>
            <p:cNvPr id="35" name="Freeform 324">
              <a:extLst>
                <a:ext uri="{FF2B5EF4-FFF2-40B4-BE49-F238E27FC236}">
                  <a16:creationId xmlns:a16="http://schemas.microsoft.com/office/drawing/2014/main" id="{D283F702-4BB7-F597-F573-CC74FCB0DB24}"/>
                </a:ext>
              </a:extLst>
            </p:cNvPr>
            <p:cNvSpPr/>
            <p:nvPr/>
          </p:nvSpPr>
          <p:spPr bwMode="auto">
            <a:xfrm>
              <a:off x="3050912" y="3438396"/>
              <a:ext cx="53588" cy="121481"/>
            </a:xfrm>
            <a:custGeom>
              <a:gdLst>
                <a:gd name="T0" fmla="*/ 0 w 118"/>
                <a:gd name="T1" fmla="*/ 147 h 265"/>
                <a:gd name="T2" fmla="*/ 0 w 118"/>
                <a:gd name="T3" fmla="*/ 150 h 265"/>
                <a:gd name="T4" fmla="*/ 0 w 118"/>
                <a:gd name="T5" fmla="*/ 248 h 265"/>
                <a:gd name="T6" fmla="*/ 17 w 118"/>
                <a:gd name="T7" fmla="*/ 265 h 265"/>
                <a:gd name="T8" fmla="*/ 101 w 118"/>
                <a:gd name="T9" fmla="*/ 265 h 265"/>
                <a:gd name="T10" fmla="*/ 118 w 118"/>
                <a:gd name="T11" fmla="*/ 248 h 265"/>
                <a:gd name="T12" fmla="*/ 118 w 118"/>
                <a:gd name="T13" fmla="*/ 150 h 265"/>
                <a:gd name="T14" fmla="*/ 101 w 118"/>
                <a:gd name="T15" fmla="*/ 133 h 265"/>
                <a:gd name="T16" fmla="*/ 70 w 118"/>
                <a:gd name="T17" fmla="*/ 133 h 265"/>
                <a:gd name="T18" fmla="*/ 71 w 118"/>
                <a:gd name="T19" fmla="*/ 133 h 265"/>
                <a:gd name="T20" fmla="*/ 118 w 118"/>
                <a:gd name="T21" fmla="*/ 59 h 265"/>
                <a:gd name="T22" fmla="*/ 118 w 118"/>
                <a:gd name="T23" fmla="*/ 0 h 265"/>
                <a:gd name="T24" fmla="*/ 0 w 118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8" h="265">
                  <a:moveTo>
                    <a:pt x="0" y="147"/>
                  </a:moveTo>
                  <a:cubicBezTo>
                    <a:pt x="0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7" y="265"/>
                    <a:pt x="17" y="265"/>
                  </a:cubicBezTo>
                  <a:cubicBezTo>
                    <a:pt x="101" y="265"/>
                    <a:pt x="101" y="265"/>
                    <a:pt x="101" y="265"/>
                  </a:cubicBezTo>
                  <a:cubicBezTo>
                    <a:pt x="111" y="265"/>
                    <a:pt x="118" y="257"/>
                    <a:pt x="118" y="248"/>
                  </a:cubicBezTo>
                  <a:cubicBezTo>
                    <a:pt x="118" y="150"/>
                    <a:pt x="118" y="150"/>
                    <a:pt x="118" y="150"/>
                  </a:cubicBezTo>
                  <a:cubicBezTo>
                    <a:pt x="118" y="141"/>
                    <a:pt x="111" y="133"/>
                    <a:pt x="101" y="133"/>
                  </a:cubicBezTo>
                  <a:cubicBezTo>
                    <a:pt x="70" y="133"/>
                    <a:pt x="70" y="133"/>
                    <a:pt x="70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1" y="83"/>
                    <a:pt x="84" y="59"/>
                    <a:pt x="118" y="59"/>
                  </a:cubicBezTo>
                  <a:cubicBezTo>
                    <a:pt x="118" y="0"/>
                    <a:pt x="118" y="0"/>
                    <a:pt x="118" y="0"/>
                  </a:cubicBezTo>
                  <a:cubicBezTo>
                    <a:pt x="17" y="6"/>
                    <a:pt x="1" y="73"/>
                    <a:pt x="0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  <p:sp>
          <p:nvSpPr>
            <p:cNvPr id="36" name="Freeform 325">
              <a:extLst>
                <a:ext uri="{FF2B5EF4-FFF2-40B4-BE49-F238E27FC236}">
                  <a16:creationId xmlns:a16="http://schemas.microsoft.com/office/drawing/2014/main" id="{C19B6F3D-8E90-EDE7-C1C1-64824A8124AD}"/>
                </a:ext>
              </a:extLst>
            </p:cNvPr>
            <p:cNvSpPr/>
            <p:nvPr/>
          </p:nvSpPr>
          <p:spPr bwMode="auto">
            <a:xfrm>
              <a:off x="3127125" y="3438396"/>
              <a:ext cx="54778" cy="121481"/>
            </a:xfrm>
            <a:custGeom>
              <a:gdLst>
                <a:gd name="T0" fmla="*/ 1 w 119"/>
                <a:gd name="T1" fmla="*/ 147 h 265"/>
                <a:gd name="T2" fmla="*/ 0 w 119"/>
                <a:gd name="T3" fmla="*/ 150 h 265"/>
                <a:gd name="T4" fmla="*/ 0 w 119"/>
                <a:gd name="T5" fmla="*/ 248 h 265"/>
                <a:gd name="T6" fmla="*/ 17 w 119"/>
                <a:gd name="T7" fmla="*/ 265 h 265"/>
                <a:gd name="T8" fmla="*/ 102 w 119"/>
                <a:gd name="T9" fmla="*/ 265 h 265"/>
                <a:gd name="T10" fmla="*/ 119 w 119"/>
                <a:gd name="T11" fmla="*/ 248 h 265"/>
                <a:gd name="T12" fmla="*/ 119 w 119"/>
                <a:gd name="T13" fmla="*/ 150 h 265"/>
                <a:gd name="T14" fmla="*/ 102 w 119"/>
                <a:gd name="T15" fmla="*/ 133 h 265"/>
                <a:gd name="T16" fmla="*/ 71 w 119"/>
                <a:gd name="T17" fmla="*/ 133 h 265"/>
                <a:gd name="T18" fmla="*/ 72 w 119"/>
                <a:gd name="T19" fmla="*/ 133 h 265"/>
                <a:gd name="T20" fmla="*/ 119 w 119"/>
                <a:gd name="T21" fmla="*/ 59 h 265"/>
                <a:gd name="T22" fmla="*/ 119 w 119"/>
                <a:gd name="T23" fmla="*/ 0 h 265"/>
                <a:gd name="T24" fmla="*/ 1 w 119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9" h="265">
                  <a:moveTo>
                    <a:pt x="1" y="147"/>
                  </a:moveTo>
                  <a:cubicBezTo>
                    <a:pt x="1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8" y="265"/>
                    <a:pt x="17" y="265"/>
                  </a:cubicBezTo>
                  <a:cubicBezTo>
                    <a:pt x="102" y="265"/>
                    <a:pt x="102" y="265"/>
                    <a:pt x="102" y="265"/>
                  </a:cubicBezTo>
                  <a:cubicBezTo>
                    <a:pt x="111" y="265"/>
                    <a:pt x="119" y="257"/>
                    <a:pt x="119" y="248"/>
                  </a:cubicBezTo>
                  <a:cubicBezTo>
                    <a:pt x="119" y="150"/>
                    <a:pt x="119" y="150"/>
                    <a:pt x="119" y="150"/>
                  </a:cubicBezTo>
                  <a:cubicBezTo>
                    <a:pt x="119" y="141"/>
                    <a:pt x="111" y="133"/>
                    <a:pt x="102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2" y="133"/>
                    <a:pt x="72" y="133"/>
                    <a:pt x="72" y="133"/>
                  </a:cubicBezTo>
                  <a:cubicBezTo>
                    <a:pt x="72" y="83"/>
                    <a:pt x="85" y="59"/>
                    <a:pt x="119" y="59"/>
                  </a:cubicBezTo>
                  <a:cubicBezTo>
                    <a:pt x="119" y="0"/>
                    <a:pt x="119" y="0"/>
                    <a:pt x="119" y="0"/>
                  </a:cubicBezTo>
                  <a:cubicBezTo>
                    <a:pt x="18" y="6"/>
                    <a:pt x="1" y="73"/>
                    <a:pt x="1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</p:grpSp>
      <p:grpSp>
        <p:nvGrpSpPr>
          <p:cNvPr id="37" name="Group 36">
            <a:extLst>
              <a:ext uri="{FF2B5EF4-FFF2-40B4-BE49-F238E27FC236}">
                <a16:creationId xmlns:a16="http://schemas.microsoft.com/office/drawing/2014/main" id="{BDADE819-9B79-CFCD-E938-0B5022AD404A}"/>
              </a:ext>
            </a:extLst>
          </p:cNvPr>
          <p:cNvGrpSpPr/>
          <p:nvPr/>
        </p:nvGrpSpPr>
        <p:grpSpPr>
          <a:xfrm>
            <a:off x="192629" y="6644639"/>
            <a:ext cx="11877451" cy="81977"/>
            <a:chOff x="446534" y="453643"/>
            <a:chExt cx="11298933" cy="98554"/>
          </a:xfrm>
        </p:grpSpPr>
        <p:sp>
          <p:nvSpPr>
            <p:cNvPr id="38" name="矩形 8">
              <a:extLst>
                <a:ext uri="{FF2B5EF4-FFF2-40B4-BE49-F238E27FC236}">
                  <a16:creationId xmlns:a16="http://schemas.microsoft.com/office/drawing/2014/main" id="{76018FD8-7AB4-FD28-8004-C32E7EC045D1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9" name="长方形 9">
              <a:extLst>
                <a:ext uri="{FF2B5EF4-FFF2-40B4-BE49-F238E27FC236}">
                  <a16:creationId xmlns:a16="http://schemas.microsoft.com/office/drawing/2014/main" id="{1C4857FA-8793-B516-E33A-2FA0C8D03C53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0" name="矩形 10">
              <a:extLst>
                <a:ext uri="{FF2B5EF4-FFF2-40B4-BE49-F238E27FC236}">
                  <a16:creationId xmlns:a16="http://schemas.microsoft.com/office/drawing/2014/main" id="{F8D0137A-49E1-3396-A516-B2B77E9B3B49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41" name="Group 40">
            <a:extLst>
              <a:ext uri="{FF2B5EF4-FFF2-40B4-BE49-F238E27FC236}">
                <a16:creationId xmlns:a16="http://schemas.microsoft.com/office/drawing/2014/main" id="{CF6E2DCF-71D3-8B1B-BE57-CE77902D68DA}"/>
              </a:ext>
            </a:extLst>
          </p:cNvPr>
          <p:cNvGrpSpPr/>
          <p:nvPr/>
        </p:nvGrpSpPr>
        <p:grpSpPr>
          <a:xfrm>
            <a:off x="1" y="-12700"/>
            <a:ext cx="3875351" cy="5921376"/>
            <a:chOff x="0" y="-12700"/>
            <a:chExt cx="6589713" cy="5921376"/>
          </a:xfrm>
        </p:grpSpPr>
        <p:sp>
          <p:nvSpPr>
            <p:cNvPr id="45" name="Freeform 5">
              <a:extLst>
                <a:ext uri="{FF2B5EF4-FFF2-40B4-BE49-F238E27FC236}">
                  <a16:creationId xmlns:a16="http://schemas.microsoft.com/office/drawing/2014/main" id="{8A458B2D-46D9-DEF9-B07B-4B731D8FE3F2}"/>
                </a:ext>
              </a:extLst>
            </p:cNvPr>
            <p:cNvSpPr/>
            <p:nvPr/>
          </p:nvSpPr>
          <p:spPr bwMode="auto">
            <a:xfrm>
              <a:off x="0" y="2339975"/>
              <a:ext cx="6589713" cy="2160588"/>
            </a:xfrm>
            <a:custGeom>
              <a:gdLst>
                <a:gd name="T0" fmla="*/ 0 w 4151"/>
                <a:gd name="T1" fmla="*/ 1361 h 1361"/>
                <a:gd name="T2" fmla="*/ 4151 w 4151"/>
                <a:gd name="T3" fmla="*/ 1361 h 1361"/>
                <a:gd name="T4" fmla="*/ 4151 w 4151"/>
                <a:gd name="T5" fmla="*/ 294 h 1361"/>
                <a:gd name="T6" fmla="*/ 1945 w 4151"/>
                <a:gd name="T7" fmla="*/ 0 h 1361"/>
                <a:gd name="T8" fmla="*/ 0 w 4151"/>
                <a:gd name="T9" fmla="*/ 1361 h 13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51" h="1361">
                  <a:moveTo>
                    <a:pt x="0" y="1361"/>
                  </a:moveTo>
                  <a:lnTo>
                    <a:pt x="4151" y="1361"/>
                  </a:lnTo>
                  <a:lnTo>
                    <a:pt x="4151" y="294"/>
                  </a:lnTo>
                  <a:lnTo>
                    <a:pt x="1945" y="0"/>
                  </a:lnTo>
                  <a:lnTo>
                    <a:pt x="0" y="1361"/>
                  </a:lnTo>
                  <a:close/>
                </a:path>
              </a:pathLst>
            </a:cu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6" name="Freeform 6">
              <a:extLst>
                <a:ext uri="{FF2B5EF4-FFF2-40B4-BE49-F238E27FC236}">
                  <a16:creationId xmlns:a16="http://schemas.microsoft.com/office/drawing/2014/main" id="{4FFC78F0-E00D-7236-5BFE-04B6652AE4A8}"/>
                </a:ext>
              </a:extLst>
            </p:cNvPr>
            <p:cNvSpPr/>
            <p:nvPr/>
          </p:nvSpPr>
          <p:spPr bwMode="auto">
            <a:xfrm>
              <a:off x="0" y="-12700"/>
              <a:ext cx="3087688" cy="4513263"/>
            </a:xfrm>
            <a:custGeom>
              <a:gdLst>
                <a:gd name="T0" fmla="*/ 1945 w 1945"/>
                <a:gd name="T1" fmla="*/ 1482 h 2843"/>
                <a:gd name="T2" fmla="*/ 0 w 1945"/>
                <a:gd name="T3" fmla="*/ 0 h 2843"/>
                <a:gd name="T4" fmla="*/ 0 w 1945"/>
                <a:gd name="T5" fmla="*/ 2843 h 2843"/>
                <a:gd name="T6" fmla="*/ 1945 w 1945"/>
                <a:gd name="T7" fmla="*/ 1482 h 284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45" h="2843">
                  <a:moveTo>
                    <a:pt x="1945" y="1482"/>
                  </a:moveTo>
                  <a:lnTo>
                    <a:pt x="0" y="0"/>
                  </a:lnTo>
                  <a:lnTo>
                    <a:pt x="0" y="2843"/>
                  </a:lnTo>
                  <a:lnTo>
                    <a:pt x="1945" y="1482"/>
                  </a:ln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7" name="Freeform 7">
              <a:extLst>
                <a:ext uri="{FF2B5EF4-FFF2-40B4-BE49-F238E27FC236}">
                  <a16:creationId xmlns:a16="http://schemas.microsoft.com/office/drawing/2014/main" id="{DB9C6194-195D-8114-8A25-7D4A82D932E7}"/>
                </a:ext>
              </a:extLst>
            </p:cNvPr>
            <p:cNvSpPr/>
            <p:nvPr/>
          </p:nvSpPr>
          <p:spPr bwMode="auto">
            <a:xfrm>
              <a:off x="0" y="4500563"/>
              <a:ext cx="2390775" cy="1408113"/>
            </a:xfrm>
            <a:custGeom>
              <a:gdLst>
                <a:gd name="T0" fmla="*/ 0 w 1506"/>
                <a:gd name="T1" fmla="*/ 887 h 887"/>
                <a:gd name="T2" fmla="*/ 1506 w 1506"/>
                <a:gd name="T3" fmla="*/ 0 h 887"/>
                <a:gd name="T4" fmla="*/ 0 w 1506"/>
                <a:gd name="T5" fmla="*/ 0 h 887"/>
                <a:gd name="T6" fmla="*/ 0 w 1506"/>
                <a:gd name="T7" fmla="*/ 887 h 8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506" h="885">
                  <a:moveTo>
                    <a:pt x="0" y="887"/>
                  </a:moveTo>
                  <a:lnTo>
                    <a:pt x="1506" y="0"/>
                  </a:lnTo>
                  <a:lnTo>
                    <a:pt x="0" y="0"/>
                  </a:lnTo>
                  <a:lnTo>
                    <a:pt x="0" y="887"/>
                  </a:lnTo>
                  <a:close/>
                </a:path>
              </a:pathLst>
            </a:custGeom>
            <a:solidFill>
              <a:srgbClr val="0073A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8" name="Freeform 8">
              <a:extLst>
                <a:ext uri="{FF2B5EF4-FFF2-40B4-BE49-F238E27FC236}">
                  <a16:creationId xmlns:a16="http://schemas.microsoft.com/office/drawing/2014/main" id="{5A212C80-CE8C-4245-F99D-1442DD740CD9}"/>
                </a:ext>
              </a:extLst>
            </p:cNvPr>
            <p:cNvSpPr/>
            <p:nvPr/>
          </p:nvSpPr>
          <p:spPr bwMode="auto">
            <a:xfrm>
              <a:off x="2390775" y="4500563"/>
              <a:ext cx="4198938" cy="696913"/>
            </a:xfrm>
            <a:custGeom>
              <a:gdLst>
                <a:gd name="T0" fmla="*/ 2645 w 2645"/>
                <a:gd name="T1" fmla="*/ 0 h 439"/>
                <a:gd name="T2" fmla="*/ 2108 w 2645"/>
                <a:gd name="T3" fmla="*/ 439 h 439"/>
                <a:gd name="T4" fmla="*/ 0 w 2645"/>
                <a:gd name="T5" fmla="*/ 0 h 439"/>
                <a:gd name="T6" fmla="*/ 2645 w 2645"/>
                <a:gd name="T7" fmla="*/ 0 h 43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645" h="439">
                  <a:moveTo>
                    <a:pt x="2645" y="0"/>
                  </a:moveTo>
                  <a:lnTo>
                    <a:pt x="2108" y="439"/>
                  </a:lnTo>
                  <a:lnTo>
                    <a:pt x="0" y="0"/>
                  </a:lnTo>
                  <a:lnTo>
                    <a:pt x="2645" y="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9" name="文本框 81">
              <a:extLst>
                <a:ext uri="{FF2B5EF4-FFF2-40B4-BE49-F238E27FC236}">
                  <a16:creationId xmlns:a16="http://schemas.microsoft.com/office/drawing/2014/main" id="{09908662-4D7E-81B7-13CD-D648474016F0}"/>
                </a:ext>
              </a:extLst>
            </p:cNvPr>
            <p:cNvSpPr txBox="1"/>
            <p:nvPr/>
          </p:nvSpPr>
          <p:spPr>
            <a:xfrm>
              <a:off x="2228760" y="3051897"/>
              <a:ext cx="2541661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7200" b="1">
                  <a:solidFill>
                    <a:schemeClr val="bg1"/>
                  </a:solidFill>
                </a:rPr>
                <a:t>目录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芯片漏洞概述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芯片漏洞评估与修补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芯片漏洞概述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1.芯片漏洞是指硬件设计中的安全缺陷，可能被攻击者利用，对系统造成威胁。</a:t>
            </a:r>
          </a:p>
          <a:p>
            <a:r>
              <a:t>2.芯片漏洞分类包括设计漏洞、制程漏洞、硬件后门等。</a:t>
            </a:r>
          </a:p>
          <a:p>
            <a:r>
              <a:t>芯片漏洞是指芯片在设计、制造或使用过程中存在的安全缺陷或漏洞，这些漏洞可能被攻击者利用，对系统造成威胁。芯片漏洞有多种分类方法，常见的包括设计漏洞、制程漏洞、硬件后门等。设计漏洞是指在芯片设计阶段，由于设计缺陷或考虑不周而导致的漏洞；制程漏洞是指在芯片制造过程中，由于工艺或流程问题而产生的漏洞；硬件后门是指在芯片设计或制造过程中，故意加入的恶意功能或漏洞，用于非法访问或控制系统。这些漏洞都可能对芯片的安全性产生严重影响，需要进行评估和修补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芯片漏洞评估的重要性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1.芯片漏洞评估有助于发现安全漏洞并提前采取防范措施。</a:t>
            </a:r>
          </a:p>
          <a:p>
            <a:r>
              <a:t>2.评估结果可以为芯片设计和制造提供改进意见和建议。</a:t>
            </a:r>
          </a:p>
          <a:p>
            <a:r>
              <a:t>芯片漏洞评估的重要性在于，它能够帮助发现芯片中存在的安全漏洞，并提前采取防范措施，避免漏洞被攻击者利用造成损失。同时，评估结果还可以为芯片设计和制造提供改进意见和建议，提高芯片的安全性能。随着技术的不断发展，芯片漏洞评估的技术和手段也在不断更新和完善，为保障信息系统安全提供了重要的支持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芯片漏洞定义与分类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芯片漏洞概述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常见的芯片漏洞评估方法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1.模糊测试：通过输入大量随机或异常数据，检测芯片是否存在异常反应或漏洞。</a:t>
            </a:r>
          </a:p>
          <a:p>
            <a:r>
              <a:t>2.侧信道攻击：通过分析芯片在处理数据时的功耗、电磁辐射等侧信道信息，推断出芯片的内部信息或漏洞。</a:t>
            </a:r>
          </a:p>
          <a:p>
            <a:r>
              <a:t>常见的芯片漏洞评估方法包括模糊测试和侧信道攻击等。模糊测试是通过输入大量随机或异常数据，检测芯片是否存在异常反应或漏洞的方法。侧信道攻击则是通过分析芯片在处理数据时的功耗、电磁辐射等侧信道信息，推断出芯片的内部信息或漏洞的方法。这些方法各有优缺点，需要根据具体情况选择合适的评估方法。同时，为了确保评估结果的准确性和可靠性，还需要采用多种评估方法进行相互验证和补充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漏洞评估方法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芯片漏洞评估与修补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漏洞评估方法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漏洞扫描和识别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1.漏洞扫描器的使用：通过自动化的漏洞扫描器，对系统进行全面的漏洞扫描，识别可能存在的漏洞。</a:t>
            </a:r>
          </a:p>
          <a:p>
            <a:r>
              <a:t>2.源代码分析：对系统进行源代码级别的分析，识别潜在的安全风险。</a:t>
            </a:r>
          </a:p>
          <a:p>
            <a:r>
              <a:t>3.漏洞库比对：将系统配置与已知的漏洞库进行比对，确认是否存在已知的漏洞。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漏洞危害评估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1.漏洞利用可能性：评估漏洞被利用的可能性，包括攻击者的技术能力、攻击动机等因素。</a:t>
            </a:r>
          </a:p>
          <a:p>
            <a:r>
              <a:t>2.影响范围：评估漏洞被利用后可能影响的范围，包括系统、网络、数据等方面。</a:t>
            </a:r>
          </a:p>
          <a:p>
            <a:r>
              <a:t>3.损失评估：对可能的损失进行评估，包括经济损失、声誉损失等。</a:t>
            </a:r>
          </a:p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漏洞评估方法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漏洞修补优先级设定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1.漏洞危害等级：根据漏洞的危害等级设定修补优先级。</a:t>
            </a:r>
          </a:p>
          <a:p>
            <a:r>
              <a:t>2.系统重要性：考虑系统的重要性，对关键系统优先进行修补。</a:t>
            </a:r>
          </a:p>
          <a:p>
            <a:r>
              <a:t>3.资源分配：根据可用的资源和时间，合理分配修补工作。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修补方案制定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1.补丁选择：选择适合的补丁或升级包，确保修补工作的有效性。</a:t>
            </a:r>
          </a:p>
          <a:p>
            <a:r>
              <a:t>2.回滚计划：制定回滚计划，确保修补失败时可以迅速恢复系统正常运行。</a:t>
            </a:r>
          </a:p>
          <a:p>
            <a:r>
              <a:t>3.测试和审核：对修补方案进行详细的测试和审核，确保修补工作的安全性和稳定性。</a:t>
            </a:r>
          </a:p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漏洞评估方法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修补实施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1.按照设定的优先级进行修补工作。</a:t>
            </a:r>
          </a:p>
          <a:p>
            <a:r>
              <a:t>2.确保修补过程不会影响系统的正常运行。</a:t>
            </a:r>
          </a:p>
          <a:p>
            <a:r>
              <a:t>3.对修补过程进行详细记录，以便后续跟踪和审计。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修补后验证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1.验证修补效果：对修补后的系统进行详细的测试，确保漏洞已被有效修补。</a:t>
            </a:r>
          </a:p>
          <a:p>
            <a:r>
              <a:t>2.跟踪观察：对修补后的系统进行跟踪观察，确保系统运行稳定，没有出现新的问题。</a:t>
            </a:r>
          </a:p>
          <a:p>
            <a:r>
              <a:t>3.文档更新：更新相关文档和记录，将修补过程和结果进行详细记录。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漏洞扫描工具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芯片漏洞评估与修补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漏洞扫描工具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1.漏洞扫描工具是一种自动化工具，用于发现网络安全漏洞并评估其风险。</a:t>
            </a:r>
          </a:p>
          <a:p>
            <a:r>
              <a:t>2.通过扫描网络系统，漏洞扫描工具可以检测存在的漏洞并提供修补建议。</a:t>
            </a:r>
          </a:p>
          <a:p>
            <a:r>
              <a:t>3.漏洞扫描工具可以帮助企业和组织预防网络攻击和数据泄露。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漏洞扫描工具的类型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1.网络扫描工具：用于扫描整个网络，发现设备并识别其漏洞。</a:t>
            </a:r>
          </a:p>
          <a:p>
            <a:r>
              <a:t>2.端口扫描工具：用于扫描特定设备上的端口，以发现开放端口和潜在漏洞。</a:t>
            </a:r>
          </a:p>
          <a:p>
            <a:r>
              <a:t>3.漏洞评估工具：用于评估已发现漏洞的风险级别并提供修补建议。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漏洞扫描工具简介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漏洞扫描工具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漏洞扫描工具的优点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1.提高安全性：通过发现和修补漏洞，漏洞扫描工具可以提高网络系统的安全性。</a:t>
            </a:r>
          </a:p>
          <a:p>
            <a:r>
              <a:t>2.提高效率：漏洞扫描工具可以自动化执行繁琐的漏洞扫描和评估任务，提高工作效率。</a:t>
            </a:r>
          </a:p>
          <a:p>
            <a:r>
              <a:t>3.降低成本：使用漏洞扫描工具可以避免人工漏洞扫描的高昂成本。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漏洞扫描工具的局限性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1.漏报和误报：漏洞扫描工具可能会漏报或误报一些漏洞，因此需要结合其他安全措施使用。</a:t>
            </a:r>
          </a:p>
          <a:p>
            <a:r>
              <a:t>2.更新和维护：漏洞扫描工具需要定期更新和维护，以确保其能够检测到最新的漏洞。</a:t>
            </a:r>
          </a:p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漏洞扫描工具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选择漏洞扫描工具的注意事项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1.选择可靠的厂商：选择知名的漏洞扫描工具厂商，确保其产品的可靠性和更新维护的及时性。</a:t>
            </a:r>
          </a:p>
          <a:p>
            <a:r>
              <a:t>2.根据需求选择功能：根据实际需求选择适合的漏洞扫描工具，不要盲目追求功能强大而忽略实用性。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使用漏洞扫描工具的注意事项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1.遵守法律法规：使用漏洞扫描工具需要遵守相关法律法规和道德规范，不得用于非法用途。</a:t>
            </a:r>
          </a:p>
          <a:p>
            <a:r>
              <a:t>2.严格控制权限：对漏洞扫描工具的使用权限进行严格控制，确保只有授权人员可以访问和操作。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漏洞影响分析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芯片漏洞评估与修补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漏洞影响分析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漏洞影响范围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1.漏洞可影响多个系统和设备，包括个人电脑、服务器、网络设备、工业控制系统等。</a:t>
            </a:r>
          </a:p>
          <a:p>
            <a:r>
              <a:t>2.漏洞可被利用进行攻击和数据泄露，对企业和个人造成损失。</a:t>
            </a:r>
          </a:p>
          <a:p>
            <a:r>
              <a:t>3.漏洞影响范围广泛，需要及时修补和更新补丁。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漏洞利用方式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1.远程攻击：攻击者可通过网络远程利用漏洞，进行非法访问和控制。</a:t>
            </a:r>
          </a:p>
          <a:p>
            <a:r>
              <a:t>2.本地攻击：攻击者可在设备本地利用漏洞，提升权限或执行恶意代码。</a:t>
            </a:r>
          </a:p>
          <a:p>
            <a:r>
              <a:t>3.社会工程学攻击：攻击者可通过欺骗和诱导用户，利用漏洞进行攻击。</a:t>
            </a:r>
          </a:p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漏洞影响分析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漏洞修补成本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1.漏洞修补需要投入人力和物力资源，成本较高。</a:t>
            </a:r>
          </a:p>
          <a:p>
            <a:r>
              <a:t>2.未及时修补漏洞可能导致更大的经济损失和数据泄露风险。</a:t>
            </a:r>
          </a:p>
          <a:p>
            <a:r>
              <a:t>3.需要对漏洞修补工作进行充分评估和规划，确保成本效益平衡。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漏洞修补时效性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1.漏洞修补需要及时进行，避免被攻击者利用。</a:t>
            </a:r>
          </a:p>
          <a:p>
            <a:r>
              <a:t>2.一些漏洞需要尽快修补，以免造成严重损失和危害。</a:t>
            </a:r>
          </a:p>
          <a:p>
            <a:r>
              <a:t>3.需要加强漏洞监测和预警，提高修补时效性。</a:t>
            </a:r>
          </a:p>
          <a:p/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https://d.book118.com/976151141015010041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31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Tahoma</vt:lpstr>
      <vt:lpstr>Impact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芯片漏洞概述</vt:lpstr>
      <vt:lpstr> 芯片漏洞概述</vt:lpstr>
      <vt:lpstr> 芯片漏洞概述</vt:lpstr>
      <vt:lpstr> 漏洞评估方法</vt:lpstr>
      <vt:lpstr> 漏洞评估方法</vt:lpstr>
      <vt:lpstr> 漏洞评估方法</vt:lpstr>
      <vt:lpstr> 漏洞评估方法</vt:lpstr>
      <vt:lpstr> 漏洞扫描工具</vt:lpstr>
      <vt:lpstr> 漏洞扫描工具</vt:lpstr>
      <vt:lpstr> 漏洞扫描工具</vt:lpstr>
      <vt:lpstr> 漏洞扫描工具</vt:lpstr>
      <vt:lpstr> 漏洞影响分析</vt:lpstr>
      <vt:lpstr> 漏洞影响分析</vt:lpstr>
      <vt:lpstr> 漏洞影响分析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2024-09-07T19:42:28.701</cp:lastPrinted>
  <dcterms:created xsi:type="dcterms:W3CDTF">2024-09-07T11:42:28Z</dcterms:created>
  <dcterms:modified xsi:type="dcterms:W3CDTF">2024-09-07T11:42:30Z</dcterms:modified>
</cp:coreProperties>
</file>