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BE68AE0-2ADE-40FD-99CC-A45EE5A09A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07E6F6-0BCD-4076-8B69-6EED0BECD8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EC2F302-BDE8-4C39-A71A-7A607CA80C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3EC5496-9F94-4C40-B2E9-3B4DDEB942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B4031BD-AC7F-4FF1-8B70-FA3042153F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5DF1592-C0A4-4AEC-8E79-FFF19503532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12B4544-CAB5-4848-B829-DE212425649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CE017A-345F-4A11-AE07-2BFAB83239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80989D-947C-4B1E-A10C-7EB4719A23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4E69B8-288F-4166-BDF8-053C637AFE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6ADB89-F695-4B90-B3C9-6E245020A7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76152021150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131516">
                    <a:alpha val="100000"/>
                  </a:srgbClr>
                </a:solidFill>
                <a:latin typeface="Microsoft Yahei"/>
                <a:ea typeface="Microsoft Yahei"/>
                <a:cs typeface="Microsoft Yahei"/>
              </a:rPr>
              <a:t>教师职业道德的本质与特性</a:t>
            </a:r>
          </a:p>
        </p:txBody>
      </p:sp>
      <p:sp>
        <p:nvSpPr>
          <p:cNvPr id="3" name="AutoShape 3"/>
          <p:cNvSpPr/>
          <p:nvPr/>
        </p:nvSpPr>
        <p:spPr>
          <a:xfrm>
            <a:off x="1172676" y="4354068"/>
            <a:ext cx="2056587"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汇报人：AA</a:t>
            </a:r>
            <a:endParaRPr lang="en-US" sz="1100"/>
          </a:p>
        </p:txBody>
      </p:sp>
      <p:sp>
        <p:nvSpPr>
          <p:cNvPr id="4" name="AutoShape 4"/>
          <p:cNvSpPr/>
          <p:nvPr/>
        </p:nvSpPr>
        <p:spPr>
          <a:xfrm>
            <a:off x="3773128" y="435406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2024-01-21</a:t>
            </a:r>
            <a:endParaRPr lang="en-US" sz="1100"/>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849616" y="6177526"/>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131516">
                    <a:alpha val="100000"/>
                  </a:srgbClr>
                </a:solidFill>
                <a:latin typeface="Microsoft Yahei"/>
                <a:ea typeface="Microsoft Yahei"/>
                <a:cs typeface="Microsoft Yahei"/>
              </a:rPr>
              <a:t>AA</a:t>
            </a:r>
            <a:endParaRPr lang="en-US" sz="1100"/>
          </a:p>
        </p:txBody>
      </p:sp>
      <p:sp>
        <p:nvSpPr>
          <p:cNvPr id="7" name="AutoShape 7"/>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516619" y="1216342"/>
            <a:ext cx="6621780"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教师职业道德的本质</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教师职业道德的特性</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教师职业道德的实践意义</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教师职业道德的挑战与对策</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结论与展望</a:t>
            </a:r>
          </a:p>
        </p:txBody>
      </p:sp>
      <p:sp>
        <p:nvSpPr>
          <p:cNvPr id="4" name="TextBox 4"/>
          <p:cNvSpPr txBox="1"/>
          <p:nvPr/>
        </p:nvSpPr>
        <p:spPr>
          <a:xfrm>
            <a:off x="1281411" y="2037684"/>
            <a:ext cx="2792730"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5700" b="1">
                <a:solidFill>
                  <a:srgbClr val="131516">
                    <a:alpha val="100000"/>
                  </a:srgbClr>
                </a:solidFill>
                <a:latin typeface="Microsoft Yahei"/>
                <a:ea typeface="Microsoft Yahei"/>
                <a:cs typeface="Microsoft Yahei"/>
              </a:rPr>
              <a:t>目 录</a:t>
            </a:r>
          </a:p>
        </p:txBody>
      </p:sp>
      <p:sp>
        <p:nvSpPr>
          <p:cNvPr id="5" name="TextBox 5"/>
          <p:cNvSpPr txBox="1"/>
          <p:nvPr/>
        </p:nvSpPr>
        <p:spPr>
          <a:xfrm>
            <a:off x="1263069" y="3262599"/>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131516">
                    <a:alpha val="60000"/>
                  </a:srgbClr>
                </a:solidFill>
                <a:latin typeface="Microsoft Yahei"/>
                <a:ea typeface="Microsoft Yahei"/>
                <a:cs typeface="Microsoft Yahei"/>
              </a:rPr>
              <a:t>CATALOGUE</a:t>
            </a:r>
          </a:p>
        </p:txBody>
      </p:sp>
      <p:sp>
        <p:nvSpPr>
          <p:cNvPr id="6" name="TextBox 6"/>
          <p:cNvSpPr txBox="1"/>
          <p:nvPr/>
        </p:nvSpPr>
        <p:spPr>
          <a:xfrm>
            <a:off x="1353851" y="182270"/>
            <a:ext cx="2807348"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引言</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教育是社会发展的重要基石，而教师则是教育事业的中坚力量。教师的职业道德水平直接影响到教育质量、学生成长和社会进步。</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强调教师职业道德的重要性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随着社会的快速发展，教育领域面临着诸多挑战，如教育资源不均衡、教育质量参差不齐、教育公平问题等。加强教师职业道德建设，有助于应对这些挑战，提升整体教育水平。</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应对教育领域的挑战</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塑造良好教师形象</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具备高尚职业道德的教师，能够以身作则，成为学生的楷模和榜样，对学生产生深远的影响。</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促进学生健康成长</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教师的言行举止对学生的心灵成长有着潜移默化的影响。具备高尚职业道德的教师，能够关注学生的全面发展，提供个性化的指导和关怀，促进学生的健康成长。</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推动社会进步</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教育是社会进步的重要推动力。具备良好职业道德的教师，能够培养出具有社会责任感、创新精神和实践能力的人才，为社会进步做出贡献。</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保障教育质量</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教师的职业道德与教育质量密切相关。具备良好职业道德的教师，会更加专注于教学工作，积极探索教育方法和手段，从而提升教育质量。</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教师职业道德的本质</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道德是一种社会意识形态</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道德是社会意识形态的重要组成部分，反映了一定社会或阶级的利益和要求，并为该社会或阶级的道德行为提供准则和规范。</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道德具有相对独立性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虽然道德受社会经济关系的制约，但它具有相对独立性，能够对社会经济关系产生反作用，推动或阻碍社会进步。</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000" r="23000"/>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道德的本质</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教师职业道德的内涵</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教师职业道德是教师作为教育工作者所应遵循的道德规范和行为准则，它涵盖了教师的职业理想、职业责任、职业态度、职业纪律、职业技能、职业良心、职业作风和职业荣誉等方面。</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教师职业道德是教师职业范围内的特殊道德要求</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不同时代、不同社会对教师职业道德的要求不同，反映了当时社会的经济、政治和文化状况。同时，教师职业道德也具有阶级性，不同阶级的教师有不同的道德观念和行为准则。</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教师职业道德具有鲜明的时代性和阶级性</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教师职业道德的核心价值在于热爱学生、教书育人。教师应该关心爱护全体学生，尊重学生人格，平等公正对待学生，对学生严慈相济，做学生良师益友。同时，教师应该遵循教育规律，实施素质教育，循循善诱，诲人不倦，因材施教，培养学生良好品行，激发学生创新精神，促进学生全面发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热爱学生、教书育人</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教师职业道德还要求教师必须为人师表、终身学习。教师应该坚守高尚情操，知荣明耻，严于律己，以身作则。同时，教师应该树立终身学习理念，拓宽知识视野，更新知识结构，潜心钻研业务，勇于探索创新，不断提高专业素养和教育教学水平。</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为人师表、终身学习</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教师职业道德的核心价值</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教师职业道德的特性</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8180" b="818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教育专业知识和能力</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教师应具备丰富的教育专业知识和能力，包括教育学、心理学、教学法等，以提供高质量的教育服务。</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学科专业素养</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教师应精通所教学科的知识体系、基本概念、原理和方法，以及相关的学术前沿动态，保证教学的科学性和有效性。</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持续专业发展</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教师应不断更新知识结构，提高教育教学水平，通过参加培训、研讨会、学术研究等活动实现专业成长。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教师应以身作则，成为学生的楷模和榜样，通过自己的言行影响和带动学生。</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言行一致</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3792" r="137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遵守职业道德规范</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8375" r="183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传递正能量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6833" r="683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教师应严格遵守职业道德规范，做到廉洁从教、为人师表，树立良好的职业形象。</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教师应积极传递正能量，关注学生的心理健康和成长需求，营造健康向上的教育环境。</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示范性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教师应自觉遵守国家法律法规和教育部门的相关规定，做到知法守法。</a:t>
            </a:r>
          </a:p>
        </p:txBody>
      </p:sp>
      <p:pic>
        <p:nvPicPr>
          <p:cNvPr id="6" name="Picture 6"/>
          <p:cNvPicPr>
            <a:picLocks noChangeAspect="1"/>
          </p:cNvPicPr>
          <p:nvPr/>
        </p:nvPicPr>
        <p:blipFill>
          <a:blip r:embed="rId2"/>
          <a:srcRect l="16792" r="1679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自觉遵守法律法规</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教师应认真履行教育教学工作职责，积极承担教学任务和班主任工作等，为学生的全面发展负责。</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自觉履行教师职责</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8083" r="808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教师应自觉追求卓越的教育教学效果，不断提高自身素质和教育教学能力，为学生提供更优质的教育服务。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自觉追求卓越</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自觉性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https://d.book118.com/976152021150010044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4283F2"/>
      </a:accent1>
      <a:accent2>
        <a:srgbClr val="34C158"/>
      </a:accent2>
      <a:accent3>
        <a:srgbClr val="FDBE00"/>
      </a:accent3>
      <a:accent4>
        <a:srgbClr val="42B0F2"/>
      </a:accent4>
      <a:accent5>
        <a:srgbClr val="EA4336"/>
      </a:accent5>
      <a:accent6>
        <a:srgbClr val="27C9C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2024-09-13T01:44:04.506</cp:lastPrinted>
  <dcterms:created xsi:type="dcterms:W3CDTF">2024-09-12T17:44:04Z</dcterms:created>
  <dcterms:modified xsi:type="dcterms:W3CDTF">2024-09-12T17:44:06Z</dcterms:modified>
</cp:coreProperties>
</file>