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ACCJTN+MS-UIGothic"/>
      <p:regular r:id="rId20"/>
    </p:embeddedFont>
    <p:embeddedFont>
      <p:font typeface="EEGQPV+EFTUSL+MicrosoftYaHei"/>
      <p:regular r:id="rId21"/>
    </p:embeddedFont>
    <p:embeddedFont>
      <p:font typeface="MBCCQW+EFFMBA+MicrosoftYaHei-Bold"/>
      <p:regular r:id="rId22"/>
    </p:embeddedFont>
    <p:embeddedFont>
      <p:font typeface="QLDQHD+ADTQLK+ArialMT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4595A-2E31-4FD7-B82A-6240F4360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2A1D7-0D72-43CE-BCB8-5EBBCCD9D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CE8BE-2513-42DB-832E-B572AD8DB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667D4-5BB4-47E8-855B-5DA25245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3E5D8F-EACA-4BBA-9A48-13B48592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3C9333-7498-4AAF-BB92-7CC215F78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68197C-6D7B-4A8C-AD15-F6499D422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94808-DD0F-4C01-9CAF-B40F09E53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37FEB-DBCC-4406-90F2-B911DA049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5949E-CC07-44DD-A10F-005C24B34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4D0BF-129E-48F0-A976-D0A88EF4C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13051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ACCJTN+MS-UIGothic"/>
                <a:cs typeface="ACCJTN+MS-UIGothic"/>
              </a:rPr>
              <a:t>孩子的心解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读课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3740" y="308879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ACCJTN+MS-UIGothic"/>
                <a:cs typeface="ACCJT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ACCJTN+MS-UIGothic"/>
                <a:cs typeface="ACCJTN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15335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CCJTN+MS-UIGothic"/>
                <a:cs typeface="ACCJTN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了解孩子的心理特点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和需求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分析孩子行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背后的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原因和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孩子成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长过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的心理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研究意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CJTN+MS-UIGothic"/>
                <a:cs typeface="ACCJTN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CCJTN+MS-UIGothic"/>
                <a:cs typeface="ACCJTN+MS-UIGothic"/>
              </a:rPr>
              <a:t>孩子健康成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CJTN+MS-UIGothic"/>
                <a:cs typeface="ACCJTN+MS-UIGothic"/>
              </a:rPr>
              <a:t>帮助家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ACCJTN+MS-UIGothic"/>
                <a:cs typeface="ACCJTN+MS-UIGothic"/>
              </a:rPr>
              <a:t>更好地理解孩子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CJTN+MS-UIGothic"/>
                <a:cs typeface="ACCJTN+MS-UIGothic"/>
              </a:rPr>
              <a:t>提高教育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ACCJTN+MS-UIGothic"/>
                <a:cs typeface="ACCJTN+MS-UIGothic"/>
              </a:rPr>
              <a:t>量和效果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研究方法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CJTN+MS-UIGothic"/>
                <a:cs typeface="ACCJTN+MS-UIGothic"/>
              </a:rPr>
              <a:t>文献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ACCJTN+MS-UIGothic"/>
                <a:cs typeface="ACCJTN+MS-UIGothic"/>
              </a:rPr>
              <a:t>述法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实证</a:t>
            </a:r>
            <a:r>
              <a:rPr sz="1500">
                <a:solidFill>
                  <a:srgbClr val="FFFFFF"/>
                </a:solidFill>
                <a:latin typeface="ACCJTN+MS-UIGothic"/>
                <a:cs typeface="ACCJTN+MS-UIGothic"/>
              </a:rPr>
              <a:t>研究法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CJTN+MS-UIGothic"/>
                <a:cs typeface="ACCJTN+MS-UIGothic"/>
              </a:rPr>
              <a:t>案例分析法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CCJTN+MS-UIGothic"/>
                <a:cs typeface="ACCJTN+MS-UIGothic"/>
              </a:rPr>
              <a:t>孩子的心解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3450">
                <a:solidFill>
                  <a:srgbClr val="000000"/>
                </a:solidFill>
                <a:latin typeface="ACCJTN+MS-UIGothic"/>
                <a:cs typeface="ACCJTN+MS-UIGothic"/>
              </a:rPr>
              <a:t>之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3450">
                <a:solidFill>
                  <a:srgbClr val="000000"/>
                </a:solidFill>
                <a:latin typeface="ACCJTN+MS-UIGothic"/>
                <a:cs typeface="ACCJTN+MS-UIGothic"/>
              </a:rPr>
              <a:t>知篇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孩子的心智特点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CCJTN+MS-UIGothic"/>
                <a:cs typeface="ACCJTN+MS-UIGothic"/>
              </a:rPr>
              <a:t>好奇心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ACCJTN+MS-UIGothic"/>
                <a:cs typeface="ACCJTN+MS-UIGothic"/>
              </a:rPr>
              <a:t>直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FFFFFF"/>
                </a:solidFill>
                <a:latin typeface="ACCJTN+MS-UIGothic"/>
                <a:cs typeface="ACCJTN+MS-UIGothic"/>
              </a:rPr>
              <a:t>思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CCJTN+MS-UIGothic"/>
                <a:cs typeface="ACCJTN+MS-UIGothic"/>
              </a:rPr>
              <a:t>注意力不集中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ACCJTN+MS-UIGothic"/>
                <a:cs typeface="ACCJTN+MS-UIGothic"/>
              </a:rPr>
              <a:t>学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2000" spc="25">
                <a:solidFill>
                  <a:srgbClr val="FFFFFF"/>
                </a:solidFill>
                <a:latin typeface="ACCJTN+MS-UIGothic"/>
                <a:cs typeface="ACCJTN+MS-UIGothic"/>
              </a:rPr>
              <a:t>速度快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孩子天生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的事物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好奇，喜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探索和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孩子的思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主要基于直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感知，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以理解抽象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的概念和理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孩子容易受到外界干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注意力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集中。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孩子的学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速度非常快，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快速吸收新知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孩子的心智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展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CCJTN+MS-UIGothic"/>
                <a:cs typeface="ACCJTN+MS-UIGothic"/>
              </a:rPr>
              <a:t>逐步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ACCJTN+MS-UIGothic"/>
                <a:cs typeface="ACCJTN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经验积</a:t>
            </a:r>
            <a:r>
              <a:rPr sz="2000">
                <a:solidFill>
                  <a:srgbClr val="FFFDFD"/>
                </a:solidFill>
                <a:latin typeface="ACCJTN+MS-UIGothic"/>
                <a:cs typeface="ACCJTN+MS-UIGothic"/>
              </a:rPr>
              <a:t>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孩子的智力随着年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的增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而逐步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展，不同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段有不同的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知特点。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孩子通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来提高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知能力。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CCJTN+MS-UIGothic"/>
                <a:cs typeface="ACCJTN+MS-UIGothic"/>
              </a:rPr>
              <a:t>外部刺激影响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768588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孩子的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展受到外部刺激的影响，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如家庭、学校、社会等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ACCJTN+MS-UIGothic"/>
                <a:cs typeface="ACCJTN+MS-UIGothic"/>
              </a:rPr>
              <a:t>境因素。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孩子的心智影响因素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EGQPV+EFTUSL+MicrosoftYaHei"/>
                <a:cs typeface="EEGQPV+EFTUS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EGQPV+EFTUSL+MicrosoftYaHei"/>
                <a:cs typeface="EEGQPV+EFTUS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EGQPV+EFTUSL+MicrosoftYaHei"/>
                <a:cs typeface="EEGQPV+EFTUS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EGQPV+EFTUSL+MicrosoftYaHei"/>
                <a:cs typeface="EEGQPV+EFTUS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遗传</a:t>
            </a:r>
            <a:r>
              <a:rPr sz="1550" spc="25">
                <a:solidFill>
                  <a:srgbClr val="59AE93"/>
                </a:solidFill>
                <a:latin typeface="ACCJTN+MS-UIGothic"/>
                <a:cs typeface="ACCJTN+MS-UIGothic"/>
              </a:rPr>
              <a:t>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59AE93"/>
                </a:solidFill>
                <a:latin typeface="ACCJTN+MS-UIGothic"/>
                <a:cs typeface="ACCJTN+MS-UIGothic"/>
              </a:rPr>
              <a:t>境因素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ACCJTN+MS-UIGothic"/>
                <a:cs typeface="ACCJTN+MS-UIGothic"/>
              </a:rPr>
              <a:t>教育方式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ACCJTN+MS-UIGothic"/>
                <a:cs typeface="ACCJTN+MS-UIGothic"/>
              </a:rPr>
              <a:t>个人因素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孩子的智力受到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因素的影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孩子的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展受到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境因素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的影响，如家庭、学校、社会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境条件。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的教育方式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孩子的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展有重要影响，如引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、鼓</a:t>
            </a:r>
          </a:p>
          <a:p>
            <a:pPr marL="6000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励、支持等。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孩子的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受到个人因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素的影响，如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趣、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度、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机等。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82369" y="5561817"/>
            <a:ext cx="197033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CJTN+MS-UIGothic"/>
                <a:cs typeface="ACCJTN+MS-UIGothic"/>
              </a:rPr>
              <a:t>响，如基因、染色体等。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CCJTN+MS-UIGothic"/>
                <a:cs typeface="ACCJTN+MS-UIGothic"/>
              </a:rPr>
              <a:t>孩子的心解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3450">
                <a:solidFill>
                  <a:srgbClr val="000000"/>
                </a:solidFill>
                <a:latin typeface="ACCJTN+MS-UIGothic"/>
                <a:cs typeface="ACCJTN+MS-UIGothic"/>
              </a:rPr>
              <a:t>之情感篇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孩子的情感特点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纯</a:t>
            </a:r>
            <a:r>
              <a:rPr sz="2000" spc="25">
                <a:solidFill>
                  <a:srgbClr val="59AE93"/>
                </a:solidFill>
                <a:latin typeface="ACCJTN+MS-UIGothic"/>
                <a:cs typeface="ACCJTN+MS-UIGothic"/>
              </a:rPr>
              <a:t>真性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59AE93"/>
                </a:solidFill>
                <a:latin typeface="ACCJTN+MS-UIGothic"/>
                <a:cs typeface="ACCJTN+MS-UIGothic"/>
              </a:rPr>
              <a:t>烈性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ACCJTN+MS-UIGothic"/>
                <a:cs typeface="ACCJTN+MS-UIGothic"/>
              </a:rPr>
              <a:t>可塑性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孩子的情感世界是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单纯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的，他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于外界的一切都有着最真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和感受，不受成人的复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情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感影响。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孩子的情感往往非常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烈，他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于喜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或不喜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的事物会表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烈的情感反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，甚至可能会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一个小小的挫折而大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脾气。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孩子的情感是可塑的，他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会随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着周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围环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境和教育的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化而改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自己的情感反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和表达方式。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孩子的情感需求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BCCQW+EFFMBA+MicrosoftYaHei-Bold"/>
                <a:cs typeface="MBCCQW+EFFMB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BCCQW+EFFMBA+MicrosoftYaHei-Bold"/>
                <a:cs typeface="MBCCQW+EFFMB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BCCQW+EFFMBA+MicrosoftYaHei-Bold"/>
                <a:cs typeface="MBCCQW+EFFMB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爱</a:t>
            </a:r>
            <a:r>
              <a:rPr sz="2000" spc="25">
                <a:solidFill>
                  <a:srgbClr val="59AE93"/>
                </a:solidFill>
                <a:latin typeface="ACCJTN+MS-UIGothic"/>
                <a:cs typeface="ACCJTN+MS-UIGothic"/>
              </a:rPr>
              <a:t>的需求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ACCJTN+MS-UIGothic"/>
                <a:cs typeface="ACCJTN+MS-UIGothic"/>
              </a:rPr>
              <a:t>关注的需求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ACCJTN+MS-UIGothic"/>
                <a:cs typeface="ACCJTN+MS-UIGothic"/>
              </a:rPr>
              <a:t>尊重的需求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孩子需要感受到来自父母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和周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予他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安全感和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属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孩子需要得到父母的关注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和陪伴，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种关注可以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感到被重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可。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孩子需要得到父母的尊重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和理解，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种尊重可以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感到自己的价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和尊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ACCJTN+MS-UIGothic"/>
                <a:cs typeface="ACCJTN+MS-UIGothic"/>
              </a:rPr>
              <a:t>孩子的情感表达方式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ACCJTN+MS-UIGothic"/>
                <a:cs typeface="ACCJTN+MS-UIGothic"/>
              </a:rPr>
              <a:t>直接表达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ACCJTN+MS-UIGothic"/>
                <a:cs typeface="ACCJTN+MS-UIGothic"/>
              </a:rPr>
              <a:t>情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绪</a:t>
            </a:r>
            <a:r>
              <a:rPr sz="2300" spc="23">
                <a:solidFill>
                  <a:srgbClr val="59AE93"/>
                </a:solidFill>
                <a:latin typeface="ACCJTN+MS-UIGothic"/>
                <a:cs typeface="ACCJTN+MS-UIGothic"/>
              </a:rPr>
              <a:t>化表达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ACCJTN+MS-UIGothic"/>
                <a:cs typeface="ACCJTN+MS-UIGothic"/>
              </a:rPr>
              <a:t>社交表达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孩子通常会直接表达自己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的情感，比如用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言或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作来表达自己的喜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或不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孩子可能会通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来表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达自己的情感，比如用大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哭大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闹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来表达不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愤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怒。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孩子会在社交中表达自己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的情感，比如通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分享自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己的感受来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得他人的理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CJTN+MS-UIGothic"/>
                <a:cs typeface="ACCJTN+MS-UIGothic"/>
              </a:rPr>
              <a:t>解和支持。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CCJTN+MS-UIGothic"/>
                <a:cs typeface="ACCJTN+MS-UIGothic"/>
              </a:rPr>
              <a:t>孩子的心解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3450">
                <a:solidFill>
                  <a:srgbClr val="000000"/>
                </a:solidFill>
                <a:latin typeface="ACCJTN+MS-UIGothic"/>
                <a:cs typeface="ACCJTN+MS-UIGothic"/>
              </a:rPr>
              <a:t>之行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3450">
                <a:solidFill>
                  <a:srgbClr val="000000"/>
                </a:solidFill>
                <a:latin typeface="ACCJTN+MS-UIGothic"/>
                <a:cs typeface="ACCJTN+MS-UIGothic"/>
              </a:rPr>
              <a:t>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https://d.book118.com/976213051132010054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ACCJTN+MS-UIGothic</vt:lpstr>
      <vt:lpstr>SimSun</vt:lpstr>
      <vt:lpstr>EEGQPV+EFTUSL+MicrosoftYaHei</vt:lpstr>
      <vt:lpstr>MBCCQW+EFFMBA+MicrosoftYaHei-Bold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2024-09-21T16:40:58.162</cp:lastPrinted>
  <dcterms:created xsi:type="dcterms:W3CDTF">2024-09-21T08:40:58Z</dcterms:created>
  <dcterms:modified xsi:type="dcterms:W3CDTF">2024-09-21T08:40:59Z</dcterms:modified>
</cp:coreProperties>
</file>